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6"/>
  </p:notesMasterIdLst>
  <p:sldIdLst>
    <p:sldId id="379" r:id="rId5"/>
    <p:sldId id="352" r:id="rId6"/>
    <p:sldId id="258" r:id="rId7"/>
    <p:sldId id="260" r:id="rId8"/>
    <p:sldId id="261" r:id="rId9"/>
    <p:sldId id="262" r:id="rId10"/>
    <p:sldId id="263" r:id="rId11"/>
    <p:sldId id="259"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383"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384"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85" r:id="rId82"/>
    <p:sldId id="331" r:id="rId83"/>
    <p:sldId id="332" r:id="rId84"/>
    <p:sldId id="333" r:id="rId85"/>
    <p:sldId id="334" r:id="rId86"/>
    <p:sldId id="335" r:id="rId87"/>
    <p:sldId id="336" r:id="rId88"/>
    <p:sldId id="337" r:id="rId89"/>
    <p:sldId id="338" r:id="rId90"/>
    <p:sldId id="386" r:id="rId91"/>
    <p:sldId id="339" r:id="rId92"/>
    <p:sldId id="387" r:id="rId93"/>
    <p:sldId id="340" r:id="rId94"/>
    <p:sldId id="341" r:id="rId95"/>
    <p:sldId id="342" r:id="rId96"/>
    <p:sldId id="343" r:id="rId97"/>
    <p:sldId id="344" r:id="rId98"/>
    <p:sldId id="345" r:id="rId99"/>
    <p:sldId id="346" r:id="rId100"/>
    <p:sldId id="347" r:id="rId101"/>
    <p:sldId id="348" r:id="rId102"/>
    <p:sldId id="349" r:id="rId103"/>
    <p:sldId id="350" r:id="rId104"/>
    <p:sldId id="351" r:id="rId105"/>
    <p:sldId id="353" r:id="rId106"/>
    <p:sldId id="354" r:id="rId107"/>
    <p:sldId id="355" r:id="rId108"/>
    <p:sldId id="356" r:id="rId109"/>
    <p:sldId id="357" r:id="rId110"/>
    <p:sldId id="358" r:id="rId111"/>
    <p:sldId id="388" r:id="rId112"/>
    <p:sldId id="359" r:id="rId113"/>
    <p:sldId id="389" r:id="rId114"/>
    <p:sldId id="360" r:id="rId115"/>
    <p:sldId id="361" r:id="rId116"/>
    <p:sldId id="381" r:id="rId117"/>
    <p:sldId id="382" r:id="rId118"/>
    <p:sldId id="362" r:id="rId119"/>
    <p:sldId id="363" r:id="rId120"/>
    <p:sldId id="364" r:id="rId121"/>
    <p:sldId id="365" r:id="rId122"/>
    <p:sldId id="366" r:id="rId123"/>
    <p:sldId id="367" r:id="rId124"/>
    <p:sldId id="368" r:id="rId125"/>
    <p:sldId id="369" r:id="rId126"/>
    <p:sldId id="370" r:id="rId127"/>
    <p:sldId id="371" r:id="rId128"/>
    <p:sldId id="372" r:id="rId129"/>
    <p:sldId id="373" r:id="rId130"/>
    <p:sldId id="374" r:id="rId131"/>
    <p:sldId id="375" r:id="rId132"/>
    <p:sldId id="376" r:id="rId133"/>
    <p:sldId id="377" r:id="rId134"/>
    <p:sldId id="380" r:id="rId1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4A90"/>
    <a:srgbClr val="0075BF"/>
    <a:srgbClr val="D445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3595" autoAdjust="0"/>
  </p:normalViewPr>
  <p:slideViewPr>
    <p:cSldViewPr snapToGrid="0">
      <p:cViewPr varScale="1">
        <p:scale>
          <a:sx n="126" d="100"/>
          <a:sy n="126" d="100"/>
        </p:scale>
        <p:origin x="1341" y="79"/>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viewProps" Target="view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theme" Target="theme/theme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280963-E11F-4B31-BBAE-E3D844F56225}" type="datetimeFigureOut">
              <a:rPr lang="en-US" smtClean="0"/>
              <a:t>11/28/2023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3DF33C-7902-4553-846E-969D56A805D8}" type="slidenum">
              <a:rPr lang="en-US" smtClean="0"/>
              <a:t>‹#›</a:t>
            </a:fld>
            <a:endParaRPr lang="en-US"/>
          </a:p>
        </p:txBody>
      </p:sp>
    </p:spTree>
    <p:extLst>
      <p:ext uri="{BB962C8B-B14F-4D97-AF65-F5344CB8AC3E}">
        <p14:creationId xmlns:p14="http://schemas.microsoft.com/office/powerpoint/2010/main" val="2271259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D81BB-8D77-5F81-2BFF-419870CC04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4B9236-2485-39BF-2534-5A74DF50DA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6E1418-3CC4-4D68-2EEE-D57174CED70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54250C5-85F5-42D4-72EF-4691C9C46732}"/>
              </a:ext>
            </a:extLst>
          </p:cNvPr>
          <p:cNvSpPr>
            <a:spLocks noGrp="1"/>
          </p:cNvSpPr>
          <p:nvPr>
            <p:ph type="ftr" sz="quarter" idx="11"/>
          </p:nvPr>
        </p:nvSpPr>
        <p:spPr/>
        <p:txBody>
          <a:bodyPr/>
          <a:lstStyle/>
          <a:p>
            <a:r>
              <a:rPr lang="en-US"/>
              <a:t>Our Bodies, Our Rights!   |   A Virtual Workshop</a:t>
            </a:r>
          </a:p>
        </p:txBody>
      </p:sp>
      <p:sp>
        <p:nvSpPr>
          <p:cNvPr id="6" name="Slide Number Placeholder 5">
            <a:extLst>
              <a:ext uri="{FF2B5EF4-FFF2-40B4-BE49-F238E27FC236}">
                <a16:creationId xmlns:a16="http://schemas.microsoft.com/office/drawing/2014/main" id="{F2F547B7-8E4A-F5D2-C628-32F9E690707F}"/>
              </a:ext>
            </a:extLst>
          </p:cNvPr>
          <p:cNvSpPr>
            <a:spLocks noGrp="1"/>
          </p:cNvSpPr>
          <p:nvPr>
            <p:ph type="sldNum" sz="quarter" idx="12"/>
          </p:nvPr>
        </p:nvSpPr>
        <p:spPr/>
        <p:txBody>
          <a:bodyPr/>
          <a:lstStyle/>
          <a:p>
            <a:fld id="{028175E8-2982-4B09-AFF5-24CBA7DB805C}" type="slidenum">
              <a:rPr lang="en-US" smtClean="0"/>
              <a:t>‹#›</a:t>
            </a:fld>
            <a:endParaRPr lang="en-US"/>
          </a:p>
        </p:txBody>
      </p:sp>
    </p:spTree>
    <p:extLst>
      <p:ext uri="{BB962C8B-B14F-4D97-AF65-F5344CB8AC3E}">
        <p14:creationId xmlns:p14="http://schemas.microsoft.com/office/powerpoint/2010/main" val="41069096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CF4C3-C590-0A5B-9B4B-858B03E26DFB}"/>
              </a:ext>
            </a:extLst>
          </p:cNvPr>
          <p:cNvSpPr>
            <a:spLocks noGrp="1"/>
          </p:cNvSpPr>
          <p:nvPr>
            <p:ph type="title"/>
          </p:nvPr>
        </p:nvSpPr>
        <p:spPr>
          <a:xfrm>
            <a:off x="516294" y="505085"/>
            <a:ext cx="10515600" cy="1325563"/>
          </a:xfrm>
        </p:spPr>
        <p:txBody>
          <a:bodyPr>
            <a:noAutofit/>
          </a:bodyPr>
          <a:lstStyle>
            <a:lvl1pPr>
              <a:defRPr sz="8000" b="1">
                <a:solidFill>
                  <a:schemeClr val="bg1"/>
                </a:solidFill>
                <a:latin typeface="Arial" panose="020B0604020202020204" pitchFamily="34" charset="0"/>
                <a:cs typeface="Arial" panose="020B0604020202020204" pitchFamily="34" charset="0"/>
              </a:defRPr>
            </a:lvl1pPr>
          </a:lstStyle>
          <a:p>
            <a:r>
              <a:rPr lang="en-US" dirty="0"/>
              <a:t>Click to edit</a:t>
            </a:r>
          </a:p>
        </p:txBody>
      </p:sp>
      <p:sp>
        <p:nvSpPr>
          <p:cNvPr id="7" name="Slide Number Placeholder 5">
            <a:extLst>
              <a:ext uri="{FF2B5EF4-FFF2-40B4-BE49-F238E27FC236}">
                <a16:creationId xmlns:a16="http://schemas.microsoft.com/office/drawing/2014/main" id="{6274BEAD-7519-6F7D-80FD-4038D0E9A343}"/>
              </a:ext>
            </a:extLst>
          </p:cNvPr>
          <p:cNvSpPr>
            <a:spLocks noGrp="1"/>
          </p:cNvSpPr>
          <p:nvPr>
            <p:ph type="sldNum" sz="quarter" idx="12"/>
          </p:nvPr>
        </p:nvSpPr>
        <p:spPr>
          <a:xfrm>
            <a:off x="9257345" y="6356350"/>
            <a:ext cx="2743200" cy="365125"/>
          </a:xfrm>
        </p:spPr>
        <p:txBody>
          <a:bodyPr/>
          <a:lstStyle>
            <a:lvl1pPr>
              <a:defRPr>
                <a:solidFill>
                  <a:schemeClr val="tx1"/>
                </a:solidFill>
                <a:latin typeface="Arial" panose="020B0604020202020204" pitchFamily="34" charset="0"/>
                <a:cs typeface="Arial" panose="020B0604020202020204" pitchFamily="34" charset="0"/>
              </a:defRPr>
            </a:lvl1pPr>
          </a:lstStyle>
          <a:p>
            <a:fld id="{028175E8-2982-4B09-AFF5-24CBA7DB805C}" type="slidenum">
              <a:rPr lang="en-US" smtClean="0"/>
              <a:pPr/>
              <a:t>‹#›</a:t>
            </a:fld>
            <a:endParaRPr lang="en-US" dirty="0"/>
          </a:p>
        </p:txBody>
      </p:sp>
      <p:sp>
        <p:nvSpPr>
          <p:cNvPr id="4" name="Text Placeholder 3">
            <a:extLst>
              <a:ext uri="{FF2B5EF4-FFF2-40B4-BE49-F238E27FC236}">
                <a16:creationId xmlns:a16="http://schemas.microsoft.com/office/drawing/2014/main" id="{E37CBA4D-2287-3A0B-0C60-9DF3AF206537}"/>
              </a:ext>
            </a:extLst>
          </p:cNvPr>
          <p:cNvSpPr>
            <a:spLocks noGrp="1"/>
          </p:cNvSpPr>
          <p:nvPr>
            <p:ph type="body" sz="quarter" idx="13" hasCustomPrompt="1"/>
          </p:nvPr>
        </p:nvSpPr>
        <p:spPr>
          <a:xfrm>
            <a:off x="515938" y="2041525"/>
            <a:ext cx="6440487" cy="2590800"/>
          </a:xfrm>
        </p:spPr>
        <p:txBody>
          <a:bodyPr>
            <a:normAutofit/>
          </a:bodyPr>
          <a:lstStyle>
            <a:lvl1pPr marL="0" indent="0">
              <a:lnSpc>
                <a:spcPts val="3000"/>
              </a:lnSpc>
              <a:buFontTx/>
              <a:buNone/>
              <a:defRPr sz="2600">
                <a:solidFill>
                  <a:schemeClr val="bg1"/>
                </a:solidFill>
                <a:latin typeface="Arial" panose="020B0604020202020204" pitchFamily="34" charset="0"/>
                <a:cs typeface="Arial" panose="020B0604020202020204" pitchFamily="34" charset="0"/>
              </a:defRPr>
            </a:lvl1pPr>
          </a:lstStyle>
          <a:p>
            <a:pPr lvl="0"/>
            <a:r>
              <a:rPr lang="en-US" dirty="0"/>
              <a:t>AN OVERVIEW</a:t>
            </a:r>
            <a:br>
              <a:rPr lang="cs-CZ" dirty="0"/>
            </a:br>
            <a:r>
              <a:rPr lang="en-US" dirty="0"/>
              <a:t>OF SEXUAL AND REPRODUCTIVE HEALTH AND RIGHTS</a:t>
            </a:r>
          </a:p>
        </p:txBody>
      </p:sp>
    </p:spTree>
    <p:extLst>
      <p:ext uri="{BB962C8B-B14F-4D97-AF65-F5344CB8AC3E}">
        <p14:creationId xmlns:p14="http://schemas.microsoft.com/office/powerpoint/2010/main" val="2930893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CF4C3-C590-0A5B-9B4B-858B03E26DFB}"/>
              </a:ext>
            </a:extLst>
          </p:cNvPr>
          <p:cNvSpPr>
            <a:spLocks noGrp="1"/>
          </p:cNvSpPr>
          <p:nvPr>
            <p:ph type="title"/>
          </p:nvPr>
        </p:nvSpPr>
        <p:spPr>
          <a:xfrm>
            <a:off x="516294" y="505085"/>
            <a:ext cx="10515600" cy="1325563"/>
          </a:xfrm>
        </p:spPr>
        <p:txBody>
          <a:bodyPr>
            <a:noAutofit/>
          </a:bodyPr>
          <a:lstStyle>
            <a:lvl1pPr>
              <a:defRPr sz="8000" b="1">
                <a:solidFill>
                  <a:schemeClr val="bg1"/>
                </a:solidFill>
                <a:latin typeface="Arial" panose="020B0604020202020204" pitchFamily="34" charset="0"/>
                <a:cs typeface="Arial" panose="020B0604020202020204" pitchFamily="34" charset="0"/>
              </a:defRPr>
            </a:lvl1pPr>
          </a:lstStyle>
          <a:p>
            <a:r>
              <a:rPr lang="en-US" dirty="0"/>
              <a:t>Click to edit</a:t>
            </a:r>
          </a:p>
        </p:txBody>
      </p:sp>
      <p:sp>
        <p:nvSpPr>
          <p:cNvPr id="7" name="Slide Number Placeholder 5">
            <a:extLst>
              <a:ext uri="{FF2B5EF4-FFF2-40B4-BE49-F238E27FC236}">
                <a16:creationId xmlns:a16="http://schemas.microsoft.com/office/drawing/2014/main" id="{6274BEAD-7519-6F7D-80FD-4038D0E9A343}"/>
              </a:ext>
            </a:extLst>
          </p:cNvPr>
          <p:cNvSpPr>
            <a:spLocks noGrp="1"/>
          </p:cNvSpPr>
          <p:nvPr>
            <p:ph type="sldNum" sz="quarter" idx="12"/>
          </p:nvPr>
        </p:nvSpPr>
        <p:spPr>
          <a:xfrm>
            <a:off x="9257345" y="6356350"/>
            <a:ext cx="2743200" cy="365125"/>
          </a:xfrm>
        </p:spPr>
        <p:txBody>
          <a:bodyPr/>
          <a:lstStyle>
            <a:lvl1pPr>
              <a:defRPr>
                <a:solidFill>
                  <a:schemeClr val="tx1"/>
                </a:solidFill>
                <a:latin typeface="Arial" panose="020B0604020202020204" pitchFamily="34" charset="0"/>
                <a:cs typeface="Arial" panose="020B0604020202020204" pitchFamily="34" charset="0"/>
              </a:defRPr>
            </a:lvl1pPr>
          </a:lstStyle>
          <a:p>
            <a:fld id="{028175E8-2982-4B09-AFF5-24CBA7DB805C}" type="slidenum">
              <a:rPr lang="en-US" smtClean="0"/>
              <a:pPr/>
              <a:t>‹#›</a:t>
            </a:fld>
            <a:endParaRPr lang="en-US" dirty="0"/>
          </a:p>
        </p:txBody>
      </p:sp>
      <p:sp>
        <p:nvSpPr>
          <p:cNvPr id="4" name="Text Placeholder 3">
            <a:extLst>
              <a:ext uri="{FF2B5EF4-FFF2-40B4-BE49-F238E27FC236}">
                <a16:creationId xmlns:a16="http://schemas.microsoft.com/office/drawing/2014/main" id="{E37CBA4D-2287-3A0B-0C60-9DF3AF206537}"/>
              </a:ext>
            </a:extLst>
          </p:cNvPr>
          <p:cNvSpPr>
            <a:spLocks noGrp="1"/>
          </p:cNvSpPr>
          <p:nvPr>
            <p:ph type="body" sz="quarter" idx="13" hasCustomPrompt="1"/>
          </p:nvPr>
        </p:nvSpPr>
        <p:spPr>
          <a:xfrm>
            <a:off x="515938" y="2041525"/>
            <a:ext cx="6440487" cy="2590800"/>
          </a:xfrm>
        </p:spPr>
        <p:txBody>
          <a:bodyPr>
            <a:normAutofit/>
          </a:bodyPr>
          <a:lstStyle>
            <a:lvl1pPr marL="0" indent="0">
              <a:lnSpc>
                <a:spcPts val="3000"/>
              </a:lnSpc>
              <a:buFontTx/>
              <a:buNone/>
              <a:defRPr sz="2600">
                <a:solidFill>
                  <a:schemeClr val="bg1"/>
                </a:solidFill>
                <a:latin typeface="Arial" panose="020B0604020202020204" pitchFamily="34" charset="0"/>
                <a:cs typeface="Arial" panose="020B0604020202020204" pitchFamily="34" charset="0"/>
              </a:defRPr>
            </a:lvl1pPr>
          </a:lstStyle>
          <a:p>
            <a:pPr lvl="0"/>
            <a:r>
              <a:rPr lang="en-US" dirty="0"/>
              <a:t>AN OVERVIEW</a:t>
            </a:r>
            <a:br>
              <a:rPr lang="cs-CZ" dirty="0"/>
            </a:br>
            <a:r>
              <a:rPr lang="en-US" dirty="0"/>
              <a:t>OF SEXUAL AND REPRODUCTIVE HEALTH AND RIGHTS</a:t>
            </a:r>
          </a:p>
        </p:txBody>
      </p:sp>
    </p:spTree>
    <p:extLst>
      <p:ext uri="{BB962C8B-B14F-4D97-AF65-F5344CB8AC3E}">
        <p14:creationId xmlns:p14="http://schemas.microsoft.com/office/powerpoint/2010/main" val="2005822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CF4C3-C590-0A5B-9B4B-858B03E26DFB}"/>
              </a:ext>
            </a:extLst>
          </p:cNvPr>
          <p:cNvSpPr>
            <a:spLocks noGrp="1"/>
          </p:cNvSpPr>
          <p:nvPr>
            <p:ph type="title"/>
          </p:nvPr>
        </p:nvSpPr>
        <p:spPr>
          <a:xfrm>
            <a:off x="516294" y="505085"/>
            <a:ext cx="10515600" cy="1325563"/>
          </a:xfrm>
        </p:spPr>
        <p:txBody>
          <a:bodyPr>
            <a:noAutofit/>
          </a:bodyPr>
          <a:lstStyle>
            <a:lvl1pPr>
              <a:defRPr sz="8000" b="1">
                <a:solidFill>
                  <a:schemeClr val="bg1"/>
                </a:solidFill>
                <a:latin typeface="Arial" panose="020B0604020202020204" pitchFamily="34" charset="0"/>
                <a:cs typeface="Arial" panose="020B0604020202020204" pitchFamily="34" charset="0"/>
              </a:defRPr>
            </a:lvl1pPr>
          </a:lstStyle>
          <a:p>
            <a:r>
              <a:rPr lang="en-US" dirty="0"/>
              <a:t>Click to edit</a:t>
            </a:r>
          </a:p>
        </p:txBody>
      </p:sp>
      <p:sp>
        <p:nvSpPr>
          <p:cNvPr id="7" name="Slide Number Placeholder 5">
            <a:extLst>
              <a:ext uri="{FF2B5EF4-FFF2-40B4-BE49-F238E27FC236}">
                <a16:creationId xmlns:a16="http://schemas.microsoft.com/office/drawing/2014/main" id="{6274BEAD-7519-6F7D-80FD-4038D0E9A343}"/>
              </a:ext>
            </a:extLst>
          </p:cNvPr>
          <p:cNvSpPr>
            <a:spLocks noGrp="1"/>
          </p:cNvSpPr>
          <p:nvPr>
            <p:ph type="sldNum" sz="quarter" idx="12"/>
          </p:nvPr>
        </p:nvSpPr>
        <p:spPr>
          <a:xfrm>
            <a:off x="9257345" y="6356350"/>
            <a:ext cx="2743200" cy="365125"/>
          </a:xfrm>
        </p:spPr>
        <p:txBody>
          <a:bodyPr/>
          <a:lstStyle>
            <a:lvl1pPr>
              <a:defRPr>
                <a:solidFill>
                  <a:schemeClr val="tx1"/>
                </a:solidFill>
                <a:latin typeface="Arial" panose="020B0604020202020204" pitchFamily="34" charset="0"/>
                <a:cs typeface="Arial" panose="020B0604020202020204" pitchFamily="34" charset="0"/>
              </a:defRPr>
            </a:lvl1pPr>
          </a:lstStyle>
          <a:p>
            <a:fld id="{028175E8-2982-4B09-AFF5-24CBA7DB805C}" type="slidenum">
              <a:rPr lang="en-US" smtClean="0"/>
              <a:pPr/>
              <a:t>‹#›</a:t>
            </a:fld>
            <a:endParaRPr lang="en-US" dirty="0"/>
          </a:p>
        </p:txBody>
      </p:sp>
      <p:sp>
        <p:nvSpPr>
          <p:cNvPr id="4" name="Text Placeholder 3">
            <a:extLst>
              <a:ext uri="{FF2B5EF4-FFF2-40B4-BE49-F238E27FC236}">
                <a16:creationId xmlns:a16="http://schemas.microsoft.com/office/drawing/2014/main" id="{E37CBA4D-2287-3A0B-0C60-9DF3AF206537}"/>
              </a:ext>
            </a:extLst>
          </p:cNvPr>
          <p:cNvSpPr>
            <a:spLocks noGrp="1"/>
          </p:cNvSpPr>
          <p:nvPr>
            <p:ph type="body" sz="quarter" idx="13" hasCustomPrompt="1"/>
          </p:nvPr>
        </p:nvSpPr>
        <p:spPr>
          <a:xfrm>
            <a:off x="515938" y="2041525"/>
            <a:ext cx="6440487" cy="2590800"/>
          </a:xfrm>
        </p:spPr>
        <p:txBody>
          <a:bodyPr>
            <a:normAutofit/>
          </a:bodyPr>
          <a:lstStyle>
            <a:lvl1pPr marL="0" indent="0">
              <a:lnSpc>
                <a:spcPts val="3000"/>
              </a:lnSpc>
              <a:buFontTx/>
              <a:buNone/>
              <a:defRPr sz="2600">
                <a:solidFill>
                  <a:schemeClr val="bg1"/>
                </a:solidFill>
                <a:latin typeface="Arial" panose="020B0604020202020204" pitchFamily="34" charset="0"/>
                <a:cs typeface="Arial" panose="020B0604020202020204" pitchFamily="34" charset="0"/>
              </a:defRPr>
            </a:lvl1pPr>
          </a:lstStyle>
          <a:p>
            <a:pPr lvl="0"/>
            <a:r>
              <a:rPr lang="en-US" dirty="0"/>
              <a:t>AN OVERVIEW</a:t>
            </a:r>
            <a:br>
              <a:rPr lang="cs-CZ" dirty="0"/>
            </a:br>
            <a:r>
              <a:rPr lang="en-US" dirty="0"/>
              <a:t>OF SEXUAL AND REPRODUCTIVE HEALTH AND RIGHTS</a:t>
            </a:r>
          </a:p>
        </p:txBody>
      </p:sp>
    </p:spTree>
    <p:extLst>
      <p:ext uri="{BB962C8B-B14F-4D97-AF65-F5344CB8AC3E}">
        <p14:creationId xmlns:p14="http://schemas.microsoft.com/office/powerpoint/2010/main" val="1353917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CF4C3-C590-0A5B-9B4B-858B03E26DFB}"/>
              </a:ext>
            </a:extLst>
          </p:cNvPr>
          <p:cNvSpPr>
            <a:spLocks noGrp="1"/>
          </p:cNvSpPr>
          <p:nvPr>
            <p:ph type="title"/>
          </p:nvPr>
        </p:nvSpPr>
        <p:spPr>
          <a:xfrm>
            <a:off x="516294" y="505085"/>
            <a:ext cx="10515600" cy="1325563"/>
          </a:xfrm>
        </p:spPr>
        <p:txBody>
          <a:bodyPr>
            <a:noAutofit/>
          </a:bodyPr>
          <a:lstStyle>
            <a:lvl1pPr>
              <a:defRPr sz="8000" b="1">
                <a:solidFill>
                  <a:schemeClr val="bg1"/>
                </a:solidFill>
                <a:latin typeface="Arial" panose="020B0604020202020204" pitchFamily="34" charset="0"/>
                <a:cs typeface="Arial" panose="020B0604020202020204" pitchFamily="34" charset="0"/>
              </a:defRPr>
            </a:lvl1pPr>
          </a:lstStyle>
          <a:p>
            <a:r>
              <a:rPr lang="en-US" dirty="0"/>
              <a:t>Click to edit</a:t>
            </a:r>
          </a:p>
        </p:txBody>
      </p:sp>
      <p:sp>
        <p:nvSpPr>
          <p:cNvPr id="7" name="Slide Number Placeholder 5">
            <a:extLst>
              <a:ext uri="{FF2B5EF4-FFF2-40B4-BE49-F238E27FC236}">
                <a16:creationId xmlns:a16="http://schemas.microsoft.com/office/drawing/2014/main" id="{6274BEAD-7519-6F7D-80FD-4038D0E9A343}"/>
              </a:ext>
            </a:extLst>
          </p:cNvPr>
          <p:cNvSpPr>
            <a:spLocks noGrp="1"/>
          </p:cNvSpPr>
          <p:nvPr>
            <p:ph type="sldNum" sz="quarter" idx="12"/>
          </p:nvPr>
        </p:nvSpPr>
        <p:spPr>
          <a:xfrm>
            <a:off x="9257345" y="6356350"/>
            <a:ext cx="2743200" cy="365125"/>
          </a:xfrm>
        </p:spPr>
        <p:txBody>
          <a:bodyPr/>
          <a:lstStyle>
            <a:lvl1pPr>
              <a:defRPr>
                <a:solidFill>
                  <a:schemeClr val="tx1"/>
                </a:solidFill>
                <a:latin typeface="Arial" panose="020B0604020202020204" pitchFamily="34" charset="0"/>
                <a:cs typeface="Arial" panose="020B0604020202020204" pitchFamily="34" charset="0"/>
              </a:defRPr>
            </a:lvl1pPr>
          </a:lstStyle>
          <a:p>
            <a:fld id="{028175E8-2982-4B09-AFF5-24CBA7DB805C}" type="slidenum">
              <a:rPr lang="en-US" smtClean="0"/>
              <a:pPr/>
              <a:t>‹#›</a:t>
            </a:fld>
            <a:endParaRPr lang="en-US" dirty="0"/>
          </a:p>
        </p:txBody>
      </p:sp>
      <p:sp>
        <p:nvSpPr>
          <p:cNvPr id="4" name="Text Placeholder 3">
            <a:extLst>
              <a:ext uri="{FF2B5EF4-FFF2-40B4-BE49-F238E27FC236}">
                <a16:creationId xmlns:a16="http://schemas.microsoft.com/office/drawing/2014/main" id="{E37CBA4D-2287-3A0B-0C60-9DF3AF206537}"/>
              </a:ext>
            </a:extLst>
          </p:cNvPr>
          <p:cNvSpPr>
            <a:spLocks noGrp="1"/>
          </p:cNvSpPr>
          <p:nvPr>
            <p:ph type="body" sz="quarter" idx="13" hasCustomPrompt="1"/>
          </p:nvPr>
        </p:nvSpPr>
        <p:spPr>
          <a:xfrm>
            <a:off x="515938" y="2041525"/>
            <a:ext cx="6440487" cy="2590800"/>
          </a:xfrm>
        </p:spPr>
        <p:txBody>
          <a:bodyPr>
            <a:normAutofit/>
          </a:bodyPr>
          <a:lstStyle>
            <a:lvl1pPr marL="0" indent="0">
              <a:lnSpc>
                <a:spcPts val="3000"/>
              </a:lnSpc>
              <a:buFontTx/>
              <a:buNone/>
              <a:defRPr sz="2600">
                <a:solidFill>
                  <a:schemeClr val="bg1"/>
                </a:solidFill>
                <a:latin typeface="Arial" panose="020B0604020202020204" pitchFamily="34" charset="0"/>
                <a:cs typeface="Arial" panose="020B0604020202020204" pitchFamily="34" charset="0"/>
              </a:defRPr>
            </a:lvl1pPr>
          </a:lstStyle>
          <a:p>
            <a:pPr lvl="0"/>
            <a:r>
              <a:rPr lang="en-US" dirty="0"/>
              <a:t>AN OVERVIEW</a:t>
            </a:r>
            <a:br>
              <a:rPr lang="cs-CZ" dirty="0"/>
            </a:br>
            <a:r>
              <a:rPr lang="en-US" dirty="0"/>
              <a:t>OF SEXUAL AND REPRODUCTIVE HEALTH AND RIGHTS</a:t>
            </a:r>
          </a:p>
        </p:txBody>
      </p:sp>
    </p:spTree>
    <p:extLst>
      <p:ext uri="{BB962C8B-B14F-4D97-AF65-F5344CB8AC3E}">
        <p14:creationId xmlns:p14="http://schemas.microsoft.com/office/powerpoint/2010/main" val="3378497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CF4C3-C590-0A5B-9B4B-858B03E26DFB}"/>
              </a:ext>
            </a:extLst>
          </p:cNvPr>
          <p:cNvSpPr>
            <a:spLocks noGrp="1"/>
          </p:cNvSpPr>
          <p:nvPr>
            <p:ph type="title" hasCustomPrompt="1"/>
          </p:nvPr>
        </p:nvSpPr>
        <p:spPr>
          <a:xfrm>
            <a:off x="516294" y="505086"/>
            <a:ext cx="10515600" cy="740551"/>
          </a:xfrm>
        </p:spPr>
        <p:txBody>
          <a:bodyPr anchor="t">
            <a:noAutofit/>
          </a:bodyPr>
          <a:lstStyle>
            <a:lvl1pPr>
              <a:defRPr sz="5000" b="1">
                <a:solidFill>
                  <a:srgbClr val="0075BF"/>
                </a:solidFill>
                <a:latin typeface="Arial" panose="020B0604020202020204" pitchFamily="34" charset="0"/>
                <a:cs typeface="Arial" panose="020B0604020202020204" pitchFamily="34" charset="0"/>
              </a:defRPr>
            </a:lvl1pPr>
          </a:lstStyle>
          <a:p>
            <a:r>
              <a:rPr lang="en-US" dirty="0"/>
              <a:t>CLICK TO EDIT</a:t>
            </a:r>
            <a:br>
              <a:rPr lang="cs-CZ" dirty="0"/>
            </a:br>
            <a:endParaRPr lang="en-US" dirty="0"/>
          </a:p>
        </p:txBody>
      </p:sp>
      <p:sp>
        <p:nvSpPr>
          <p:cNvPr id="7" name="Slide Number Placeholder 5">
            <a:extLst>
              <a:ext uri="{FF2B5EF4-FFF2-40B4-BE49-F238E27FC236}">
                <a16:creationId xmlns:a16="http://schemas.microsoft.com/office/drawing/2014/main" id="{6274BEAD-7519-6F7D-80FD-4038D0E9A343}"/>
              </a:ext>
            </a:extLst>
          </p:cNvPr>
          <p:cNvSpPr>
            <a:spLocks noGrp="1"/>
          </p:cNvSpPr>
          <p:nvPr>
            <p:ph type="sldNum" sz="quarter" idx="12"/>
          </p:nvPr>
        </p:nvSpPr>
        <p:spPr>
          <a:xfrm>
            <a:off x="9257345" y="6356350"/>
            <a:ext cx="2743200" cy="365125"/>
          </a:xfrm>
        </p:spPr>
        <p:txBody>
          <a:bodyPr/>
          <a:lstStyle>
            <a:lvl1pPr>
              <a:defRPr>
                <a:solidFill>
                  <a:schemeClr val="tx1"/>
                </a:solidFill>
                <a:latin typeface="Arial" panose="020B0604020202020204" pitchFamily="34" charset="0"/>
                <a:cs typeface="Arial" panose="020B0604020202020204" pitchFamily="34" charset="0"/>
              </a:defRPr>
            </a:lvl1pPr>
          </a:lstStyle>
          <a:p>
            <a:fld id="{028175E8-2982-4B09-AFF5-24CBA7DB805C}" type="slidenum">
              <a:rPr lang="en-US" smtClean="0"/>
              <a:pPr/>
              <a:t>‹#›</a:t>
            </a:fld>
            <a:endParaRPr lang="en-US" dirty="0"/>
          </a:p>
        </p:txBody>
      </p:sp>
    </p:spTree>
    <p:extLst>
      <p:ext uri="{BB962C8B-B14F-4D97-AF65-F5344CB8AC3E}">
        <p14:creationId xmlns:p14="http://schemas.microsoft.com/office/powerpoint/2010/main" val="32581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3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CF4C3-C590-0A5B-9B4B-858B03E26DFB}"/>
              </a:ext>
            </a:extLst>
          </p:cNvPr>
          <p:cNvSpPr>
            <a:spLocks noGrp="1"/>
          </p:cNvSpPr>
          <p:nvPr>
            <p:ph type="title" hasCustomPrompt="1"/>
          </p:nvPr>
        </p:nvSpPr>
        <p:spPr>
          <a:xfrm>
            <a:off x="516294" y="505086"/>
            <a:ext cx="10515600" cy="740551"/>
          </a:xfrm>
        </p:spPr>
        <p:txBody>
          <a:bodyPr anchor="t">
            <a:noAutofit/>
          </a:bodyPr>
          <a:lstStyle>
            <a:lvl1pPr>
              <a:defRPr sz="5000" b="1">
                <a:solidFill>
                  <a:srgbClr val="0075BF"/>
                </a:solidFill>
                <a:latin typeface="Arial" panose="020B0604020202020204" pitchFamily="34" charset="0"/>
                <a:cs typeface="Arial" panose="020B0604020202020204" pitchFamily="34" charset="0"/>
              </a:defRPr>
            </a:lvl1pPr>
          </a:lstStyle>
          <a:p>
            <a:r>
              <a:rPr lang="en-US" dirty="0"/>
              <a:t>CLICK TO EDIT</a:t>
            </a:r>
            <a:br>
              <a:rPr lang="cs-CZ" dirty="0"/>
            </a:br>
            <a:endParaRPr lang="en-US" dirty="0"/>
          </a:p>
        </p:txBody>
      </p:sp>
      <p:sp>
        <p:nvSpPr>
          <p:cNvPr id="7" name="Slide Number Placeholder 5">
            <a:extLst>
              <a:ext uri="{FF2B5EF4-FFF2-40B4-BE49-F238E27FC236}">
                <a16:creationId xmlns:a16="http://schemas.microsoft.com/office/drawing/2014/main" id="{6274BEAD-7519-6F7D-80FD-4038D0E9A343}"/>
              </a:ext>
            </a:extLst>
          </p:cNvPr>
          <p:cNvSpPr>
            <a:spLocks noGrp="1"/>
          </p:cNvSpPr>
          <p:nvPr>
            <p:ph type="sldNum" sz="quarter" idx="12"/>
          </p:nvPr>
        </p:nvSpPr>
        <p:spPr>
          <a:xfrm>
            <a:off x="9257345" y="6356350"/>
            <a:ext cx="2743200" cy="365125"/>
          </a:xfrm>
        </p:spPr>
        <p:txBody>
          <a:bodyPr/>
          <a:lstStyle>
            <a:lvl1pPr>
              <a:defRPr>
                <a:solidFill>
                  <a:schemeClr val="tx1"/>
                </a:solidFill>
                <a:latin typeface="Arial" panose="020B0604020202020204" pitchFamily="34" charset="0"/>
                <a:cs typeface="Arial" panose="020B0604020202020204" pitchFamily="34" charset="0"/>
              </a:defRPr>
            </a:lvl1pPr>
          </a:lstStyle>
          <a:p>
            <a:fld id="{028175E8-2982-4B09-AFF5-24CBA7DB805C}" type="slidenum">
              <a:rPr lang="en-US" smtClean="0"/>
              <a:pPr/>
              <a:t>‹#›</a:t>
            </a:fld>
            <a:endParaRPr lang="en-US" dirty="0"/>
          </a:p>
        </p:txBody>
      </p:sp>
    </p:spTree>
    <p:extLst>
      <p:ext uri="{BB962C8B-B14F-4D97-AF65-F5344CB8AC3E}">
        <p14:creationId xmlns:p14="http://schemas.microsoft.com/office/powerpoint/2010/main" val="3149670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3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CF4C3-C590-0A5B-9B4B-858B03E26DFB}"/>
              </a:ext>
            </a:extLst>
          </p:cNvPr>
          <p:cNvSpPr>
            <a:spLocks noGrp="1"/>
          </p:cNvSpPr>
          <p:nvPr>
            <p:ph type="title" hasCustomPrompt="1"/>
          </p:nvPr>
        </p:nvSpPr>
        <p:spPr>
          <a:xfrm>
            <a:off x="516294" y="505086"/>
            <a:ext cx="10515600" cy="740551"/>
          </a:xfrm>
        </p:spPr>
        <p:txBody>
          <a:bodyPr anchor="t">
            <a:noAutofit/>
          </a:bodyPr>
          <a:lstStyle>
            <a:lvl1pPr>
              <a:defRPr sz="5000" b="1">
                <a:solidFill>
                  <a:srgbClr val="0075BF"/>
                </a:solidFill>
                <a:latin typeface="Arial" panose="020B0604020202020204" pitchFamily="34" charset="0"/>
                <a:cs typeface="Arial" panose="020B0604020202020204" pitchFamily="34" charset="0"/>
              </a:defRPr>
            </a:lvl1pPr>
          </a:lstStyle>
          <a:p>
            <a:r>
              <a:rPr lang="en-US" dirty="0"/>
              <a:t>CLICK TO EDIT</a:t>
            </a:r>
            <a:br>
              <a:rPr lang="cs-CZ" dirty="0"/>
            </a:br>
            <a:endParaRPr lang="en-US" dirty="0"/>
          </a:p>
        </p:txBody>
      </p:sp>
      <p:sp>
        <p:nvSpPr>
          <p:cNvPr id="7" name="Slide Number Placeholder 5">
            <a:extLst>
              <a:ext uri="{FF2B5EF4-FFF2-40B4-BE49-F238E27FC236}">
                <a16:creationId xmlns:a16="http://schemas.microsoft.com/office/drawing/2014/main" id="{6274BEAD-7519-6F7D-80FD-4038D0E9A343}"/>
              </a:ext>
            </a:extLst>
          </p:cNvPr>
          <p:cNvSpPr>
            <a:spLocks noGrp="1"/>
          </p:cNvSpPr>
          <p:nvPr>
            <p:ph type="sldNum" sz="quarter" idx="12"/>
          </p:nvPr>
        </p:nvSpPr>
        <p:spPr>
          <a:xfrm>
            <a:off x="9257345" y="6356350"/>
            <a:ext cx="2743200" cy="365125"/>
          </a:xfrm>
        </p:spPr>
        <p:txBody>
          <a:bodyPr/>
          <a:lstStyle>
            <a:lvl1pPr>
              <a:defRPr>
                <a:solidFill>
                  <a:schemeClr val="tx1"/>
                </a:solidFill>
                <a:latin typeface="Arial" panose="020B0604020202020204" pitchFamily="34" charset="0"/>
                <a:cs typeface="Arial" panose="020B0604020202020204" pitchFamily="34" charset="0"/>
              </a:defRPr>
            </a:lvl1pPr>
          </a:lstStyle>
          <a:p>
            <a:fld id="{028175E8-2982-4B09-AFF5-24CBA7DB805C}" type="slidenum">
              <a:rPr lang="en-US" smtClean="0"/>
              <a:pPr/>
              <a:t>‹#›</a:t>
            </a:fld>
            <a:endParaRPr lang="en-US" dirty="0"/>
          </a:p>
        </p:txBody>
      </p:sp>
    </p:spTree>
    <p:extLst>
      <p:ext uri="{BB962C8B-B14F-4D97-AF65-F5344CB8AC3E}">
        <p14:creationId xmlns:p14="http://schemas.microsoft.com/office/powerpoint/2010/main" val="2858010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5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CF4C3-C590-0A5B-9B4B-858B03E26DFB}"/>
              </a:ext>
            </a:extLst>
          </p:cNvPr>
          <p:cNvSpPr>
            <a:spLocks noGrp="1"/>
          </p:cNvSpPr>
          <p:nvPr>
            <p:ph type="title" hasCustomPrompt="1"/>
          </p:nvPr>
        </p:nvSpPr>
        <p:spPr>
          <a:xfrm>
            <a:off x="516294" y="505086"/>
            <a:ext cx="10515600" cy="740551"/>
          </a:xfrm>
        </p:spPr>
        <p:txBody>
          <a:bodyPr anchor="t">
            <a:noAutofit/>
          </a:bodyPr>
          <a:lstStyle>
            <a:lvl1pPr>
              <a:defRPr sz="5000" b="1">
                <a:solidFill>
                  <a:srgbClr val="604A90"/>
                </a:solidFill>
                <a:latin typeface="Arial" panose="020B0604020202020204" pitchFamily="34" charset="0"/>
                <a:cs typeface="Arial" panose="020B0604020202020204" pitchFamily="34" charset="0"/>
              </a:defRPr>
            </a:lvl1pPr>
          </a:lstStyle>
          <a:p>
            <a:r>
              <a:rPr lang="en-US" dirty="0"/>
              <a:t>CLICK TO EDIT</a:t>
            </a:r>
            <a:br>
              <a:rPr lang="cs-CZ" dirty="0"/>
            </a:br>
            <a:endParaRPr lang="en-US" dirty="0"/>
          </a:p>
        </p:txBody>
      </p:sp>
      <p:sp>
        <p:nvSpPr>
          <p:cNvPr id="7" name="Slide Number Placeholder 5">
            <a:extLst>
              <a:ext uri="{FF2B5EF4-FFF2-40B4-BE49-F238E27FC236}">
                <a16:creationId xmlns:a16="http://schemas.microsoft.com/office/drawing/2014/main" id="{6274BEAD-7519-6F7D-80FD-4038D0E9A343}"/>
              </a:ext>
            </a:extLst>
          </p:cNvPr>
          <p:cNvSpPr>
            <a:spLocks noGrp="1"/>
          </p:cNvSpPr>
          <p:nvPr>
            <p:ph type="sldNum" sz="quarter" idx="12"/>
          </p:nvPr>
        </p:nvSpPr>
        <p:spPr>
          <a:xfrm>
            <a:off x="9257345" y="6356350"/>
            <a:ext cx="2743200" cy="365125"/>
          </a:xfrm>
        </p:spPr>
        <p:txBody>
          <a:bodyPr/>
          <a:lstStyle>
            <a:lvl1pPr>
              <a:defRPr>
                <a:solidFill>
                  <a:schemeClr val="tx1"/>
                </a:solidFill>
                <a:latin typeface="Arial" panose="020B0604020202020204" pitchFamily="34" charset="0"/>
                <a:cs typeface="Arial" panose="020B0604020202020204" pitchFamily="34" charset="0"/>
              </a:defRPr>
            </a:lvl1pPr>
          </a:lstStyle>
          <a:p>
            <a:fld id="{028175E8-2982-4B09-AFF5-24CBA7DB805C}" type="slidenum">
              <a:rPr lang="en-US" smtClean="0"/>
              <a:pPr/>
              <a:t>‹#›</a:t>
            </a:fld>
            <a:endParaRPr lang="en-US" dirty="0"/>
          </a:p>
        </p:txBody>
      </p:sp>
    </p:spTree>
    <p:extLst>
      <p:ext uri="{BB962C8B-B14F-4D97-AF65-F5344CB8AC3E}">
        <p14:creationId xmlns:p14="http://schemas.microsoft.com/office/powerpoint/2010/main" val="2820749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7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CF4C3-C590-0A5B-9B4B-858B03E26DFB}"/>
              </a:ext>
            </a:extLst>
          </p:cNvPr>
          <p:cNvSpPr>
            <a:spLocks noGrp="1"/>
          </p:cNvSpPr>
          <p:nvPr>
            <p:ph type="title" hasCustomPrompt="1"/>
          </p:nvPr>
        </p:nvSpPr>
        <p:spPr>
          <a:xfrm>
            <a:off x="516294" y="505086"/>
            <a:ext cx="10515600" cy="740551"/>
          </a:xfrm>
        </p:spPr>
        <p:txBody>
          <a:bodyPr anchor="t">
            <a:noAutofit/>
          </a:bodyPr>
          <a:lstStyle>
            <a:lvl1pPr>
              <a:defRPr sz="5000" b="1">
                <a:solidFill>
                  <a:srgbClr val="0075BF"/>
                </a:solidFill>
                <a:latin typeface="Arial" panose="020B0604020202020204" pitchFamily="34" charset="0"/>
                <a:cs typeface="Arial" panose="020B0604020202020204" pitchFamily="34" charset="0"/>
              </a:defRPr>
            </a:lvl1pPr>
          </a:lstStyle>
          <a:p>
            <a:r>
              <a:rPr lang="en-US" dirty="0"/>
              <a:t>CLICK TO EDIT</a:t>
            </a:r>
            <a:br>
              <a:rPr lang="cs-CZ" dirty="0"/>
            </a:br>
            <a:endParaRPr lang="en-US" dirty="0"/>
          </a:p>
        </p:txBody>
      </p:sp>
      <p:sp>
        <p:nvSpPr>
          <p:cNvPr id="7" name="Slide Number Placeholder 5">
            <a:extLst>
              <a:ext uri="{FF2B5EF4-FFF2-40B4-BE49-F238E27FC236}">
                <a16:creationId xmlns:a16="http://schemas.microsoft.com/office/drawing/2014/main" id="{6274BEAD-7519-6F7D-80FD-4038D0E9A343}"/>
              </a:ext>
            </a:extLst>
          </p:cNvPr>
          <p:cNvSpPr>
            <a:spLocks noGrp="1"/>
          </p:cNvSpPr>
          <p:nvPr>
            <p:ph type="sldNum" sz="quarter" idx="12"/>
          </p:nvPr>
        </p:nvSpPr>
        <p:spPr>
          <a:xfrm>
            <a:off x="9257345" y="6356350"/>
            <a:ext cx="2743200" cy="365125"/>
          </a:xfrm>
        </p:spPr>
        <p:txBody>
          <a:bodyPr/>
          <a:lstStyle>
            <a:lvl1pPr>
              <a:defRPr>
                <a:solidFill>
                  <a:schemeClr val="tx1"/>
                </a:solidFill>
                <a:latin typeface="Arial" panose="020B0604020202020204" pitchFamily="34" charset="0"/>
                <a:cs typeface="Arial" panose="020B0604020202020204" pitchFamily="34" charset="0"/>
              </a:defRPr>
            </a:lvl1pPr>
          </a:lstStyle>
          <a:p>
            <a:fld id="{028175E8-2982-4B09-AFF5-24CBA7DB805C}" type="slidenum">
              <a:rPr lang="en-US" smtClean="0"/>
              <a:pPr/>
              <a:t>‹#›</a:t>
            </a:fld>
            <a:endParaRPr lang="en-US" dirty="0"/>
          </a:p>
        </p:txBody>
      </p:sp>
    </p:spTree>
    <p:extLst>
      <p:ext uri="{BB962C8B-B14F-4D97-AF65-F5344CB8AC3E}">
        <p14:creationId xmlns:p14="http://schemas.microsoft.com/office/powerpoint/2010/main" val="1847180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8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CF4C3-C590-0A5B-9B4B-858B03E26DFB}"/>
              </a:ext>
            </a:extLst>
          </p:cNvPr>
          <p:cNvSpPr>
            <a:spLocks noGrp="1"/>
          </p:cNvSpPr>
          <p:nvPr>
            <p:ph type="title" hasCustomPrompt="1"/>
          </p:nvPr>
        </p:nvSpPr>
        <p:spPr>
          <a:xfrm>
            <a:off x="516294" y="505086"/>
            <a:ext cx="10515600" cy="740551"/>
          </a:xfrm>
        </p:spPr>
        <p:txBody>
          <a:bodyPr anchor="t">
            <a:noAutofit/>
          </a:bodyPr>
          <a:lstStyle>
            <a:lvl1pPr>
              <a:defRPr sz="5000" b="1">
                <a:solidFill>
                  <a:srgbClr val="D44516"/>
                </a:solidFill>
                <a:latin typeface="Arial" panose="020B0604020202020204" pitchFamily="34" charset="0"/>
                <a:cs typeface="Arial" panose="020B0604020202020204" pitchFamily="34" charset="0"/>
              </a:defRPr>
            </a:lvl1pPr>
          </a:lstStyle>
          <a:p>
            <a:r>
              <a:rPr lang="en-US" dirty="0"/>
              <a:t>CLICK TO EDIT</a:t>
            </a:r>
            <a:br>
              <a:rPr lang="cs-CZ" dirty="0"/>
            </a:br>
            <a:endParaRPr lang="en-US" dirty="0"/>
          </a:p>
        </p:txBody>
      </p:sp>
      <p:sp>
        <p:nvSpPr>
          <p:cNvPr id="7" name="Slide Number Placeholder 5">
            <a:extLst>
              <a:ext uri="{FF2B5EF4-FFF2-40B4-BE49-F238E27FC236}">
                <a16:creationId xmlns:a16="http://schemas.microsoft.com/office/drawing/2014/main" id="{6274BEAD-7519-6F7D-80FD-4038D0E9A343}"/>
              </a:ext>
            </a:extLst>
          </p:cNvPr>
          <p:cNvSpPr>
            <a:spLocks noGrp="1"/>
          </p:cNvSpPr>
          <p:nvPr>
            <p:ph type="sldNum" sz="quarter" idx="12"/>
          </p:nvPr>
        </p:nvSpPr>
        <p:spPr>
          <a:xfrm>
            <a:off x="9257345" y="6356350"/>
            <a:ext cx="2743200" cy="365125"/>
          </a:xfrm>
        </p:spPr>
        <p:txBody>
          <a:bodyPr/>
          <a:lstStyle>
            <a:lvl1pPr>
              <a:defRPr>
                <a:solidFill>
                  <a:schemeClr val="tx1"/>
                </a:solidFill>
                <a:latin typeface="Arial" panose="020B0604020202020204" pitchFamily="34" charset="0"/>
                <a:cs typeface="Arial" panose="020B0604020202020204" pitchFamily="34" charset="0"/>
              </a:defRPr>
            </a:lvl1pPr>
          </a:lstStyle>
          <a:p>
            <a:fld id="{028175E8-2982-4B09-AFF5-24CBA7DB805C}" type="slidenum">
              <a:rPr lang="en-US" smtClean="0"/>
              <a:pPr/>
              <a:t>‹#›</a:t>
            </a:fld>
            <a:endParaRPr lang="en-US" dirty="0"/>
          </a:p>
        </p:txBody>
      </p:sp>
    </p:spTree>
    <p:extLst>
      <p:ext uri="{BB962C8B-B14F-4D97-AF65-F5344CB8AC3E}">
        <p14:creationId xmlns:p14="http://schemas.microsoft.com/office/powerpoint/2010/main" val="2307252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DDEE9-0E0D-D000-5865-4B2F350137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09D0AF-A685-7F5C-B0F2-4304ADF76A73}"/>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6B81109-EE55-04C5-719B-B56E3AED40C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DE77BDFA-D45B-913C-D5B1-838EC8D922FA}"/>
              </a:ext>
            </a:extLst>
          </p:cNvPr>
          <p:cNvSpPr>
            <a:spLocks noGrp="1"/>
          </p:cNvSpPr>
          <p:nvPr>
            <p:ph type="ftr" sz="quarter" idx="11"/>
          </p:nvPr>
        </p:nvSpPr>
        <p:spPr/>
        <p:txBody>
          <a:bodyPr/>
          <a:lstStyle/>
          <a:p>
            <a:r>
              <a:rPr lang="en-US"/>
              <a:t>Our Bodies, Our Rights!   |   A Virtual Workshop</a:t>
            </a:r>
          </a:p>
        </p:txBody>
      </p:sp>
      <p:sp>
        <p:nvSpPr>
          <p:cNvPr id="6" name="Slide Number Placeholder 5">
            <a:extLst>
              <a:ext uri="{FF2B5EF4-FFF2-40B4-BE49-F238E27FC236}">
                <a16:creationId xmlns:a16="http://schemas.microsoft.com/office/drawing/2014/main" id="{D839A693-B181-C18D-4489-7088A37F853B}"/>
              </a:ext>
            </a:extLst>
          </p:cNvPr>
          <p:cNvSpPr>
            <a:spLocks noGrp="1"/>
          </p:cNvSpPr>
          <p:nvPr>
            <p:ph type="sldNum" sz="quarter" idx="12"/>
          </p:nvPr>
        </p:nvSpPr>
        <p:spPr/>
        <p:txBody>
          <a:bodyPr/>
          <a:lstStyle/>
          <a:p>
            <a:fld id="{028175E8-2982-4B09-AFF5-24CBA7DB805C}" type="slidenum">
              <a:rPr lang="en-US" smtClean="0"/>
              <a:t>‹#›</a:t>
            </a:fld>
            <a:endParaRPr lang="en-US"/>
          </a:p>
        </p:txBody>
      </p:sp>
    </p:spTree>
    <p:extLst>
      <p:ext uri="{BB962C8B-B14F-4D97-AF65-F5344CB8AC3E}">
        <p14:creationId xmlns:p14="http://schemas.microsoft.com/office/powerpoint/2010/main" val="2099878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PAGES_01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291F2-795C-B839-80BA-549DC7EFD8C4}"/>
              </a:ext>
            </a:extLst>
          </p:cNvPr>
          <p:cNvSpPr>
            <a:spLocks noGrp="1"/>
          </p:cNvSpPr>
          <p:nvPr>
            <p:ph type="title"/>
          </p:nvPr>
        </p:nvSpPr>
        <p:spPr>
          <a:xfrm>
            <a:off x="611333" y="690055"/>
            <a:ext cx="10515600" cy="1085913"/>
          </a:xfrm>
        </p:spPr>
        <p:txBody>
          <a:bodyPr anchor="t">
            <a:normAutofit/>
          </a:bodyPr>
          <a:lstStyle>
            <a:lvl1pPr>
              <a:defRPr sz="3000" b="1">
                <a:solidFill>
                  <a:srgbClr val="0075B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261A879E-91C2-3D22-A324-19808DEA8529}"/>
              </a:ext>
            </a:extLst>
          </p:cNvPr>
          <p:cNvSpPr>
            <a:spLocks noGrp="1"/>
          </p:cNvSpPr>
          <p:nvPr>
            <p:ph type="body" idx="13"/>
          </p:nvPr>
        </p:nvSpPr>
        <p:spPr>
          <a:xfrm>
            <a:off x="611333" y="1571010"/>
            <a:ext cx="10515600" cy="1500187"/>
          </a:xfrm>
        </p:spPr>
        <p:txBody>
          <a:bodyPr/>
          <a:lstStyle>
            <a:lvl1pPr marL="0" indent="0">
              <a:buSzPct val="108000"/>
              <a:buFontTx/>
              <a:buNone/>
              <a:defRPr sz="2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endParaRPr lang="cs-CZ" dirty="0"/>
          </a:p>
          <a:p>
            <a:pPr lvl="0"/>
            <a:endParaRPr lang="cs-CZ" dirty="0"/>
          </a:p>
          <a:p>
            <a:pPr lvl="0"/>
            <a:endParaRPr lang="cs-CZ" dirty="0"/>
          </a:p>
          <a:p>
            <a:pPr lvl="0"/>
            <a:endParaRPr lang="cs-CZ" dirty="0"/>
          </a:p>
          <a:p>
            <a:pPr lvl="0"/>
            <a:endParaRPr lang="en-US" dirty="0"/>
          </a:p>
        </p:txBody>
      </p:sp>
      <p:sp>
        <p:nvSpPr>
          <p:cNvPr id="3" name="Footer Placeholder 4">
            <a:extLst>
              <a:ext uri="{FF2B5EF4-FFF2-40B4-BE49-F238E27FC236}">
                <a16:creationId xmlns:a16="http://schemas.microsoft.com/office/drawing/2014/main" id="{A3885414-A38C-9DCB-BBD2-766F925418D6}"/>
              </a:ext>
            </a:extLst>
          </p:cNvPr>
          <p:cNvSpPr>
            <a:spLocks noGrp="1"/>
          </p:cNvSpPr>
          <p:nvPr>
            <p:ph type="ftr" sz="quarter" idx="11"/>
          </p:nvPr>
        </p:nvSpPr>
        <p:spPr>
          <a:xfrm>
            <a:off x="611333" y="6356350"/>
            <a:ext cx="4114800" cy="365125"/>
          </a:xfrm>
        </p:spPr>
        <p:txBody>
          <a:bodyPr/>
          <a:lstStyle>
            <a:lvl1pPr algn="l">
              <a:defRPr sz="1100">
                <a:solidFill>
                  <a:schemeClr val="tx1"/>
                </a:solidFill>
                <a:latin typeface="Arial" panose="020B0604020202020204" pitchFamily="34" charset="0"/>
                <a:cs typeface="Arial" panose="020B0604020202020204" pitchFamily="34" charset="0"/>
              </a:defRPr>
            </a:lvl1pPr>
          </a:lstStyle>
          <a:p>
            <a:r>
              <a:rPr lang="en-US"/>
              <a:t>Our Bodies, Our Rights!   |   A Virtual Workshop</a:t>
            </a:r>
            <a:endParaRPr lang="en-US" dirty="0"/>
          </a:p>
        </p:txBody>
      </p:sp>
      <p:sp>
        <p:nvSpPr>
          <p:cNvPr id="4" name="Slide Number Placeholder 5">
            <a:extLst>
              <a:ext uri="{FF2B5EF4-FFF2-40B4-BE49-F238E27FC236}">
                <a16:creationId xmlns:a16="http://schemas.microsoft.com/office/drawing/2014/main" id="{961944A8-E980-A5C3-D696-CBD6302AC2CF}"/>
              </a:ext>
            </a:extLst>
          </p:cNvPr>
          <p:cNvSpPr>
            <a:spLocks noGrp="1"/>
          </p:cNvSpPr>
          <p:nvPr>
            <p:ph type="sldNum" sz="quarter" idx="12"/>
          </p:nvPr>
        </p:nvSpPr>
        <p:spPr>
          <a:xfrm>
            <a:off x="9257345" y="6356350"/>
            <a:ext cx="2743200" cy="365125"/>
          </a:xfrm>
        </p:spPr>
        <p:txBody>
          <a:bodyPr/>
          <a:lstStyle>
            <a:lvl1pPr>
              <a:defRPr>
                <a:solidFill>
                  <a:schemeClr val="tx1"/>
                </a:solidFill>
                <a:latin typeface="Arial" panose="020B0604020202020204" pitchFamily="34" charset="0"/>
                <a:cs typeface="Arial" panose="020B0604020202020204" pitchFamily="34" charset="0"/>
              </a:defRPr>
            </a:lvl1pPr>
          </a:lstStyle>
          <a:p>
            <a:fld id="{028175E8-2982-4B09-AFF5-24CBA7DB805C}" type="slidenum">
              <a:rPr lang="en-US" smtClean="0"/>
              <a:pPr/>
              <a:t>‹#›</a:t>
            </a:fld>
            <a:endParaRPr lang="en-US" dirty="0"/>
          </a:p>
        </p:txBody>
      </p:sp>
    </p:spTree>
    <p:extLst>
      <p:ext uri="{BB962C8B-B14F-4D97-AF65-F5344CB8AC3E}">
        <p14:creationId xmlns:p14="http://schemas.microsoft.com/office/powerpoint/2010/main" val="33920442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PAGES_02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291F2-795C-B839-80BA-549DC7EFD8C4}"/>
              </a:ext>
            </a:extLst>
          </p:cNvPr>
          <p:cNvSpPr>
            <a:spLocks noGrp="1"/>
          </p:cNvSpPr>
          <p:nvPr>
            <p:ph type="title"/>
          </p:nvPr>
        </p:nvSpPr>
        <p:spPr>
          <a:xfrm>
            <a:off x="611333" y="690055"/>
            <a:ext cx="10515600" cy="1085913"/>
          </a:xfrm>
        </p:spPr>
        <p:txBody>
          <a:bodyPr anchor="t">
            <a:normAutofit/>
          </a:bodyPr>
          <a:lstStyle>
            <a:lvl1pPr>
              <a:defRPr sz="3000" b="1">
                <a:solidFill>
                  <a:srgbClr val="0075B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261A879E-91C2-3D22-A324-19808DEA8529}"/>
              </a:ext>
            </a:extLst>
          </p:cNvPr>
          <p:cNvSpPr>
            <a:spLocks noGrp="1"/>
          </p:cNvSpPr>
          <p:nvPr>
            <p:ph type="body" idx="13"/>
          </p:nvPr>
        </p:nvSpPr>
        <p:spPr>
          <a:xfrm>
            <a:off x="611333" y="1571010"/>
            <a:ext cx="10515600" cy="1500187"/>
          </a:xfrm>
        </p:spPr>
        <p:txBody>
          <a:bodyPr/>
          <a:lstStyle>
            <a:lvl1pPr marL="342900" indent="-342900">
              <a:buSzPct val="108000"/>
              <a:buFont typeface="Arial" panose="020B0604020202020204" pitchFamily="34" charset="0"/>
              <a:buChar char="•"/>
              <a:defRPr sz="24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endParaRPr lang="cs-CZ" dirty="0"/>
          </a:p>
          <a:p>
            <a:pPr lvl="0"/>
            <a:endParaRPr lang="cs-CZ" dirty="0"/>
          </a:p>
          <a:p>
            <a:pPr lvl="0"/>
            <a:endParaRPr lang="cs-CZ" dirty="0"/>
          </a:p>
          <a:p>
            <a:pPr lvl="0"/>
            <a:endParaRPr lang="cs-CZ" dirty="0"/>
          </a:p>
          <a:p>
            <a:pPr lvl="0"/>
            <a:endParaRPr lang="en-US" dirty="0"/>
          </a:p>
        </p:txBody>
      </p:sp>
      <p:sp>
        <p:nvSpPr>
          <p:cNvPr id="3" name="Footer Placeholder 4">
            <a:extLst>
              <a:ext uri="{FF2B5EF4-FFF2-40B4-BE49-F238E27FC236}">
                <a16:creationId xmlns:a16="http://schemas.microsoft.com/office/drawing/2014/main" id="{A3885414-A38C-9DCB-BBD2-766F925418D6}"/>
              </a:ext>
            </a:extLst>
          </p:cNvPr>
          <p:cNvSpPr>
            <a:spLocks noGrp="1"/>
          </p:cNvSpPr>
          <p:nvPr>
            <p:ph type="ftr" sz="quarter" idx="11"/>
          </p:nvPr>
        </p:nvSpPr>
        <p:spPr>
          <a:xfrm>
            <a:off x="611333" y="6356350"/>
            <a:ext cx="4114800" cy="365125"/>
          </a:xfrm>
        </p:spPr>
        <p:txBody>
          <a:bodyPr/>
          <a:lstStyle>
            <a:lvl1pPr algn="l">
              <a:defRPr sz="1100">
                <a:solidFill>
                  <a:schemeClr val="tx1"/>
                </a:solidFill>
                <a:latin typeface="Arial" panose="020B0604020202020204" pitchFamily="34" charset="0"/>
                <a:cs typeface="Arial" panose="020B0604020202020204" pitchFamily="34" charset="0"/>
              </a:defRPr>
            </a:lvl1pPr>
          </a:lstStyle>
          <a:p>
            <a:r>
              <a:rPr lang="en-US"/>
              <a:t>Our Bodies, Our Rights!   |   A Virtual Workshop</a:t>
            </a:r>
            <a:endParaRPr lang="en-US" dirty="0"/>
          </a:p>
        </p:txBody>
      </p:sp>
      <p:sp>
        <p:nvSpPr>
          <p:cNvPr id="4" name="Slide Number Placeholder 5">
            <a:extLst>
              <a:ext uri="{FF2B5EF4-FFF2-40B4-BE49-F238E27FC236}">
                <a16:creationId xmlns:a16="http://schemas.microsoft.com/office/drawing/2014/main" id="{961944A8-E980-A5C3-D696-CBD6302AC2CF}"/>
              </a:ext>
            </a:extLst>
          </p:cNvPr>
          <p:cNvSpPr>
            <a:spLocks noGrp="1"/>
          </p:cNvSpPr>
          <p:nvPr>
            <p:ph type="sldNum" sz="quarter" idx="12"/>
          </p:nvPr>
        </p:nvSpPr>
        <p:spPr>
          <a:xfrm>
            <a:off x="9257345" y="6356350"/>
            <a:ext cx="2743200" cy="365125"/>
          </a:xfrm>
        </p:spPr>
        <p:txBody>
          <a:bodyPr/>
          <a:lstStyle>
            <a:lvl1pPr>
              <a:defRPr>
                <a:solidFill>
                  <a:schemeClr val="tx1"/>
                </a:solidFill>
                <a:latin typeface="Arial" panose="020B0604020202020204" pitchFamily="34" charset="0"/>
                <a:cs typeface="Arial" panose="020B0604020202020204" pitchFamily="34" charset="0"/>
              </a:defRPr>
            </a:lvl1pPr>
          </a:lstStyle>
          <a:p>
            <a:fld id="{028175E8-2982-4B09-AFF5-24CBA7DB805C}" type="slidenum">
              <a:rPr lang="en-US" smtClean="0"/>
              <a:pPr/>
              <a:t>‹#›</a:t>
            </a:fld>
            <a:endParaRPr lang="en-US" dirty="0"/>
          </a:p>
        </p:txBody>
      </p:sp>
    </p:spTree>
    <p:extLst>
      <p:ext uri="{BB962C8B-B14F-4D97-AF65-F5344CB8AC3E}">
        <p14:creationId xmlns:p14="http://schemas.microsoft.com/office/powerpoint/2010/main" val="20907025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PAGES_02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291F2-795C-B839-80BA-549DC7EFD8C4}"/>
              </a:ext>
            </a:extLst>
          </p:cNvPr>
          <p:cNvSpPr>
            <a:spLocks noGrp="1"/>
          </p:cNvSpPr>
          <p:nvPr>
            <p:ph type="title" hasCustomPrompt="1"/>
          </p:nvPr>
        </p:nvSpPr>
        <p:spPr>
          <a:xfrm>
            <a:off x="611333" y="690055"/>
            <a:ext cx="10515600" cy="1085913"/>
          </a:xfrm>
        </p:spPr>
        <p:txBody>
          <a:bodyPr anchor="t">
            <a:normAutofit/>
          </a:bodyPr>
          <a:lstStyle>
            <a:lvl1pPr>
              <a:defRPr sz="3000" b="1">
                <a:solidFill>
                  <a:srgbClr val="604A9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261A879E-91C2-3D22-A324-19808DEA8529}"/>
              </a:ext>
            </a:extLst>
          </p:cNvPr>
          <p:cNvSpPr>
            <a:spLocks noGrp="1"/>
          </p:cNvSpPr>
          <p:nvPr>
            <p:ph type="body" idx="13"/>
          </p:nvPr>
        </p:nvSpPr>
        <p:spPr>
          <a:xfrm>
            <a:off x="611333" y="1571010"/>
            <a:ext cx="10515600" cy="1500187"/>
          </a:xfrm>
        </p:spPr>
        <p:txBody>
          <a:bodyPr/>
          <a:lstStyle>
            <a:lvl1pPr marL="342900" indent="-342900">
              <a:buSzPct val="108000"/>
              <a:buFont typeface="Arial" panose="020B0604020202020204" pitchFamily="34" charset="0"/>
              <a:buChar char="•"/>
              <a:defRPr sz="24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endParaRPr lang="cs-CZ" dirty="0"/>
          </a:p>
          <a:p>
            <a:pPr lvl="0"/>
            <a:endParaRPr lang="cs-CZ" dirty="0"/>
          </a:p>
          <a:p>
            <a:pPr lvl="0"/>
            <a:endParaRPr lang="cs-CZ" dirty="0"/>
          </a:p>
          <a:p>
            <a:pPr lvl="0"/>
            <a:endParaRPr lang="cs-CZ" dirty="0"/>
          </a:p>
          <a:p>
            <a:pPr lvl="0"/>
            <a:endParaRPr lang="en-US" dirty="0"/>
          </a:p>
        </p:txBody>
      </p:sp>
      <p:sp>
        <p:nvSpPr>
          <p:cNvPr id="3" name="Footer Placeholder 4">
            <a:extLst>
              <a:ext uri="{FF2B5EF4-FFF2-40B4-BE49-F238E27FC236}">
                <a16:creationId xmlns:a16="http://schemas.microsoft.com/office/drawing/2014/main" id="{A3885414-A38C-9DCB-BBD2-766F925418D6}"/>
              </a:ext>
            </a:extLst>
          </p:cNvPr>
          <p:cNvSpPr>
            <a:spLocks noGrp="1"/>
          </p:cNvSpPr>
          <p:nvPr>
            <p:ph type="ftr" sz="quarter" idx="11"/>
          </p:nvPr>
        </p:nvSpPr>
        <p:spPr>
          <a:xfrm>
            <a:off x="611333" y="6356350"/>
            <a:ext cx="4114800" cy="365125"/>
          </a:xfrm>
        </p:spPr>
        <p:txBody>
          <a:bodyPr/>
          <a:lstStyle>
            <a:lvl1pPr algn="l">
              <a:defRPr sz="1100">
                <a:solidFill>
                  <a:schemeClr val="tx1"/>
                </a:solidFill>
                <a:latin typeface="Arial" panose="020B0604020202020204" pitchFamily="34" charset="0"/>
                <a:cs typeface="Arial" panose="020B0604020202020204" pitchFamily="34" charset="0"/>
              </a:defRPr>
            </a:lvl1pPr>
          </a:lstStyle>
          <a:p>
            <a:r>
              <a:rPr lang="en-US"/>
              <a:t>Our Bodies, Our Rights!   |   A Virtual Workshop</a:t>
            </a:r>
            <a:endParaRPr lang="en-US" dirty="0"/>
          </a:p>
        </p:txBody>
      </p:sp>
      <p:sp>
        <p:nvSpPr>
          <p:cNvPr id="4" name="Slide Number Placeholder 5">
            <a:extLst>
              <a:ext uri="{FF2B5EF4-FFF2-40B4-BE49-F238E27FC236}">
                <a16:creationId xmlns:a16="http://schemas.microsoft.com/office/drawing/2014/main" id="{961944A8-E980-A5C3-D696-CBD6302AC2CF}"/>
              </a:ext>
            </a:extLst>
          </p:cNvPr>
          <p:cNvSpPr>
            <a:spLocks noGrp="1"/>
          </p:cNvSpPr>
          <p:nvPr>
            <p:ph type="sldNum" sz="quarter" idx="12"/>
          </p:nvPr>
        </p:nvSpPr>
        <p:spPr>
          <a:xfrm>
            <a:off x="9257345" y="6356350"/>
            <a:ext cx="2743200" cy="365125"/>
          </a:xfrm>
        </p:spPr>
        <p:txBody>
          <a:bodyPr/>
          <a:lstStyle>
            <a:lvl1pPr>
              <a:defRPr>
                <a:solidFill>
                  <a:schemeClr val="tx1"/>
                </a:solidFill>
                <a:latin typeface="Arial" panose="020B0604020202020204" pitchFamily="34" charset="0"/>
                <a:cs typeface="Arial" panose="020B0604020202020204" pitchFamily="34" charset="0"/>
              </a:defRPr>
            </a:lvl1pPr>
          </a:lstStyle>
          <a:p>
            <a:fld id="{028175E8-2982-4B09-AFF5-24CBA7DB805C}" type="slidenum">
              <a:rPr lang="en-US" smtClean="0"/>
              <a:pPr/>
              <a:t>‹#›</a:t>
            </a:fld>
            <a:endParaRPr lang="en-US" dirty="0"/>
          </a:p>
        </p:txBody>
      </p:sp>
    </p:spTree>
    <p:extLst>
      <p:ext uri="{BB962C8B-B14F-4D97-AF65-F5344CB8AC3E}">
        <p14:creationId xmlns:p14="http://schemas.microsoft.com/office/powerpoint/2010/main" val="40751767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CCF7B-FF7C-14F1-4CC9-0978FDB646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AA13F7-88B9-6BBB-8A06-5651A1F0F8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730D28-21F8-3C62-0935-A32F538311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2463F7-DAF3-0AA1-7652-33BADBEF056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6A87FD8-EF39-13B3-FE54-BA41C3998146}"/>
              </a:ext>
            </a:extLst>
          </p:cNvPr>
          <p:cNvSpPr>
            <a:spLocks noGrp="1"/>
          </p:cNvSpPr>
          <p:nvPr>
            <p:ph type="ftr" sz="quarter" idx="11"/>
          </p:nvPr>
        </p:nvSpPr>
        <p:spPr/>
        <p:txBody>
          <a:bodyPr/>
          <a:lstStyle/>
          <a:p>
            <a:r>
              <a:rPr lang="en-US"/>
              <a:t>Our Bodies, Our Rights!   |   A Virtual Workshop</a:t>
            </a:r>
          </a:p>
        </p:txBody>
      </p:sp>
      <p:sp>
        <p:nvSpPr>
          <p:cNvPr id="7" name="Slide Number Placeholder 6">
            <a:extLst>
              <a:ext uri="{FF2B5EF4-FFF2-40B4-BE49-F238E27FC236}">
                <a16:creationId xmlns:a16="http://schemas.microsoft.com/office/drawing/2014/main" id="{B845FC11-8080-130B-DE55-31C538AB5698}"/>
              </a:ext>
            </a:extLst>
          </p:cNvPr>
          <p:cNvSpPr>
            <a:spLocks noGrp="1"/>
          </p:cNvSpPr>
          <p:nvPr>
            <p:ph type="sldNum" sz="quarter" idx="12"/>
          </p:nvPr>
        </p:nvSpPr>
        <p:spPr/>
        <p:txBody>
          <a:bodyPr/>
          <a:lstStyle/>
          <a:p>
            <a:fld id="{028175E8-2982-4B09-AFF5-24CBA7DB805C}" type="slidenum">
              <a:rPr lang="en-US" smtClean="0"/>
              <a:t>‹#›</a:t>
            </a:fld>
            <a:endParaRPr lang="en-US"/>
          </a:p>
        </p:txBody>
      </p:sp>
    </p:spTree>
    <p:extLst>
      <p:ext uri="{BB962C8B-B14F-4D97-AF65-F5344CB8AC3E}">
        <p14:creationId xmlns:p14="http://schemas.microsoft.com/office/powerpoint/2010/main" val="8331592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E4999-3622-D563-60FF-585AB24413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FB0E27-FDF3-121A-415B-B3A2B9B29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CEBCA6-C1CB-0CCD-EB84-D2FEB8B295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6C713E-9D7B-198E-6895-7A84015153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CA89BE-C44B-458F-3776-56F3398633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AE4FFC-5B46-6BD8-046E-9991353AB03E}"/>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4C8F9E0-CEA6-7F96-F149-A3A390515984}"/>
              </a:ext>
            </a:extLst>
          </p:cNvPr>
          <p:cNvSpPr>
            <a:spLocks noGrp="1"/>
          </p:cNvSpPr>
          <p:nvPr>
            <p:ph type="ftr" sz="quarter" idx="11"/>
          </p:nvPr>
        </p:nvSpPr>
        <p:spPr/>
        <p:txBody>
          <a:bodyPr/>
          <a:lstStyle/>
          <a:p>
            <a:r>
              <a:rPr lang="en-US"/>
              <a:t>Our Bodies, Our Rights!   |   A Virtual Workshop</a:t>
            </a:r>
          </a:p>
        </p:txBody>
      </p:sp>
      <p:sp>
        <p:nvSpPr>
          <p:cNvPr id="9" name="Slide Number Placeholder 8">
            <a:extLst>
              <a:ext uri="{FF2B5EF4-FFF2-40B4-BE49-F238E27FC236}">
                <a16:creationId xmlns:a16="http://schemas.microsoft.com/office/drawing/2014/main" id="{79C1A58D-6ADA-86C3-22C5-075F9D7984F0}"/>
              </a:ext>
            </a:extLst>
          </p:cNvPr>
          <p:cNvSpPr>
            <a:spLocks noGrp="1"/>
          </p:cNvSpPr>
          <p:nvPr>
            <p:ph type="sldNum" sz="quarter" idx="12"/>
          </p:nvPr>
        </p:nvSpPr>
        <p:spPr/>
        <p:txBody>
          <a:bodyPr/>
          <a:lstStyle/>
          <a:p>
            <a:fld id="{028175E8-2982-4B09-AFF5-24CBA7DB805C}" type="slidenum">
              <a:rPr lang="en-US" smtClean="0"/>
              <a:t>‹#›</a:t>
            </a:fld>
            <a:endParaRPr lang="en-US"/>
          </a:p>
        </p:txBody>
      </p:sp>
    </p:spTree>
    <p:extLst>
      <p:ext uri="{BB962C8B-B14F-4D97-AF65-F5344CB8AC3E}">
        <p14:creationId xmlns:p14="http://schemas.microsoft.com/office/powerpoint/2010/main" val="6176886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999751-A834-C01F-A954-34811AB4047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570F999-9DED-FA06-D014-369E60089F66}"/>
              </a:ext>
            </a:extLst>
          </p:cNvPr>
          <p:cNvSpPr>
            <a:spLocks noGrp="1"/>
          </p:cNvSpPr>
          <p:nvPr>
            <p:ph type="ftr" sz="quarter" idx="11"/>
          </p:nvPr>
        </p:nvSpPr>
        <p:spPr/>
        <p:txBody>
          <a:bodyPr/>
          <a:lstStyle/>
          <a:p>
            <a:r>
              <a:rPr lang="en-US"/>
              <a:t>Our Bodies, Our Rights!   |   A Virtual Workshop</a:t>
            </a:r>
          </a:p>
        </p:txBody>
      </p:sp>
      <p:sp>
        <p:nvSpPr>
          <p:cNvPr id="4" name="Slide Number Placeholder 3">
            <a:extLst>
              <a:ext uri="{FF2B5EF4-FFF2-40B4-BE49-F238E27FC236}">
                <a16:creationId xmlns:a16="http://schemas.microsoft.com/office/drawing/2014/main" id="{89CE17DF-57E0-C4B0-556D-1E0AC1A394D3}"/>
              </a:ext>
            </a:extLst>
          </p:cNvPr>
          <p:cNvSpPr>
            <a:spLocks noGrp="1"/>
          </p:cNvSpPr>
          <p:nvPr>
            <p:ph type="sldNum" sz="quarter" idx="12"/>
          </p:nvPr>
        </p:nvSpPr>
        <p:spPr/>
        <p:txBody>
          <a:bodyPr/>
          <a:lstStyle/>
          <a:p>
            <a:fld id="{028175E8-2982-4B09-AFF5-24CBA7DB805C}" type="slidenum">
              <a:rPr lang="en-US" smtClean="0"/>
              <a:t>‹#›</a:t>
            </a:fld>
            <a:endParaRPr lang="en-US"/>
          </a:p>
        </p:txBody>
      </p:sp>
    </p:spTree>
    <p:extLst>
      <p:ext uri="{BB962C8B-B14F-4D97-AF65-F5344CB8AC3E}">
        <p14:creationId xmlns:p14="http://schemas.microsoft.com/office/powerpoint/2010/main" val="3661792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DF2B9-3707-A97B-3117-8BA7CEBA3F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C480D6-35DA-91E1-566B-DE35609370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36DC8D-4350-B3E2-3D05-06CB252146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ED9189-6B50-DF40-DCBE-8D455DCC60E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1300EB5-73D4-695E-D4DE-1CE0B8B437F0}"/>
              </a:ext>
            </a:extLst>
          </p:cNvPr>
          <p:cNvSpPr>
            <a:spLocks noGrp="1"/>
          </p:cNvSpPr>
          <p:nvPr>
            <p:ph type="ftr" sz="quarter" idx="11"/>
          </p:nvPr>
        </p:nvSpPr>
        <p:spPr/>
        <p:txBody>
          <a:bodyPr/>
          <a:lstStyle/>
          <a:p>
            <a:r>
              <a:rPr lang="en-US"/>
              <a:t>Our Bodies, Our Rights!   |   A Virtual Workshop</a:t>
            </a:r>
          </a:p>
        </p:txBody>
      </p:sp>
      <p:sp>
        <p:nvSpPr>
          <p:cNvPr id="7" name="Slide Number Placeholder 6">
            <a:extLst>
              <a:ext uri="{FF2B5EF4-FFF2-40B4-BE49-F238E27FC236}">
                <a16:creationId xmlns:a16="http://schemas.microsoft.com/office/drawing/2014/main" id="{5D1DAE79-073B-9763-D736-94E65B6704EE}"/>
              </a:ext>
            </a:extLst>
          </p:cNvPr>
          <p:cNvSpPr>
            <a:spLocks noGrp="1"/>
          </p:cNvSpPr>
          <p:nvPr>
            <p:ph type="sldNum" sz="quarter" idx="12"/>
          </p:nvPr>
        </p:nvSpPr>
        <p:spPr/>
        <p:txBody>
          <a:bodyPr/>
          <a:lstStyle/>
          <a:p>
            <a:fld id="{028175E8-2982-4B09-AFF5-24CBA7DB805C}" type="slidenum">
              <a:rPr lang="en-US" smtClean="0"/>
              <a:t>‹#›</a:t>
            </a:fld>
            <a:endParaRPr lang="en-US"/>
          </a:p>
        </p:txBody>
      </p:sp>
    </p:spTree>
    <p:extLst>
      <p:ext uri="{BB962C8B-B14F-4D97-AF65-F5344CB8AC3E}">
        <p14:creationId xmlns:p14="http://schemas.microsoft.com/office/powerpoint/2010/main" val="4757435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DEBEF-F179-E2D3-A00A-E12B4B9077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1EB28F-FBBA-DFBC-CAE3-9D54F7F2D7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4E3F9B-B191-8EE0-7D85-8BFAED5C6C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17F6A2-96F0-E7D3-1057-9535011A1D5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FA05C7F-00DF-F95A-3E74-DC5986EAADBB}"/>
              </a:ext>
            </a:extLst>
          </p:cNvPr>
          <p:cNvSpPr>
            <a:spLocks noGrp="1"/>
          </p:cNvSpPr>
          <p:nvPr>
            <p:ph type="ftr" sz="quarter" idx="11"/>
          </p:nvPr>
        </p:nvSpPr>
        <p:spPr/>
        <p:txBody>
          <a:bodyPr/>
          <a:lstStyle/>
          <a:p>
            <a:r>
              <a:rPr lang="en-US"/>
              <a:t>Our Bodies, Our Rights!   |   A Virtual Workshop</a:t>
            </a:r>
          </a:p>
        </p:txBody>
      </p:sp>
      <p:sp>
        <p:nvSpPr>
          <p:cNvPr id="7" name="Slide Number Placeholder 6">
            <a:extLst>
              <a:ext uri="{FF2B5EF4-FFF2-40B4-BE49-F238E27FC236}">
                <a16:creationId xmlns:a16="http://schemas.microsoft.com/office/drawing/2014/main" id="{5DF34919-FB86-6591-5DAE-A308F8F03551}"/>
              </a:ext>
            </a:extLst>
          </p:cNvPr>
          <p:cNvSpPr>
            <a:spLocks noGrp="1"/>
          </p:cNvSpPr>
          <p:nvPr>
            <p:ph type="sldNum" sz="quarter" idx="12"/>
          </p:nvPr>
        </p:nvSpPr>
        <p:spPr/>
        <p:txBody>
          <a:bodyPr/>
          <a:lstStyle/>
          <a:p>
            <a:fld id="{028175E8-2982-4B09-AFF5-24CBA7DB805C}" type="slidenum">
              <a:rPr lang="en-US" smtClean="0"/>
              <a:t>‹#›</a:t>
            </a:fld>
            <a:endParaRPr lang="en-US"/>
          </a:p>
        </p:txBody>
      </p:sp>
    </p:spTree>
    <p:extLst>
      <p:ext uri="{BB962C8B-B14F-4D97-AF65-F5344CB8AC3E}">
        <p14:creationId xmlns:p14="http://schemas.microsoft.com/office/powerpoint/2010/main" val="11644837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1993B-190C-99C8-3635-BFCFB70987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24EF2D-CEF3-E816-7156-68EC42BF98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8BB332-32E3-C007-C511-EA9EDF6527E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357C8B1-693C-73CA-D298-4271D2342376}"/>
              </a:ext>
            </a:extLst>
          </p:cNvPr>
          <p:cNvSpPr>
            <a:spLocks noGrp="1"/>
          </p:cNvSpPr>
          <p:nvPr>
            <p:ph type="ftr" sz="quarter" idx="11"/>
          </p:nvPr>
        </p:nvSpPr>
        <p:spPr/>
        <p:txBody>
          <a:bodyPr/>
          <a:lstStyle/>
          <a:p>
            <a:r>
              <a:rPr lang="en-US"/>
              <a:t>Our Bodies, Our Rights!   |   A Virtual Workshop</a:t>
            </a:r>
          </a:p>
        </p:txBody>
      </p:sp>
      <p:sp>
        <p:nvSpPr>
          <p:cNvPr id="6" name="Slide Number Placeholder 5">
            <a:extLst>
              <a:ext uri="{FF2B5EF4-FFF2-40B4-BE49-F238E27FC236}">
                <a16:creationId xmlns:a16="http://schemas.microsoft.com/office/drawing/2014/main" id="{69DC6307-F90D-485E-6D33-B641D698CAB9}"/>
              </a:ext>
            </a:extLst>
          </p:cNvPr>
          <p:cNvSpPr>
            <a:spLocks noGrp="1"/>
          </p:cNvSpPr>
          <p:nvPr>
            <p:ph type="sldNum" sz="quarter" idx="12"/>
          </p:nvPr>
        </p:nvSpPr>
        <p:spPr/>
        <p:txBody>
          <a:bodyPr/>
          <a:lstStyle/>
          <a:p>
            <a:fld id="{028175E8-2982-4B09-AFF5-24CBA7DB805C}" type="slidenum">
              <a:rPr lang="en-US" smtClean="0"/>
              <a:t>‹#›</a:t>
            </a:fld>
            <a:endParaRPr lang="en-US"/>
          </a:p>
        </p:txBody>
      </p:sp>
    </p:spTree>
    <p:extLst>
      <p:ext uri="{BB962C8B-B14F-4D97-AF65-F5344CB8AC3E}">
        <p14:creationId xmlns:p14="http://schemas.microsoft.com/office/powerpoint/2010/main" val="17251547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681550-B4D1-ED53-378B-C2862E961B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FB379E-1982-060E-63B6-52F06C8D5F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52DF02-112C-817E-4C74-D4210341F13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059A522-2CE9-845D-ED1D-DDD7733849F3}"/>
              </a:ext>
            </a:extLst>
          </p:cNvPr>
          <p:cNvSpPr>
            <a:spLocks noGrp="1"/>
          </p:cNvSpPr>
          <p:nvPr>
            <p:ph type="ftr" sz="quarter" idx="11"/>
          </p:nvPr>
        </p:nvSpPr>
        <p:spPr/>
        <p:txBody>
          <a:bodyPr/>
          <a:lstStyle/>
          <a:p>
            <a:r>
              <a:rPr lang="en-US"/>
              <a:t>Our Bodies, Our Rights!   |   A Virtual Workshop</a:t>
            </a:r>
          </a:p>
        </p:txBody>
      </p:sp>
      <p:sp>
        <p:nvSpPr>
          <p:cNvPr id="6" name="Slide Number Placeholder 5">
            <a:extLst>
              <a:ext uri="{FF2B5EF4-FFF2-40B4-BE49-F238E27FC236}">
                <a16:creationId xmlns:a16="http://schemas.microsoft.com/office/drawing/2014/main" id="{5C42064B-AE8A-809C-C7D9-48941BE7B16E}"/>
              </a:ext>
            </a:extLst>
          </p:cNvPr>
          <p:cNvSpPr>
            <a:spLocks noGrp="1"/>
          </p:cNvSpPr>
          <p:nvPr>
            <p:ph type="sldNum" sz="quarter" idx="12"/>
          </p:nvPr>
        </p:nvSpPr>
        <p:spPr/>
        <p:txBody>
          <a:bodyPr/>
          <a:lstStyle/>
          <a:p>
            <a:fld id="{028175E8-2982-4B09-AFF5-24CBA7DB805C}" type="slidenum">
              <a:rPr lang="en-US" smtClean="0"/>
              <a:t>‹#›</a:t>
            </a:fld>
            <a:endParaRPr lang="en-US"/>
          </a:p>
        </p:txBody>
      </p:sp>
    </p:spTree>
    <p:extLst>
      <p:ext uri="{BB962C8B-B14F-4D97-AF65-F5344CB8AC3E}">
        <p14:creationId xmlns:p14="http://schemas.microsoft.com/office/powerpoint/2010/main" val="2874460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S_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291F2-795C-B839-80BA-549DC7EFD8C4}"/>
              </a:ext>
            </a:extLst>
          </p:cNvPr>
          <p:cNvSpPr>
            <a:spLocks noGrp="1"/>
          </p:cNvSpPr>
          <p:nvPr>
            <p:ph type="title" hasCustomPrompt="1"/>
          </p:nvPr>
        </p:nvSpPr>
        <p:spPr>
          <a:xfrm>
            <a:off x="611333" y="690055"/>
            <a:ext cx="10515600" cy="1085913"/>
          </a:xfrm>
        </p:spPr>
        <p:txBody>
          <a:bodyPr anchor="t">
            <a:normAutofit/>
          </a:bodyPr>
          <a:lstStyle>
            <a:lvl1pPr>
              <a:defRPr sz="3000" b="1">
                <a:solidFill>
                  <a:srgbClr val="D44516"/>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Footer Placeholder 4">
            <a:extLst>
              <a:ext uri="{FF2B5EF4-FFF2-40B4-BE49-F238E27FC236}">
                <a16:creationId xmlns:a16="http://schemas.microsoft.com/office/drawing/2014/main" id="{E8E49790-121B-A9C3-0053-EA3EA1D6D214}"/>
              </a:ext>
            </a:extLst>
          </p:cNvPr>
          <p:cNvSpPr>
            <a:spLocks noGrp="1"/>
          </p:cNvSpPr>
          <p:nvPr>
            <p:ph type="ftr" sz="quarter" idx="11"/>
          </p:nvPr>
        </p:nvSpPr>
        <p:spPr>
          <a:xfrm>
            <a:off x="611333" y="6356350"/>
            <a:ext cx="4114800" cy="365125"/>
          </a:xfrm>
        </p:spPr>
        <p:txBody>
          <a:bodyPr/>
          <a:lstStyle>
            <a:lvl1pPr algn="l">
              <a:defRPr sz="1100">
                <a:solidFill>
                  <a:schemeClr val="tx1"/>
                </a:solidFill>
                <a:latin typeface="Arial" panose="020B0604020202020204" pitchFamily="34" charset="0"/>
                <a:cs typeface="Arial" panose="020B0604020202020204" pitchFamily="34" charset="0"/>
              </a:defRPr>
            </a:lvl1pPr>
          </a:lstStyle>
          <a:p>
            <a:r>
              <a:rPr lang="en-US" dirty="0"/>
              <a:t>Our Bodies, Our Rights!   |   A Virtual Workshop</a:t>
            </a:r>
          </a:p>
        </p:txBody>
      </p:sp>
      <p:sp>
        <p:nvSpPr>
          <p:cNvPr id="6" name="Slide Number Placeholder 5">
            <a:extLst>
              <a:ext uri="{FF2B5EF4-FFF2-40B4-BE49-F238E27FC236}">
                <a16:creationId xmlns:a16="http://schemas.microsoft.com/office/drawing/2014/main" id="{66D51B0F-87AF-5AE9-2019-9B886DBA3B57}"/>
              </a:ext>
            </a:extLst>
          </p:cNvPr>
          <p:cNvSpPr>
            <a:spLocks noGrp="1"/>
          </p:cNvSpPr>
          <p:nvPr>
            <p:ph type="sldNum" sz="quarter" idx="12"/>
          </p:nvPr>
        </p:nvSpPr>
        <p:spPr>
          <a:xfrm>
            <a:off x="9257345" y="6356350"/>
            <a:ext cx="2743200" cy="365125"/>
          </a:xfrm>
        </p:spPr>
        <p:txBody>
          <a:bodyPr/>
          <a:lstStyle>
            <a:lvl1pPr>
              <a:defRPr>
                <a:solidFill>
                  <a:schemeClr val="tx1"/>
                </a:solidFill>
                <a:latin typeface="Arial" panose="020B0604020202020204" pitchFamily="34" charset="0"/>
                <a:cs typeface="Arial" panose="020B0604020202020204" pitchFamily="34" charset="0"/>
              </a:defRPr>
            </a:lvl1pPr>
          </a:lstStyle>
          <a:p>
            <a:fld id="{028175E8-2982-4B09-AFF5-24CBA7DB805C}" type="slidenum">
              <a:rPr lang="en-US" smtClean="0"/>
              <a:pPr/>
              <a:t>‹#›</a:t>
            </a:fld>
            <a:endParaRPr lang="en-US" dirty="0"/>
          </a:p>
        </p:txBody>
      </p:sp>
      <p:sp>
        <p:nvSpPr>
          <p:cNvPr id="12" name="Text Placeholder 11">
            <a:extLst>
              <a:ext uri="{FF2B5EF4-FFF2-40B4-BE49-F238E27FC236}">
                <a16:creationId xmlns:a16="http://schemas.microsoft.com/office/drawing/2014/main" id="{D19B7DC3-CB7B-BB94-7FBC-6CE717B32233}"/>
              </a:ext>
            </a:extLst>
          </p:cNvPr>
          <p:cNvSpPr>
            <a:spLocks noGrp="1"/>
          </p:cNvSpPr>
          <p:nvPr>
            <p:ph type="body" sz="quarter" idx="14"/>
          </p:nvPr>
        </p:nvSpPr>
        <p:spPr>
          <a:xfrm>
            <a:off x="611188" y="1602135"/>
            <a:ext cx="10556875" cy="1217613"/>
          </a:xfrm>
        </p:spPr>
        <p:txBody>
          <a:bodyPr/>
          <a:lstStyle>
            <a:lvl1pPr marL="344488" indent="-344488">
              <a:buFont typeface="+mj-lt"/>
              <a:buAutoNum type="arabicPeriod"/>
              <a:defRPr sz="2400">
                <a:latin typeface="Arial" panose="020B0604020202020204" pitchFamily="34" charset="0"/>
                <a:cs typeface="Arial" panose="020B0604020202020204" pitchFamily="34" charset="0"/>
              </a:defRPr>
            </a:lvl1pPr>
            <a:lvl2pPr marL="627063" indent="-169863">
              <a:defRPr/>
            </a:lvl2pPr>
            <a:lvl3pPr marL="1084263" indent="-169863">
              <a:defRPr/>
            </a:lvl3pPr>
            <a:lvl4pPr marL="1541463" indent="-169863">
              <a:defRPr/>
            </a:lvl4pPr>
            <a:lvl5pPr marL="1998663" indent="-169863">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96750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AGES_01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291F2-795C-B839-80BA-549DC7EFD8C4}"/>
              </a:ext>
            </a:extLst>
          </p:cNvPr>
          <p:cNvSpPr>
            <a:spLocks noGrp="1"/>
          </p:cNvSpPr>
          <p:nvPr>
            <p:ph type="title" hasCustomPrompt="1"/>
          </p:nvPr>
        </p:nvSpPr>
        <p:spPr>
          <a:xfrm>
            <a:off x="611333" y="690055"/>
            <a:ext cx="10515600" cy="1085913"/>
          </a:xfrm>
        </p:spPr>
        <p:txBody>
          <a:bodyPr anchor="t">
            <a:normAutofit/>
          </a:bodyPr>
          <a:lstStyle>
            <a:lvl1pPr>
              <a:defRPr sz="3000" b="1">
                <a:solidFill>
                  <a:srgbClr val="D44516"/>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261A879E-91C2-3D22-A324-19808DEA8529}"/>
              </a:ext>
            </a:extLst>
          </p:cNvPr>
          <p:cNvSpPr>
            <a:spLocks noGrp="1"/>
          </p:cNvSpPr>
          <p:nvPr>
            <p:ph type="body" idx="13"/>
          </p:nvPr>
        </p:nvSpPr>
        <p:spPr>
          <a:xfrm>
            <a:off x="611333" y="1571010"/>
            <a:ext cx="10515600" cy="1500187"/>
          </a:xfrm>
        </p:spPr>
        <p:txBody>
          <a:bodyPr/>
          <a:lstStyle>
            <a:lvl1pPr marL="457200" indent="-457200">
              <a:buSzPct val="108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endParaRPr lang="cs-CZ" dirty="0"/>
          </a:p>
          <a:p>
            <a:pPr lvl="0"/>
            <a:endParaRPr lang="cs-CZ" dirty="0"/>
          </a:p>
          <a:p>
            <a:pPr lvl="0"/>
            <a:endParaRPr lang="cs-CZ" dirty="0"/>
          </a:p>
          <a:p>
            <a:pPr lvl="0"/>
            <a:endParaRPr lang="cs-CZ" dirty="0"/>
          </a:p>
          <a:p>
            <a:pPr lvl="0"/>
            <a:endParaRPr lang="en-US" dirty="0"/>
          </a:p>
        </p:txBody>
      </p:sp>
      <p:sp>
        <p:nvSpPr>
          <p:cNvPr id="3" name="Footer Placeholder 4">
            <a:extLst>
              <a:ext uri="{FF2B5EF4-FFF2-40B4-BE49-F238E27FC236}">
                <a16:creationId xmlns:a16="http://schemas.microsoft.com/office/drawing/2014/main" id="{2E825676-5E68-F48B-6687-238DD91109BA}"/>
              </a:ext>
            </a:extLst>
          </p:cNvPr>
          <p:cNvSpPr>
            <a:spLocks noGrp="1"/>
          </p:cNvSpPr>
          <p:nvPr>
            <p:ph type="ftr" sz="quarter" idx="11"/>
          </p:nvPr>
        </p:nvSpPr>
        <p:spPr>
          <a:xfrm>
            <a:off x="611333" y="6356350"/>
            <a:ext cx="4114800" cy="365125"/>
          </a:xfrm>
        </p:spPr>
        <p:txBody>
          <a:bodyPr/>
          <a:lstStyle>
            <a:lvl1pPr algn="l">
              <a:defRPr sz="1100">
                <a:solidFill>
                  <a:schemeClr val="tx1"/>
                </a:solidFill>
                <a:latin typeface="Arial" panose="020B0604020202020204" pitchFamily="34" charset="0"/>
                <a:cs typeface="Arial" panose="020B0604020202020204" pitchFamily="34" charset="0"/>
              </a:defRPr>
            </a:lvl1pPr>
          </a:lstStyle>
          <a:p>
            <a:r>
              <a:rPr lang="en-US" dirty="0"/>
              <a:t>Our Bodies, Our Rights!   |   A Virtual Workshop</a:t>
            </a:r>
          </a:p>
        </p:txBody>
      </p:sp>
      <p:sp>
        <p:nvSpPr>
          <p:cNvPr id="4" name="Slide Number Placeholder 5">
            <a:extLst>
              <a:ext uri="{FF2B5EF4-FFF2-40B4-BE49-F238E27FC236}">
                <a16:creationId xmlns:a16="http://schemas.microsoft.com/office/drawing/2014/main" id="{90880CC8-B82F-BA3C-FB88-9EA8876CA5FF}"/>
              </a:ext>
            </a:extLst>
          </p:cNvPr>
          <p:cNvSpPr>
            <a:spLocks noGrp="1"/>
          </p:cNvSpPr>
          <p:nvPr>
            <p:ph type="sldNum" sz="quarter" idx="12"/>
          </p:nvPr>
        </p:nvSpPr>
        <p:spPr>
          <a:xfrm>
            <a:off x="9257345" y="6356350"/>
            <a:ext cx="2743200" cy="365125"/>
          </a:xfrm>
        </p:spPr>
        <p:txBody>
          <a:bodyPr/>
          <a:lstStyle>
            <a:lvl1pPr>
              <a:defRPr>
                <a:solidFill>
                  <a:schemeClr val="tx1"/>
                </a:solidFill>
                <a:latin typeface="Arial" panose="020B0604020202020204" pitchFamily="34" charset="0"/>
                <a:cs typeface="Arial" panose="020B0604020202020204" pitchFamily="34" charset="0"/>
              </a:defRPr>
            </a:lvl1pPr>
          </a:lstStyle>
          <a:p>
            <a:fld id="{028175E8-2982-4B09-AFF5-24CBA7DB805C}" type="slidenum">
              <a:rPr lang="en-US" smtClean="0"/>
              <a:pPr/>
              <a:t>‹#›</a:t>
            </a:fld>
            <a:endParaRPr lang="en-US" dirty="0"/>
          </a:p>
        </p:txBody>
      </p:sp>
    </p:spTree>
    <p:extLst>
      <p:ext uri="{BB962C8B-B14F-4D97-AF65-F5344CB8AC3E}">
        <p14:creationId xmlns:p14="http://schemas.microsoft.com/office/powerpoint/2010/main" val="40568759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PAGES_01B">
    <p:bg>
      <p:bgPr>
        <a:solidFill>
          <a:srgbClr val="D44516">
            <a:alpha val="15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291F2-795C-B839-80BA-549DC7EFD8C4}"/>
              </a:ext>
            </a:extLst>
          </p:cNvPr>
          <p:cNvSpPr>
            <a:spLocks noGrp="1"/>
          </p:cNvSpPr>
          <p:nvPr>
            <p:ph type="title" hasCustomPrompt="1"/>
          </p:nvPr>
        </p:nvSpPr>
        <p:spPr>
          <a:xfrm>
            <a:off x="611333" y="690055"/>
            <a:ext cx="10515600" cy="1085913"/>
          </a:xfrm>
        </p:spPr>
        <p:txBody>
          <a:bodyPr anchor="t">
            <a:normAutofit/>
          </a:bodyPr>
          <a:lstStyle>
            <a:lvl1pPr>
              <a:defRPr sz="3000" b="1">
                <a:solidFill>
                  <a:srgbClr val="D44516"/>
                </a:solidFill>
                <a:latin typeface="Arial" panose="020B0604020202020204" pitchFamily="34" charset="0"/>
                <a:cs typeface="Arial" panose="020B0604020202020204" pitchFamily="34" charset="0"/>
              </a:defRPr>
            </a:lvl1pPr>
          </a:lstStyle>
          <a:p>
            <a:r>
              <a:rPr lang="en-US" dirty="0"/>
              <a:t>CLICK TO EDIT </a:t>
            </a:r>
            <a:br>
              <a:rPr lang="cs-CZ" dirty="0"/>
            </a:br>
            <a:r>
              <a:rPr lang="en-US" dirty="0"/>
              <a:t>MASTER TITLE STYLE</a:t>
            </a:r>
          </a:p>
        </p:txBody>
      </p:sp>
      <p:sp>
        <p:nvSpPr>
          <p:cNvPr id="7" name="Text Placeholder 2">
            <a:extLst>
              <a:ext uri="{FF2B5EF4-FFF2-40B4-BE49-F238E27FC236}">
                <a16:creationId xmlns:a16="http://schemas.microsoft.com/office/drawing/2014/main" id="{261A879E-91C2-3D22-A324-19808DEA8529}"/>
              </a:ext>
            </a:extLst>
          </p:cNvPr>
          <p:cNvSpPr>
            <a:spLocks noGrp="1"/>
          </p:cNvSpPr>
          <p:nvPr>
            <p:ph type="body" idx="13"/>
          </p:nvPr>
        </p:nvSpPr>
        <p:spPr>
          <a:xfrm>
            <a:off x="611333" y="2090057"/>
            <a:ext cx="10515600" cy="3755572"/>
          </a:xfrm>
        </p:spPr>
        <p:txBody>
          <a:bodyPr/>
          <a:lstStyle>
            <a:lvl1pPr marL="457200" indent="-457200">
              <a:buSzPct val="108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endParaRPr lang="cs-CZ" dirty="0"/>
          </a:p>
          <a:p>
            <a:pPr lvl="0"/>
            <a:endParaRPr lang="cs-CZ" dirty="0"/>
          </a:p>
          <a:p>
            <a:pPr lvl="0"/>
            <a:endParaRPr lang="cs-CZ" dirty="0"/>
          </a:p>
          <a:p>
            <a:pPr lvl="0"/>
            <a:endParaRPr lang="cs-CZ" dirty="0"/>
          </a:p>
          <a:p>
            <a:pPr lvl="0"/>
            <a:endParaRPr lang="en-US" dirty="0"/>
          </a:p>
        </p:txBody>
      </p:sp>
      <p:sp>
        <p:nvSpPr>
          <p:cNvPr id="3" name="Footer Placeholder 4">
            <a:extLst>
              <a:ext uri="{FF2B5EF4-FFF2-40B4-BE49-F238E27FC236}">
                <a16:creationId xmlns:a16="http://schemas.microsoft.com/office/drawing/2014/main" id="{2E825676-5E68-F48B-6687-238DD91109BA}"/>
              </a:ext>
            </a:extLst>
          </p:cNvPr>
          <p:cNvSpPr>
            <a:spLocks noGrp="1"/>
          </p:cNvSpPr>
          <p:nvPr>
            <p:ph type="ftr" sz="quarter" idx="11"/>
          </p:nvPr>
        </p:nvSpPr>
        <p:spPr>
          <a:xfrm>
            <a:off x="611333" y="6356350"/>
            <a:ext cx="4114800" cy="365125"/>
          </a:xfrm>
        </p:spPr>
        <p:txBody>
          <a:bodyPr/>
          <a:lstStyle>
            <a:lvl1pPr algn="l">
              <a:defRPr sz="1100">
                <a:solidFill>
                  <a:schemeClr val="tx1"/>
                </a:solidFill>
                <a:latin typeface="Arial" panose="020B0604020202020204" pitchFamily="34" charset="0"/>
                <a:cs typeface="Arial" panose="020B0604020202020204" pitchFamily="34" charset="0"/>
              </a:defRPr>
            </a:lvl1pPr>
          </a:lstStyle>
          <a:p>
            <a:r>
              <a:rPr lang="en-US" dirty="0"/>
              <a:t>Our Bodies, Our Rights!   |   A Virtual Workshop</a:t>
            </a:r>
          </a:p>
        </p:txBody>
      </p:sp>
      <p:sp>
        <p:nvSpPr>
          <p:cNvPr id="4" name="Slide Number Placeholder 5">
            <a:extLst>
              <a:ext uri="{FF2B5EF4-FFF2-40B4-BE49-F238E27FC236}">
                <a16:creationId xmlns:a16="http://schemas.microsoft.com/office/drawing/2014/main" id="{90880CC8-B82F-BA3C-FB88-9EA8876CA5FF}"/>
              </a:ext>
            </a:extLst>
          </p:cNvPr>
          <p:cNvSpPr>
            <a:spLocks noGrp="1"/>
          </p:cNvSpPr>
          <p:nvPr>
            <p:ph type="sldNum" sz="quarter" idx="12"/>
          </p:nvPr>
        </p:nvSpPr>
        <p:spPr>
          <a:xfrm>
            <a:off x="9257345" y="6356350"/>
            <a:ext cx="2743200" cy="365125"/>
          </a:xfrm>
        </p:spPr>
        <p:txBody>
          <a:bodyPr/>
          <a:lstStyle>
            <a:lvl1pPr>
              <a:defRPr>
                <a:solidFill>
                  <a:schemeClr val="tx1"/>
                </a:solidFill>
                <a:latin typeface="Arial" panose="020B0604020202020204" pitchFamily="34" charset="0"/>
                <a:cs typeface="Arial" panose="020B0604020202020204" pitchFamily="34" charset="0"/>
              </a:defRPr>
            </a:lvl1pPr>
          </a:lstStyle>
          <a:p>
            <a:fld id="{028175E8-2982-4B09-AFF5-24CBA7DB805C}" type="slidenum">
              <a:rPr lang="en-US" smtClean="0"/>
              <a:pPr/>
              <a:t>‹#›</a:t>
            </a:fld>
            <a:endParaRPr lang="en-US" dirty="0"/>
          </a:p>
        </p:txBody>
      </p:sp>
      <p:pic>
        <p:nvPicPr>
          <p:cNvPr id="11" name="Graphic 10">
            <a:extLst>
              <a:ext uri="{FF2B5EF4-FFF2-40B4-BE49-F238E27FC236}">
                <a16:creationId xmlns:a16="http://schemas.microsoft.com/office/drawing/2014/main" id="{B84E3C7C-C1DA-D909-B4EE-31256D8C922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07242" y="643035"/>
            <a:ext cx="1123950" cy="990600"/>
          </a:xfrm>
          <a:prstGeom prst="rect">
            <a:avLst/>
          </a:prstGeom>
        </p:spPr>
      </p:pic>
    </p:spTree>
    <p:extLst>
      <p:ext uri="{BB962C8B-B14F-4D97-AF65-F5344CB8AC3E}">
        <p14:creationId xmlns:p14="http://schemas.microsoft.com/office/powerpoint/2010/main" val="1562863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CF4C3-C590-0A5B-9B4B-858B03E26DFB}"/>
              </a:ext>
            </a:extLst>
          </p:cNvPr>
          <p:cNvSpPr>
            <a:spLocks noGrp="1"/>
          </p:cNvSpPr>
          <p:nvPr>
            <p:ph type="title"/>
          </p:nvPr>
        </p:nvSpPr>
        <p:spPr>
          <a:xfrm>
            <a:off x="516294" y="505085"/>
            <a:ext cx="10515600" cy="1325563"/>
          </a:xfrm>
        </p:spPr>
        <p:txBody>
          <a:bodyPr>
            <a:noAutofit/>
          </a:bodyPr>
          <a:lstStyle>
            <a:lvl1pPr>
              <a:defRPr sz="8000" b="1">
                <a:solidFill>
                  <a:schemeClr val="bg1"/>
                </a:solidFill>
                <a:latin typeface="Arial" panose="020B0604020202020204" pitchFamily="34" charset="0"/>
                <a:cs typeface="Arial" panose="020B0604020202020204" pitchFamily="34" charset="0"/>
              </a:defRPr>
            </a:lvl1pPr>
          </a:lstStyle>
          <a:p>
            <a:r>
              <a:rPr lang="en-US" dirty="0"/>
              <a:t>Click to edit</a:t>
            </a:r>
          </a:p>
        </p:txBody>
      </p:sp>
      <p:sp>
        <p:nvSpPr>
          <p:cNvPr id="7" name="Slide Number Placeholder 5">
            <a:extLst>
              <a:ext uri="{FF2B5EF4-FFF2-40B4-BE49-F238E27FC236}">
                <a16:creationId xmlns:a16="http://schemas.microsoft.com/office/drawing/2014/main" id="{6274BEAD-7519-6F7D-80FD-4038D0E9A343}"/>
              </a:ext>
            </a:extLst>
          </p:cNvPr>
          <p:cNvSpPr>
            <a:spLocks noGrp="1"/>
          </p:cNvSpPr>
          <p:nvPr>
            <p:ph type="sldNum" sz="quarter" idx="12"/>
          </p:nvPr>
        </p:nvSpPr>
        <p:spPr>
          <a:xfrm>
            <a:off x="9257345" y="6356350"/>
            <a:ext cx="2743200" cy="365125"/>
          </a:xfrm>
        </p:spPr>
        <p:txBody>
          <a:bodyPr/>
          <a:lstStyle>
            <a:lvl1pPr>
              <a:defRPr>
                <a:solidFill>
                  <a:schemeClr val="tx1"/>
                </a:solidFill>
                <a:latin typeface="Arial" panose="020B0604020202020204" pitchFamily="34" charset="0"/>
                <a:cs typeface="Arial" panose="020B0604020202020204" pitchFamily="34" charset="0"/>
              </a:defRPr>
            </a:lvl1pPr>
          </a:lstStyle>
          <a:p>
            <a:fld id="{028175E8-2982-4B09-AFF5-24CBA7DB805C}" type="slidenum">
              <a:rPr lang="en-US" smtClean="0"/>
              <a:pPr/>
              <a:t>‹#›</a:t>
            </a:fld>
            <a:endParaRPr lang="en-US" dirty="0"/>
          </a:p>
        </p:txBody>
      </p:sp>
    </p:spTree>
    <p:extLst>
      <p:ext uri="{BB962C8B-B14F-4D97-AF65-F5344CB8AC3E}">
        <p14:creationId xmlns:p14="http://schemas.microsoft.com/office/powerpoint/2010/main" val="796033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318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99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CF4C3-C590-0A5B-9B4B-858B03E26DFB}"/>
              </a:ext>
            </a:extLst>
          </p:cNvPr>
          <p:cNvSpPr>
            <a:spLocks noGrp="1"/>
          </p:cNvSpPr>
          <p:nvPr>
            <p:ph type="title"/>
          </p:nvPr>
        </p:nvSpPr>
        <p:spPr>
          <a:xfrm>
            <a:off x="516294" y="505085"/>
            <a:ext cx="10515600" cy="1325563"/>
          </a:xfrm>
        </p:spPr>
        <p:txBody>
          <a:bodyPr>
            <a:noAutofit/>
          </a:bodyPr>
          <a:lstStyle>
            <a:lvl1pPr>
              <a:defRPr sz="8000" b="1">
                <a:solidFill>
                  <a:schemeClr val="bg1"/>
                </a:solidFill>
                <a:latin typeface="Arial" panose="020B0604020202020204" pitchFamily="34" charset="0"/>
                <a:cs typeface="Arial" panose="020B0604020202020204" pitchFamily="34" charset="0"/>
              </a:defRPr>
            </a:lvl1pPr>
          </a:lstStyle>
          <a:p>
            <a:r>
              <a:rPr lang="en-US" dirty="0"/>
              <a:t>Click to edit</a:t>
            </a:r>
          </a:p>
        </p:txBody>
      </p:sp>
      <p:sp>
        <p:nvSpPr>
          <p:cNvPr id="7" name="Slide Number Placeholder 5">
            <a:extLst>
              <a:ext uri="{FF2B5EF4-FFF2-40B4-BE49-F238E27FC236}">
                <a16:creationId xmlns:a16="http://schemas.microsoft.com/office/drawing/2014/main" id="{6274BEAD-7519-6F7D-80FD-4038D0E9A343}"/>
              </a:ext>
            </a:extLst>
          </p:cNvPr>
          <p:cNvSpPr>
            <a:spLocks noGrp="1"/>
          </p:cNvSpPr>
          <p:nvPr>
            <p:ph type="sldNum" sz="quarter" idx="12"/>
          </p:nvPr>
        </p:nvSpPr>
        <p:spPr>
          <a:xfrm>
            <a:off x="9257345" y="6356350"/>
            <a:ext cx="2743200" cy="365125"/>
          </a:xfrm>
        </p:spPr>
        <p:txBody>
          <a:bodyPr/>
          <a:lstStyle>
            <a:lvl1pPr>
              <a:defRPr>
                <a:solidFill>
                  <a:schemeClr val="tx1"/>
                </a:solidFill>
                <a:latin typeface="Arial" panose="020B0604020202020204" pitchFamily="34" charset="0"/>
                <a:cs typeface="Arial" panose="020B0604020202020204" pitchFamily="34" charset="0"/>
              </a:defRPr>
            </a:lvl1pPr>
          </a:lstStyle>
          <a:p>
            <a:fld id="{028175E8-2982-4B09-AFF5-24CBA7DB805C}" type="slidenum">
              <a:rPr lang="en-US" smtClean="0"/>
              <a:pPr/>
              <a:t>‹#›</a:t>
            </a:fld>
            <a:endParaRPr lang="en-US" dirty="0"/>
          </a:p>
        </p:txBody>
      </p:sp>
      <p:sp>
        <p:nvSpPr>
          <p:cNvPr id="4" name="Text Placeholder 3">
            <a:extLst>
              <a:ext uri="{FF2B5EF4-FFF2-40B4-BE49-F238E27FC236}">
                <a16:creationId xmlns:a16="http://schemas.microsoft.com/office/drawing/2014/main" id="{E37CBA4D-2287-3A0B-0C60-9DF3AF206537}"/>
              </a:ext>
            </a:extLst>
          </p:cNvPr>
          <p:cNvSpPr>
            <a:spLocks noGrp="1"/>
          </p:cNvSpPr>
          <p:nvPr>
            <p:ph type="body" sz="quarter" idx="13" hasCustomPrompt="1"/>
          </p:nvPr>
        </p:nvSpPr>
        <p:spPr>
          <a:xfrm>
            <a:off x="515938" y="2041525"/>
            <a:ext cx="6440487" cy="2590800"/>
          </a:xfrm>
        </p:spPr>
        <p:txBody>
          <a:bodyPr>
            <a:normAutofit/>
          </a:bodyPr>
          <a:lstStyle>
            <a:lvl1pPr marL="0" indent="0">
              <a:lnSpc>
                <a:spcPts val="3000"/>
              </a:lnSpc>
              <a:buFontTx/>
              <a:buNone/>
              <a:defRPr sz="2600">
                <a:solidFill>
                  <a:schemeClr val="bg1"/>
                </a:solidFill>
                <a:latin typeface="Arial" panose="020B0604020202020204" pitchFamily="34" charset="0"/>
                <a:cs typeface="Arial" panose="020B0604020202020204" pitchFamily="34" charset="0"/>
              </a:defRPr>
            </a:lvl1pPr>
          </a:lstStyle>
          <a:p>
            <a:pPr lvl="0"/>
            <a:r>
              <a:rPr lang="en-US" dirty="0"/>
              <a:t>AN OVERVIEW</a:t>
            </a:r>
            <a:br>
              <a:rPr lang="cs-CZ" dirty="0"/>
            </a:br>
            <a:r>
              <a:rPr lang="en-US" dirty="0"/>
              <a:t>OF SEXUAL AND REPRODUCTIVE HEALTH AND RIGHTS</a:t>
            </a:r>
          </a:p>
        </p:txBody>
      </p:sp>
    </p:spTree>
    <p:extLst>
      <p:ext uri="{BB962C8B-B14F-4D97-AF65-F5344CB8AC3E}">
        <p14:creationId xmlns:p14="http://schemas.microsoft.com/office/powerpoint/2010/main" val="1506571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33D0E5-D817-C7AF-02FD-6D4F7381D2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82C009-C8E7-41ED-3519-6BA1EEA568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8702805-CB4C-63CC-E4D7-B53733931E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05A088DA-2BBC-E294-8E01-EE56A5DFD8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Our Bodies, Our Rights!   |   A Virtual Workshop</a:t>
            </a:r>
          </a:p>
        </p:txBody>
      </p:sp>
      <p:sp>
        <p:nvSpPr>
          <p:cNvPr id="6" name="Slide Number Placeholder 5">
            <a:extLst>
              <a:ext uri="{FF2B5EF4-FFF2-40B4-BE49-F238E27FC236}">
                <a16:creationId xmlns:a16="http://schemas.microsoft.com/office/drawing/2014/main" id="{703797A6-55FA-B9C5-E6AD-00C8964582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175E8-2982-4B09-AFF5-24CBA7DB805C}" type="slidenum">
              <a:rPr lang="en-US" smtClean="0"/>
              <a:t>‹#›</a:t>
            </a:fld>
            <a:endParaRPr lang="en-US"/>
          </a:p>
        </p:txBody>
      </p:sp>
    </p:spTree>
    <p:extLst>
      <p:ext uri="{BB962C8B-B14F-4D97-AF65-F5344CB8AC3E}">
        <p14:creationId xmlns:p14="http://schemas.microsoft.com/office/powerpoint/2010/main" val="468140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6" r:id="rId5"/>
    <p:sldLayoutId id="2147483654" r:id="rId6"/>
    <p:sldLayoutId id="2147483674" r:id="rId7"/>
    <p:sldLayoutId id="2147483675" r:id="rId8"/>
    <p:sldLayoutId id="2147483664" r:id="rId9"/>
    <p:sldLayoutId id="2147483667" r:id="rId10"/>
    <p:sldLayoutId id="2147483670" r:id="rId11"/>
    <p:sldLayoutId id="2147483673" r:id="rId12"/>
    <p:sldLayoutId id="2147483676" r:id="rId13"/>
    <p:sldLayoutId id="2147483661" r:id="rId14"/>
    <p:sldLayoutId id="2147483677" r:id="rId15"/>
    <p:sldLayoutId id="2147483665" r:id="rId16"/>
    <p:sldLayoutId id="2147483668" r:id="rId17"/>
    <p:sldLayoutId id="2147483671" r:id="rId18"/>
    <p:sldLayoutId id="2147483672" r:id="rId19"/>
    <p:sldLayoutId id="2147483662" r:id="rId20"/>
    <p:sldLayoutId id="2147483663" r:id="rId21"/>
    <p:sldLayoutId id="2147483669" r:id="rId22"/>
    <p:sldLayoutId id="2147483652" r:id="rId23"/>
    <p:sldLayoutId id="2147483653" r:id="rId24"/>
    <p:sldLayoutId id="2147483655" r:id="rId25"/>
    <p:sldLayoutId id="2147483656" r:id="rId26"/>
    <p:sldLayoutId id="2147483657" r:id="rId27"/>
    <p:sldLayoutId id="2147483658" r:id="rId28"/>
    <p:sldLayoutId id="2147483659" r:id="rId2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1.xml"/><Relationship Id="rId1" Type="http://schemas.openxmlformats.org/officeDocument/2006/relationships/video" Target="https://www.youtube.com/embed/Qhwnrthy9gc?start=1&amp;feature=oembed"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2.xml"/><Relationship Id="rId1" Type="http://schemas.openxmlformats.org/officeDocument/2006/relationships/video" Target="https://www.youtube.com/embed/mlDLlJwwiUA?feature=oembed"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7AB217E8-CDDF-4AC2-60E0-B412557DA1E1}"/>
              </a:ext>
            </a:extLst>
          </p:cNvPr>
          <p:cNvSpPr>
            <a:spLocks noGrp="1"/>
          </p:cNvSpPr>
          <p:nvPr/>
        </p:nvSpPr>
        <p:spPr>
          <a:xfrm>
            <a:off x="573975" y="2212848"/>
            <a:ext cx="9215250" cy="2590800"/>
          </a:xfrm>
          <a:prstGeom prst="rect">
            <a:avLst/>
          </a:prstGeom>
        </p:spPr>
        <p:txBody>
          <a:bodyPr vert="horz" lIns="91440" tIns="45720" rIns="91440" bIns="45720" rtlCol="0">
            <a:normAutofit/>
          </a:bodyPr>
          <a:lstStyle>
            <a:lvl1pPr marL="0" indent="0" algn="l" defTabSz="914400" rtl="0" eaLnBrk="1" latinLnBrk="0" hangingPunct="1">
              <a:lnSpc>
                <a:spcPts val="8000"/>
              </a:lnSpc>
              <a:spcBef>
                <a:spcPts val="0"/>
              </a:spcBef>
              <a:buFontTx/>
              <a:buNone/>
              <a:defRPr sz="8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OUR BODIES, OUR RIGHTS!</a:t>
            </a:r>
          </a:p>
        </p:txBody>
      </p:sp>
      <p:sp>
        <p:nvSpPr>
          <p:cNvPr id="3" name="Text Placeholder 6">
            <a:extLst>
              <a:ext uri="{FF2B5EF4-FFF2-40B4-BE49-F238E27FC236}">
                <a16:creationId xmlns:a16="http://schemas.microsoft.com/office/drawing/2014/main" id="{90A8EE40-D626-12C8-1BEE-ACA48059D505}"/>
              </a:ext>
            </a:extLst>
          </p:cNvPr>
          <p:cNvSpPr>
            <a:spLocks noGrp="1"/>
          </p:cNvSpPr>
          <p:nvPr/>
        </p:nvSpPr>
        <p:spPr>
          <a:xfrm>
            <a:off x="573975" y="4611396"/>
            <a:ext cx="6731023" cy="1804500"/>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dirty="0"/>
              <a:t>A V</a:t>
            </a:r>
            <a:r>
              <a:rPr lang="cs-CZ" dirty="0"/>
              <a:t>IRTUAL </a:t>
            </a:r>
            <a:r>
              <a:rPr lang="en-US" dirty="0"/>
              <a:t>WORKSHOP ON </a:t>
            </a:r>
            <a:br>
              <a:rPr lang="en-US" dirty="0"/>
            </a:br>
            <a:r>
              <a:rPr lang="en-US" dirty="0"/>
              <a:t>ADDRESSING SEXUAL AND REPRODUCTIVE HEALTH AND RIGHTS AND GENDER-BASED VIOLENCE FOR WOMEN AND YOUNG </a:t>
            </a:r>
            <a:br>
              <a:rPr lang="en-US" dirty="0"/>
            </a:br>
            <a:r>
              <a:rPr lang="en-US" dirty="0"/>
              <a:t>PEOPLE WITH DISABILITIES</a:t>
            </a:r>
          </a:p>
        </p:txBody>
      </p:sp>
    </p:spTree>
    <p:extLst>
      <p:ext uri="{BB962C8B-B14F-4D97-AF65-F5344CB8AC3E}">
        <p14:creationId xmlns:p14="http://schemas.microsoft.com/office/powerpoint/2010/main" val="2647928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9F467-3E60-28A0-607A-09E5192A0D7C}"/>
              </a:ext>
            </a:extLst>
          </p:cNvPr>
          <p:cNvSpPr>
            <a:spLocks noGrp="1"/>
          </p:cNvSpPr>
          <p:nvPr>
            <p:ph type="title"/>
          </p:nvPr>
        </p:nvSpPr>
        <p:spPr/>
        <p:txBody>
          <a:bodyPr/>
          <a:lstStyle/>
          <a:p>
            <a:r>
              <a:rPr lang="en-US" dirty="0"/>
              <a:t>Have you ever been given information about </a:t>
            </a:r>
            <a:br>
              <a:rPr lang="cs-CZ" dirty="0"/>
            </a:br>
            <a:r>
              <a:rPr lang="en-US" dirty="0"/>
              <a:t>how to prevent pregnancy?</a:t>
            </a:r>
          </a:p>
        </p:txBody>
      </p:sp>
      <p:sp>
        <p:nvSpPr>
          <p:cNvPr id="3" name="Text Placeholder 2">
            <a:extLst>
              <a:ext uri="{FF2B5EF4-FFF2-40B4-BE49-F238E27FC236}">
                <a16:creationId xmlns:a16="http://schemas.microsoft.com/office/drawing/2014/main" id="{2D3D8DAE-45BA-995B-0143-ABDC9BCEA2B4}"/>
              </a:ext>
            </a:extLst>
          </p:cNvPr>
          <p:cNvSpPr>
            <a:spLocks noGrp="1"/>
          </p:cNvSpPr>
          <p:nvPr>
            <p:ph type="body" idx="13"/>
          </p:nvPr>
        </p:nvSpPr>
        <p:spPr>
          <a:xfrm>
            <a:off x="611333" y="2193768"/>
            <a:ext cx="10515600" cy="1500187"/>
          </a:xfrm>
        </p:spPr>
        <p:txBody>
          <a:bodyPr>
            <a:normAutofit/>
          </a:bodyPr>
          <a:lstStyle/>
          <a:p>
            <a:pPr marL="0" indent="0">
              <a:buNone/>
            </a:pPr>
            <a:r>
              <a:rPr lang="en-US" sz="2600" b="1" dirty="0">
                <a:latin typeface="Arial" panose="020B0604020202020204" pitchFamily="34" charset="0"/>
                <a:cs typeface="Arial" panose="020B0604020202020204" pitchFamily="34" charset="0"/>
              </a:rPr>
              <a:t>Yes or No? </a:t>
            </a:r>
            <a:endParaRPr lang="en-US" sz="2600"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D245449C-3AE9-51E7-CFDF-5302F3403646}"/>
              </a:ext>
            </a:extLst>
          </p:cNvPr>
          <p:cNvSpPr>
            <a:spLocks noGrp="1"/>
          </p:cNvSpPr>
          <p:nvPr>
            <p:ph type="ftr" sz="quarter" idx="11"/>
          </p:nvPr>
        </p:nvSpPr>
        <p:spPr/>
        <p:txBody>
          <a:bodyPr/>
          <a:lstStyle/>
          <a:p>
            <a:r>
              <a:rPr lang="en-US"/>
              <a:t>Our Bodies, Our Rights!   |   A Virtual Workshop</a:t>
            </a:r>
            <a:endParaRPr lang="en-US" dirty="0"/>
          </a:p>
        </p:txBody>
      </p:sp>
      <p:sp>
        <p:nvSpPr>
          <p:cNvPr id="6" name="Slide Number Placeholder 5">
            <a:extLst>
              <a:ext uri="{FF2B5EF4-FFF2-40B4-BE49-F238E27FC236}">
                <a16:creationId xmlns:a16="http://schemas.microsoft.com/office/drawing/2014/main" id="{38521CBB-399A-20F8-A0FD-6300E902DE5A}"/>
              </a:ext>
            </a:extLst>
          </p:cNvPr>
          <p:cNvSpPr>
            <a:spLocks noGrp="1"/>
          </p:cNvSpPr>
          <p:nvPr>
            <p:ph type="sldNum" sz="quarter" idx="12"/>
          </p:nvPr>
        </p:nvSpPr>
        <p:spPr/>
        <p:txBody>
          <a:bodyPr/>
          <a:lstStyle/>
          <a:p>
            <a:fld id="{028175E8-2982-4B09-AFF5-24CBA7DB805C}" type="slidenum">
              <a:rPr lang="en-US" smtClean="0"/>
              <a:pPr/>
              <a:t>10</a:t>
            </a:fld>
            <a:endParaRPr lang="en-US" dirty="0"/>
          </a:p>
        </p:txBody>
      </p:sp>
    </p:spTree>
    <p:extLst>
      <p:ext uri="{BB962C8B-B14F-4D97-AF65-F5344CB8AC3E}">
        <p14:creationId xmlns:p14="http://schemas.microsoft.com/office/powerpoint/2010/main" val="46324205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4580A-7304-A590-A5E0-120A0C507A52}"/>
              </a:ext>
            </a:extLst>
          </p:cNvPr>
          <p:cNvSpPr>
            <a:spLocks noGrp="1"/>
          </p:cNvSpPr>
          <p:nvPr>
            <p:ph type="title"/>
          </p:nvPr>
        </p:nvSpPr>
        <p:spPr/>
        <p:txBody>
          <a:bodyPr/>
          <a:lstStyle/>
          <a:p>
            <a:r>
              <a:rPr lang="en-US" dirty="0"/>
              <a:t>ACTIVITY 5A: GROUP DISCUSSION</a:t>
            </a:r>
          </a:p>
        </p:txBody>
      </p:sp>
      <p:sp>
        <p:nvSpPr>
          <p:cNvPr id="3" name="Text Placeholder 2">
            <a:extLst>
              <a:ext uri="{FF2B5EF4-FFF2-40B4-BE49-F238E27FC236}">
                <a16:creationId xmlns:a16="http://schemas.microsoft.com/office/drawing/2014/main" id="{0350EE2B-9A3D-6EBA-8780-1358DDCC2FDF}"/>
              </a:ext>
            </a:extLst>
          </p:cNvPr>
          <p:cNvSpPr>
            <a:spLocks noGrp="1"/>
          </p:cNvSpPr>
          <p:nvPr>
            <p:ph type="body" idx="13"/>
          </p:nvPr>
        </p:nvSpPr>
        <p:spPr>
          <a:xfrm>
            <a:off x="611333" y="1590870"/>
            <a:ext cx="9941589" cy="4856584"/>
          </a:xfrm>
        </p:spPr>
        <p:txBody>
          <a:bodyPr>
            <a:normAutofit/>
          </a:bodyPr>
          <a:lstStyle/>
          <a:p>
            <a:pPr marL="0" indent="0">
              <a:buNone/>
            </a:pPr>
            <a:r>
              <a:rPr lang="en-US" sz="2600" b="1" dirty="0"/>
              <a:t>What are examples of violence that women/young people </a:t>
            </a:r>
            <a:br>
              <a:rPr lang="cs-CZ" sz="2600" b="1" dirty="0"/>
            </a:br>
            <a:r>
              <a:rPr lang="en-US" sz="2600" b="1" dirty="0"/>
              <a:t>with disabilities experience? </a:t>
            </a:r>
          </a:p>
          <a:p>
            <a:pPr marL="0" indent="0">
              <a:buNone/>
            </a:pPr>
            <a:r>
              <a:rPr lang="en-US" sz="2600" b="1" dirty="0"/>
              <a:t>(For example, physical, verbal, emotional/psychological, or sexual)</a:t>
            </a:r>
          </a:p>
        </p:txBody>
      </p:sp>
      <p:sp>
        <p:nvSpPr>
          <p:cNvPr id="4" name="Footer Placeholder 3">
            <a:extLst>
              <a:ext uri="{FF2B5EF4-FFF2-40B4-BE49-F238E27FC236}">
                <a16:creationId xmlns:a16="http://schemas.microsoft.com/office/drawing/2014/main" id="{5CC7ABB6-838F-BB04-EE56-09DA4E097B81}"/>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E1A5BCF8-D82D-E2BD-0B06-853DE183624C}"/>
              </a:ext>
            </a:extLst>
          </p:cNvPr>
          <p:cNvSpPr>
            <a:spLocks noGrp="1"/>
          </p:cNvSpPr>
          <p:nvPr>
            <p:ph type="sldNum" sz="quarter" idx="12"/>
          </p:nvPr>
        </p:nvSpPr>
        <p:spPr/>
        <p:txBody>
          <a:bodyPr/>
          <a:lstStyle/>
          <a:p>
            <a:fld id="{028175E8-2982-4B09-AFF5-24CBA7DB805C}" type="slidenum">
              <a:rPr lang="en-US" smtClean="0"/>
              <a:pPr/>
              <a:t>100</a:t>
            </a:fld>
            <a:endParaRPr lang="en-US" dirty="0"/>
          </a:p>
        </p:txBody>
      </p:sp>
    </p:spTree>
    <p:extLst>
      <p:ext uri="{BB962C8B-B14F-4D97-AF65-F5344CB8AC3E}">
        <p14:creationId xmlns:p14="http://schemas.microsoft.com/office/powerpoint/2010/main" val="251618610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4580A-7304-A590-A5E0-120A0C507A52}"/>
              </a:ext>
            </a:extLst>
          </p:cNvPr>
          <p:cNvSpPr>
            <a:spLocks noGrp="1"/>
          </p:cNvSpPr>
          <p:nvPr>
            <p:ph type="title"/>
          </p:nvPr>
        </p:nvSpPr>
        <p:spPr>
          <a:xfrm>
            <a:off x="838200" y="410546"/>
            <a:ext cx="10515600" cy="1085913"/>
          </a:xfrm>
        </p:spPr>
        <p:txBody>
          <a:bodyPr/>
          <a:lstStyle/>
          <a:p>
            <a:r>
              <a:rPr lang="en-US" dirty="0"/>
              <a:t>ACTIVITY 5A: GROUP DISCUSSION </a:t>
            </a:r>
            <a:r>
              <a:rPr lang="cs-CZ" dirty="0"/>
              <a:t>–</a:t>
            </a:r>
            <a:r>
              <a:rPr lang="en-US" dirty="0"/>
              <a:t> EXAMPLES</a:t>
            </a:r>
          </a:p>
        </p:txBody>
      </p:sp>
      <p:sp>
        <p:nvSpPr>
          <p:cNvPr id="3" name="Text Placeholder 2">
            <a:extLst>
              <a:ext uri="{FF2B5EF4-FFF2-40B4-BE49-F238E27FC236}">
                <a16:creationId xmlns:a16="http://schemas.microsoft.com/office/drawing/2014/main" id="{0350EE2B-9A3D-6EBA-8780-1358DDCC2FDF}"/>
              </a:ext>
            </a:extLst>
          </p:cNvPr>
          <p:cNvSpPr>
            <a:spLocks noGrp="1"/>
          </p:cNvSpPr>
          <p:nvPr>
            <p:ph type="body" idx="13"/>
          </p:nvPr>
        </p:nvSpPr>
        <p:spPr>
          <a:xfrm>
            <a:off x="611334" y="1590870"/>
            <a:ext cx="5057014" cy="4856584"/>
          </a:xfrm>
        </p:spPr>
        <p:txBody>
          <a:bodyPr>
            <a:normAutofit/>
          </a:bodyPr>
          <a:lstStyle/>
          <a:p>
            <a:pPr marL="0" indent="0">
              <a:buNone/>
            </a:pPr>
            <a:r>
              <a:rPr lang="en-US" sz="2600" b="1" dirty="0"/>
              <a:t>General Examples</a:t>
            </a:r>
          </a:p>
        </p:txBody>
      </p:sp>
      <p:sp>
        <p:nvSpPr>
          <p:cNvPr id="4" name="Footer Placeholder 3">
            <a:extLst>
              <a:ext uri="{FF2B5EF4-FFF2-40B4-BE49-F238E27FC236}">
                <a16:creationId xmlns:a16="http://schemas.microsoft.com/office/drawing/2014/main" id="{5CC7ABB6-838F-BB04-EE56-09DA4E097B81}"/>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E1A5BCF8-D82D-E2BD-0B06-853DE183624C}"/>
              </a:ext>
            </a:extLst>
          </p:cNvPr>
          <p:cNvSpPr>
            <a:spLocks noGrp="1"/>
          </p:cNvSpPr>
          <p:nvPr>
            <p:ph type="sldNum" sz="quarter" idx="12"/>
          </p:nvPr>
        </p:nvSpPr>
        <p:spPr/>
        <p:txBody>
          <a:bodyPr/>
          <a:lstStyle/>
          <a:p>
            <a:fld id="{028175E8-2982-4B09-AFF5-24CBA7DB805C}" type="slidenum">
              <a:rPr lang="en-US" smtClean="0"/>
              <a:pPr/>
              <a:t>101</a:t>
            </a:fld>
            <a:endParaRPr lang="en-US" dirty="0"/>
          </a:p>
        </p:txBody>
      </p:sp>
      <p:sp>
        <p:nvSpPr>
          <p:cNvPr id="6" name="Text Placeholder 2">
            <a:extLst>
              <a:ext uri="{FF2B5EF4-FFF2-40B4-BE49-F238E27FC236}">
                <a16:creationId xmlns:a16="http://schemas.microsoft.com/office/drawing/2014/main" id="{B36505D9-D9ED-0974-A55D-96F19AAED6FF}"/>
              </a:ext>
            </a:extLst>
          </p:cNvPr>
          <p:cNvSpPr txBox="1">
            <a:spLocks/>
          </p:cNvSpPr>
          <p:nvPr/>
        </p:nvSpPr>
        <p:spPr>
          <a:xfrm>
            <a:off x="6484954" y="1590870"/>
            <a:ext cx="5057014" cy="485658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SzPct val="108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Font typeface="Arial" panose="020B0604020202020204" pitchFamily="34" charset="0"/>
              <a:buNone/>
            </a:pPr>
            <a:r>
              <a:rPr lang="en-US" sz="2600" b="1" dirty="0"/>
              <a:t>Disability-Specific Examples</a:t>
            </a:r>
          </a:p>
        </p:txBody>
      </p:sp>
      <p:cxnSp>
        <p:nvCxnSpPr>
          <p:cNvPr id="7" name="Straight Connector 6">
            <a:extLst>
              <a:ext uri="{FF2B5EF4-FFF2-40B4-BE49-F238E27FC236}">
                <a16:creationId xmlns:a16="http://schemas.microsoft.com/office/drawing/2014/main" id="{733ED90A-52B2-5B55-092A-DF77822D1D42}"/>
              </a:ext>
            </a:extLst>
          </p:cNvPr>
          <p:cNvCxnSpPr>
            <a:cxnSpLocks/>
          </p:cNvCxnSpPr>
          <p:nvPr/>
        </p:nvCxnSpPr>
        <p:spPr>
          <a:xfrm>
            <a:off x="6096000" y="1590870"/>
            <a:ext cx="0" cy="4682551"/>
          </a:xfrm>
          <a:prstGeom prst="line">
            <a:avLst/>
          </a:prstGeom>
          <a:ln w="44450">
            <a:solidFill>
              <a:srgbClr val="D4451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775953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4580A-7304-A590-A5E0-120A0C507A52}"/>
              </a:ext>
            </a:extLst>
          </p:cNvPr>
          <p:cNvSpPr>
            <a:spLocks noGrp="1"/>
          </p:cNvSpPr>
          <p:nvPr>
            <p:ph type="title"/>
          </p:nvPr>
        </p:nvSpPr>
        <p:spPr/>
        <p:txBody>
          <a:bodyPr/>
          <a:lstStyle/>
          <a:p>
            <a:r>
              <a:rPr lang="en-US" dirty="0"/>
              <a:t>ACTIVITY 5A: GROUP DISCUSSION</a:t>
            </a:r>
          </a:p>
        </p:txBody>
      </p:sp>
      <p:sp>
        <p:nvSpPr>
          <p:cNvPr id="3" name="Text Placeholder 2">
            <a:extLst>
              <a:ext uri="{FF2B5EF4-FFF2-40B4-BE49-F238E27FC236}">
                <a16:creationId xmlns:a16="http://schemas.microsoft.com/office/drawing/2014/main" id="{0350EE2B-9A3D-6EBA-8780-1358DDCC2FDF}"/>
              </a:ext>
            </a:extLst>
          </p:cNvPr>
          <p:cNvSpPr>
            <a:spLocks noGrp="1"/>
          </p:cNvSpPr>
          <p:nvPr>
            <p:ph type="body" idx="13"/>
          </p:nvPr>
        </p:nvSpPr>
        <p:spPr>
          <a:xfrm>
            <a:off x="611333" y="1590870"/>
            <a:ext cx="9941589" cy="4856584"/>
          </a:xfrm>
        </p:spPr>
        <p:txBody>
          <a:bodyPr>
            <a:normAutofit/>
          </a:bodyPr>
          <a:lstStyle/>
          <a:p>
            <a:pPr marL="0" indent="0">
              <a:buNone/>
            </a:pPr>
            <a:r>
              <a:rPr lang="en-US" sz="2600" b="1" dirty="0"/>
              <a:t>In what areas of our lives does this violence occur? </a:t>
            </a:r>
          </a:p>
          <a:p>
            <a:pPr marL="0" indent="0">
              <a:buNone/>
            </a:pPr>
            <a:endParaRPr lang="en-US" sz="2600" b="1" dirty="0"/>
          </a:p>
          <a:p>
            <a:pPr marL="0" indent="0">
              <a:buNone/>
            </a:pPr>
            <a:r>
              <a:rPr lang="en-US" sz="2600" b="1" dirty="0"/>
              <a:t>(For example, family, community, health systems, institutions)</a:t>
            </a:r>
          </a:p>
        </p:txBody>
      </p:sp>
      <p:sp>
        <p:nvSpPr>
          <p:cNvPr id="4" name="Footer Placeholder 3">
            <a:extLst>
              <a:ext uri="{FF2B5EF4-FFF2-40B4-BE49-F238E27FC236}">
                <a16:creationId xmlns:a16="http://schemas.microsoft.com/office/drawing/2014/main" id="{5CC7ABB6-838F-BB04-EE56-09DA4E097B81}"/>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E1A5BCF8-D82D-E2BD-0B06-853DE183624C}"/>
              </a:ext>
            </a:extLst>
          </p:cNvPr>
          <p:cNvSpPr>
            <a:spLocks noGrp="1"/>
          </p:cNvSpPr>
          <p:nvPr>
            <p:ph type="sldNum" sz="quarter" idx="12"/>
          </p:nvPr>
        </p:nvSpPr>
        <p:spPr/>
        <p:txBody>
          <a:bodyPr/>
          <a:lstStyle/>
          <a:p>
            <a:fld id="{028175E8-2982-4B09-AFF5-24CBA7DB805C}" type="slidenum">
              <a:rPr lang="en-US" smtClean="0"/>
              <a:pPr/>
              <a:t>102</a:t>
            </a:fld>
            <a:endParaRPr lang="en-US" dirty="0"/>
          </a:p>
        </p:txBody>
      </p:sp>
    </p:spTree>
    <p:extLst>
      <p:ext uri="{BB962C8B-B14F-4D97-AF65-F5344CB8AC3E}">
        <p14:creationId xmlns:p14="http://schemas.microsoft.com/office/powerpoint/2010/main" val="244557776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4580A-7304-A590-A5E0-120A0C507A52}"/>
              </a:ext>
            </a:extLst>
          </p:cNvPr>
          <p:cNvSpPr>
            <a:spLocks noGrp="1"/>
          </p:cNvSpPr>
          <p:nvPr>
            <p:ph type="title"/>
          </p:nvPr>
        </p:nvSpPr>
        <p:spPr/>
        <p:txBody>
          <a:bodyPr/>
          <a:lstStyle/>
          <a:p>
            <a:r>
              <a:rPr lang="en-US" dirty="0"/>
              <a:t>ACTIVITY 5A: GROUP DISCUSSION </a:t>
            </a:r>
            <a:r>
              <a:rPr lang="cs-CZ" dirty="0"/>
              <a:t>–</a:t>
            </a:r>
            <a:r>
              <a:rPr lang="en-US" dirty="0"/>
              <a:t> AREAS</a:t>
            </a:r>
          </a:p>
        </p:txBody>
      </p:sp>
      <p:sp>
        <p:nvSpPr>
          <p:cNvPr id="3" name="Text Placeholder 2">
            <a:extLst>
              <a:ext uri="{FF2B5EF4-FFF2-40B4-BE49-F238E27FC236}">
                <a16:creationId xmlns:a16="http://schemas.microsoft.com/office/drawing/2014/main" id="{0350EE2B-9A3D-6EBA-8780-1358DDCC2FDF}"/>
              </a:ext>
            </a:extLst>
          </p:cNvPr>
          <p:cNvSpPr>
            <a:spLocks noGrp="1"/>
          </p:cNvSpPr>
          <p:nvPr>
            <p:ph type="body" idx="13"/>
          </p:nvPr>
        </p:nvSpPr>
        <p:spPr>
          <a:xfrm>
            <a:off x="611334" y="1590870"/>
            <a:ext cx="5057014" cy="4856584"/>
          </a:xfrm>
        </p:spPr>
        <p:txBody>
          <a:bodyPr>
            <a:normAutofit/>
          </a:bodyPr>
          <a:lstStyle/>
          <a:p>
            <a:pPr marL="0" indent="0">
              <a:buNone/>
            </a:pPr>
            <a:r>
              <a:rPr lang="en-US" sz="2600" b="1" dirty="0"/>
              <a:t>Private</a:t>
            </a:r>
          </a:p>
        </p:txBody>
      </p:sp>
      <p:sp>
        <p:nvSpPr>
          <p:cNvPr id="4" name="Footer Placeholder 3">
            <a:extLst>
              <a:ext uri="{FF2B5EF4-FFF2-40B4-BE49-F238E27FC236}">
                <a16:creationId xmlns:a16="http://schemas.microsoft.com/office/drawing/2014/main" id="{5CC7ABB6-838F-BB04-EE56-09DA4E097B81}"/>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E1A5BCF8-D82D-E2BD-0B06-853DE183624C}"/>
              </a:ext>
            </a:extLst>
          </p:cNvPr>
          <p:cNvSpPr>
            <a:spLocks noGrp="1"/>
          </p:cNvSpPr>
          <p:nvPr>
            <p:ph type="sldNum" sz="quarter" idx="12"/>
          </p:nvPr>
        </p:nvSpPr>
        <p:spPr/>
        <p:txBody>
          <a:bodyPr/>
          <a:lstStyle/>
          <a:p>
            <a:fld id="{028175E8-2982-4B09-AFF5-24CBA7DB805C}" type="slidenum">
              <a:rPr lang="en-US" smtClean="0"/>
              <a:pPr/>
              <a:t>103</a:t>
            </a:fld>
            <a:endParaRPr lang="en-US" dirty="0"/>
          </a:p>
        </p:txBody>
      </p:sp>
      <p:sp>
        <p:nvSpPr>
          <p:cNvPr id="6" name="Text Placeholder 2">
            <a:extLst>
              <a:ext uri="{FF2B5EF4-FFF2-40B4-BE49-F238E27FC236}">
                <a16:creationId xmlns:a16="http://schemas.microsoft.com/office/drawing/2014/main" id="{B36505D9-D9ED-0974-A55D-96F19AAED6FF}"/>
              </a:ext>
            </a:extLst>
          </p:cNvPr>
          <p:cNvSpPr txBox="1">
            <a:spLocks/>
          </p:cNvSpPr>
          <p:nvPr/>
        </p:nvSpPr>
        <p:spPr>
          <a:xfrm>
            <a:off x="6484954" y="1590870"/>
            <a:ext cx="5057014" cy="485658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SzPct val="108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Font typeface="Arial" panose="020B0604020202020204" pitchFamily="34" charset="0"/>
              <a:buNone/>
            </a:pPr>
            <a:r>
              <a:rPr lang="en-US" sz="2600" b="1" dirty="0"/>
              <a:t>Public</a:t>
            </a:r>
          </a:p>
        </p:txBody>
      </p:sp>
      <p:cxnSp>
        <p:nvCxnSpPr>
          <p:cNvPr id="7" name="Straight Connector 6">
            <a:extLst>
              <a:ext uri="{FF2B5EF4-FFF2-40B4-BE49-F238E27FC236}">
                <a16:creationId xmlns:a16="http://schemas.microsoft.com/office/drawing/2014/main" id="{733ED90A-52B2-5B55-092A-DF77822D1D42}"/>
              </a:ext>
            </a:extLst>
          </p:cNvPr>
          <p:cNvCxnSpPr>
            <a:cxnSpLocks/>
          </p:cNvCxnSpPr>
          <p:nvPr/>
        </p:nvCxnSpPr>
        <p:spPr>
          <a:xfrm>
            <a:off x="6096000" y="1590870"/>
            <a:ext cx="0" cy="4682551"/>
          </a:xfrm>
          <a:prstGeom prst="line">
            <a:avLst/>
          </a:prstGeom>
          <a:ln w="44450">
            <a:solidFill>
              <a:srgbClr val="D4451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5897615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4580A-7304-A590-A5E0-120A0C507A52}"/>
              </a:ext>
            </a:extLst>
          </p:cNvPr>
          <p:cNvSpPr>
            <a:spLocks noGrp="1"/>
          </p:cNvSpPr>
          <p:nvPr>
            <p:ph type="title"/>
          </p:nvPr>
        </p:nvSpPr>
        <p:spPr/>
        <p:txBody>
          <a:bodyPr/>
          <a:lstStyle/>
          <a:p>
            <a:r>
              <a:rPr lang="en-US" dirty="0"/>
              <a:t>ACTIVITY 5A: GROUP DISCUSSION</a:t>
            </a:r>
          </a:p>
        </p:txBody>
      </p:sp>
      <p:sp>
        <p:nvSpPr>
          <p:cNvPr id="3" name="Text Placeholder 2">
            <a:extLst>
              <a:ext uri="{FF2B5EF4-FFF2-40B4-BE49-F238E27FC236}">
                <a16:creationId xmlns:a16="http://schemas.microsoft.com/office/drawing/2014/main" id="{0350EE2B-9A3D-6EBA-8780-1358DDCC2FDF}"/>
              </a:ext>
            </a:extLst>
          </p:cNvPr>
          <p:cNvSpPr>
            <a:spLocks noGrp="1"/>
          </p:cNvSpPr>
          <p:nvPr>
            <p:ph type="body" idx="13"/>
          </p:nvPr>
        </p:nvSpPr>
        <p:spPr>
          <a:xfrm>
            <a:off x="611333" y="1590870"/>
            <a:ext cx="9941589" cy="4856584"/>
          </a:xfrm>
        </p:spPr>
        <p:txBody>
          <a:bodyPr>
            <a:normAutofit/>
          </a:bodyPr>
          <a:lstStyle/>
          <a:p>
            <a:pPr marL="0" indent="0">
              <a:buNone/>
            </a:pPr>
            <a:r>
              <a:rPr lang="en-US" sz="2600" b="1" dirty="0"/>
              <a:t>What are some of the factors that increase the risk of GBV </a:t>
            </a:r>
            <a:br>
              <a:rPr lang="cs-CZ" sz="2600" b="1" dirty="0"/>
            </a:br>
            <a:r>
              <a:rPr lang="en-US" sz="2600" b="1" dirty="0"/>
              <a:t>for people with disabilities? </a:t>
            </a:r>
          </a:p>
        </p:txBody>
      </p:sp>
      <p:sp>
        <p:nvSpPr>
          <p:cNvPr id="4" name="Footer Placeholder 3">
            <a:extLst>
              <a:ext uri="{FF2B5EF4-FFF2-40B4-BE49-F238E27FC236}">
                <a16:creationId xmlns:a16="http://schemas.microsoft.com/office/drawing/2014/main" id="{5CC7ABB6-838F-BB04-EE56-09DA4E097B81}"/>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E1A5BCF8-D82D-E2BD-0B06-853DE183624C}"/>
              </a:ext>
            </a:extLst>
          </p:cNvPr>
          <p:cNvSpPr>
            <a:spLocks noGrp="1"/>
          </p:cNvSpPr>
          <p:nvPr>
            <p:ph type="sldNum" sz="quarter" idx="12"/>
          </p:nvPr>
        </p:nvSpPr>
        <p:spPr/>
        <p:txBody>
          <a:bodyPr/>
          <a:lstStyle/>
          <a:p>
            <a:fld id="{028175E8-2982-4B09-AFF5-24CBA7DB805C}" type="slidenum">
              <a:rPr lang="en-US" smtClean="0"/>
              <a:pPr/>
              <a:t>104</a:t>
            </a:fld>
            <a:endParaRPr lang="en-US" dirty="0"/>
          </a:p>
        </p:txBody>
      </p:sp>
    </p:spTree>
    <p:extLst>
      <p:ext uri="{BB962C8B-B14F-4D97-AF65-F5344CB8AC3E}">
        <p14:creationId xmlns:p14="http://schemas.microsoft.com/office/powerpoint/2010/main" val="55834184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4580A-7304-A590-A5E0-120A0C507A52}"/>
              </a:ext>
            </a:extLst>
          </p:cNvPr>
          <p:cNvSpPr>
            <a:spLocks noGrp="1"/>
          </p:cNvSpPr>
          <p:nvPr>
            <p:ph type="title"/>
          </p:nvPr>
        </p:nvSpPr>
        <p:spPr/>
        <p:txBody>
          <a:bodyPr/>
          <a:lstStyle/>
          <a:p>
            <a:r>
              <a:rPr lang="en-US" dirty="0"/>
              <a:t>ACTIVITY 5A: GROUP DISCUSSION </a:t>
            </a:r>
            <a:r>
              <a:rPr lang="cs-CZ" dirty="0"/>
              <a:t>–</a:t>
            </a:r>
            <a:r>
              <a:rPr lang="en-US" dirty="0"/>
              <a:t> RISK FACTORS</a:t>
            </a:r>
          </a:p>
        </p:txBody>
      </p:sp>
      <p:sp>
        <p:nvSpPr>
          <p:cNvPr id="3" name="Text Placeholder 2">
            <a:extLst>
              <a:ext uri="{FF2B5EF4-FFF2-40B4-BE49-F238E27FC236}">
                <a16:creationId xmlns:a16="http://schemas.microsoft.com/office/drawing/2014/main" id="{0350EE2B-9A3D-6EBA-8780-1358DDCC2FDF}"/>
              </a:ext>
            </a:extLst>
          </p:cNvPr>
          <p:cNvSpPr>
            <a:spLocks noGrp="1"/>
          </p:cNvSpPr>
          <p:nvPr>
            <p:ph type="body" idx="13"/>
          </p:nvPr>
        </p:nvSpPr>
        <p:spPr>
          <a:xfrm>
            <a:off x="611334" y="1590870"/>
            <a:ext cx="5057014" cy="4856584"/>
          </a:xfrm>
        </p:spPr>
        <p:txBody>
          <a:bodyPr>
            <a:normAutofit/>
          </a:bodyPr>
          <a:lstStyle/>
          <a:p>
            <a:pPr marL="0" indent="0">
              <a:buNone/>
            </a:pPr>
            <a:r>
              <a:rPr lang="en-US" sz="2600" b="1" dirty="0"/>
              <a:t>Disability-Related</a:t>
            </a:r>
          </a:p>
        </p:txBody>
      </p:sp>
      <p:sp>
        <p:nvSpPr>
          <p:cNvPr id="4" name="Footer Placeholder 3">
            <a:extLst>
              <a:ext uri="{FF2B5EF4-FFF2-40B4-BE49-F238E27FC236}">
                <a16:creationId xmlns:a16="http://schemas.microsoft.com/office/drawing/2014/main" id="{5CC7ABB6-838F-BB04-EE56-09DA4E097B81}"/>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E1A5BCF8-D82D-E2BD-0B06-853DE183624C}"/>
              </a:ext>
            </a:extLst>
          </p:cNvPr>
          <p:cNvSpPr>
            <a:spLocks noGrp="1"/>
          </p:cNvSpPr>
          <p:nvPr>
            <p:ph type="sldNum" sz="quarter" idx="12"/>
          </p:nvPr>
        </p:nvSpPr>
        <p:spPr/>
        <p:txBody>
          <a:bodyPr/>
          <a:lstStyle/>
          <a:p>
            <a:fld id="{028175E8-2982-4B09-AFF5-24CBA7DB805C}" type="slidenum">
              <a:rPr lang="en-US" smtClean="0"/>
              <a:pPr/>
              <a:t>105</a:t>
            </a:fld>
            <a:endParaRPr lang="en-US" dirty="0"/>
          </a:p>
        </p:txBody>
      </p:sp>
      <p:sp>
        <p:nvSpPr>
          <p:cNvPr id="6" name="Text Placeholder 2">
            <a:extLst>
              <a:ext uri="{FF2B5EF4-FFF2-40B4-BE49-F238E27FC236}">
                <a16:creationId xmlns:a16="http://schemas.microsoft.com/office/drawing/2014/main" id="{B36505D9-D9ED-0974-A55D-96F19AAED6FF}"/>
              </a:ext>
            </a:extLst>
          </p:cNvPr>
          <p:cNvSpPr txBox="1">
            <a:spLocks/>
          </p:cNvSpPr>
          <p:nvPr/>
        </p:nvSpPr>
        <p:spPr>
          <a:xfrm>
            <a:off x="6484954" y="1590870"/>
            <a:ext cx="5057014" cy="485658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SzPct val="108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Font typeface="Arial" panose="020B0604020202020204" pitchFamily="34" charset="0"/>
              <a:buNone/>
            </a:pPr>
            <a:r>
              <a:rPr lang="en-US" sz="2600" b="1" dirty="0"/>
              <a:t>Non-Disability Related</a:t>
            </a:r>
          </a:p>
        </p:txBody>
      </p:sp>
      <p:cxnSp>
        <p:nvCxnSpPr>
          <p:cNvPr id="7" name="Straight Connector 6">
            <a:extLst>
              <a:ext uri="{FF2B5EF4-FFF2-40B4-BE49-F238E27FC236}">
                <a16:creationId xmlns:a16="http://schemas.microsoft.com/office/drawing/2014/main" id="{733ED90A-52B2-5B55-092A-DF77822D1D42}"/>
              </a:ext>
            </a:extLst>
          </p:cNvPr>
          <p:cNvCxnSpPr>
            <a:cxnSpLocks/>
          </p:cNvCxnSpPr>
          <p:nvPr/>
        </p:nvCxnSpPr>
        <p:spPr>
          <a:xfrm>
            <a:off x="6096000" y="1590870"/>
            <a:ext cx="0" cy="4682551"/>
          </a:xfrm>
          <a:prstGeom prst="line">
            <a:avLst/>
          </a:prstGeom>
          <a:ln w="44450">
            <a:solidFill>
              <a:srgbClr val="D4451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2588780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4580A-7304-A590-A5E0-120A0C507A52}"/>
              </a:ext>
            </a:extLst>
          </p:cNvPr>
          <p:cNvSpPr>
            <a:spLocks noGrp="1"/>
          </p:cNvSpPr>
          <p:nvPr>
            <p:ph type="title"/>
          </p:nvPr>
        </p:nvSpPr>
        <p:spPr/>
        <p:txBody>
          <a:bodyPr/>
          <a:lstStyle/>
          <a:p>
            <a:r>
              <a:rPr lang="en-US" dirty="0"/>
              <a:t>ACTIVITY 5A: KEY MESSAGES </a:t>
            </a:r>
          </a:p>
        </p:txBody>
      </p:sp>
      <p:sp>
        <p:nvSpPr>
          <p:cNvPr id="3" name="Text Placeholder 2">
            <a:extLst>
              <a:ext uri="{FF2B5EF4-FFF2-40B4-BE49-F238E27FC236}">
                <a16:creationId xmlns:a16="http://schemas.microsoft.com/office/drawing/2014/main" id="{0350EE2B-9A3D-6EBA-8780-1358DDCC2FDF}"/>
              </a:ext>
            </a:extLst>
          </p:cNvPr>
          <p:cNvSpPr>
            <a:spLocks noGrp="1"/>
          </p:cNvSpPr>
          <p:nvPr>
            <p:ph type="body" idx="13"/>
          </p:nvPr>
        </p:nvSpPr>
        <p:spPr>
          <a:xfrm>
            <a:off x="611332" y="1462825"/>
            <a:ext cx="9350085" cy="4851918"/>
          </a:xfrm>
        </p:spPr>
        <p:txBody>
          <a:bodyPr>
            <a:normAutofit/>
          </a:bodyPr>
          <a:lstStyle/>
          <a:p>
            <a:pPr marL="344488" indent="-344488"/>
            <a:r>
              <a:rPr lang="en-US" sz="2600" dirty="0"/>
              <a:t>People with disabilities face an increased risk of all forms </a:t>
            </a:r>
            <a:br>
              <a:rPr lang="cs-CZ" sz="2600" dirty="0"/>
            </a:br>
            <a:r>
              <a:rPr lang="en-US" sz="2600" dirty="0"/>
              <a:t>of gender-based violence. </a:t>
            </a:r>
          </a:p>
          <a:p>
            <a:pPr marL="344488" indent="-344488"/>
            <a:endParaRPr lang="en-US" sz="2600" dirty="0"/>
          </a:p>
          <a:p>
            <a:pPr marL="344488" indent="-344488"/>
            <a:r>
              <a:rPr lang="en-US" sz="2600" dirty="0"/>
              <a:t>People with disabilities face the same forms of gender-based violence as people without disabilities, as well as unique forms of GBV due to their disabilities. </a:t>
            </a:r>
          </a:p>
          <a:p>
            <a:pPr marL="344488" indent="-344488"/>
            <a:endParaRPr lang="en-US" sz="2600" dirty="0"/>
          </a:p>
          <a:p>
            <a:pPr marL="344488" indent="-344488"/>
            <a:r>
              <a:rPr lang="en-US" sz="2600" dirty="0"/>
              <a:t>Gender-based violence against people with disabilities can take place in private and in public, including in facilities that are responsible for the care of people with disabilities. </a:t>
            </a:r>
          </a:p>
          <a:p>
            <a:pPr marL="344488" indent="-344488"/>
            <a:endParaRPr lang="en-US" dirty="0"/>
          </a:p>
        </p:txBody>
      </p:sp>
      <p:sp>
        <p:nvSpPr>
          <p:cNvPr id="4" name="Footer Placeholder 3">
            <a:extLst>
              <a:ext uri="{FF2B5EF4-FFF2-40B4-BE49-F238E27FC236}">
                <a16:creationId xmlns:a16="http://schemas.microsoft.com/office/drawing/2014/main" id="{5CC7ABB6-838F-BB04-EE56-09DA4E097B81}"/>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E1A5BCF8-D82D-E2BD-0B06-853DE183624C}"/>
              </a:ext>
            </a:extLst>
          </p:cNvPr>
          <p:cNvSpPr>
            <a:spLocks noGrp="1"/>
          </p:cNvSpPr>
          <p:nvPr>
            <p:ph type="sldNum" sz="quarter" idx="12"/>
          </p:nvPr>
        </p:nvSpPr>
        <p:spPr/>
        <p:txBody>
          <a:bodyPr/>
          <a:lstStyle/>
          <a:p>
            <a:fld id="{028175E8-2982-4B09-AFF5-24CBA7DB805C}" type="slidenum">
              <a:rPr lang="en-US" smtClean="0"/>
              <a:pPr/>
              <a:t>106</a:t>
            </a:fld>
            <a:endParaRPr lang="en-US" dirty="0"/>
          </a:p>
        </p:txBody>
      </p:sp>
    </p:spTree>
    <p:extLst>
      <p:ext uri="{BB962C8B-B14F-4D97-AF65-F5344CB8AC3E}">
        <p14:creationId xmlns:p14="http://schemas.microsoft.com/office/powerpoint/2010/main" val="7375667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4580A-7304-A590-A5E0-120A0C507A52}"/>
              </a:ext>
            </a:extLst>
          </p:cNvPr>
          <p:cNvSpPr>
            <a:spLocks noGrp="1"/>
          </p:cNvSpPr>
          <p:nvPr>
            <p:ph type="title"/>
          </p:nvPr>
        </p:nvSpPr>
        <p:spPr/>
        <p:txBody>
          <a:bodyPr/>
          <a:lstStyle/>
          <a:p>
            <a:r>
              <a:rPr lang="en-US" dirty="0"/>
              <a:t>ACTIVITY 5A: KEY MESSAGES </a:t>
            </a:r>
          </a:p>
        </p:txBody>
      </p:sp>
      <p:sp>
        <p:nvSpPr>
          <p:cNvPr id="3" name="Text Placeholder 2">
            <a:extLst>
              <a:ext uri="{FF2B5EF4-FFF2-40B4-BE49-F238E27FC236}">
                <a16:creationId xmlns:a16="http://schemas.microsoft.com/office/drawing/2014/main" id="{0350EE2B-9A3D-6EBA-8780-1358DDCC2FDF}"/>
              </a:ext>
            </a:extLst>
          </p:cNvPr>
          <p:cNvSpPr>
            <a:spLocks noGrp="1"/>
          </p:cNvSpPr>
          <p:nvPr>
            <p:ph type="body" idx="13"/>
          </p:nvPr>
        </p:nvSpPr>
        <p:spPr>
          <a:xfrm>
            <a:off x="611333" y="1504432"/>
            <a:ext cx="9474775" cy="4851918"/>
          </a:xfrm>
        </p:spPr>
        <p:txBody>
          <a:bodyPr>
            <a:normAutofit/>
          </a:bodyPr>
          <a:lstStyle/>
          <a:p>
            <a:pPr marL="344488" indent="-344488"/>
            <a:r>
              <a:rPr lang="en-US" sz="2600" dirty="0"/>
              <a:t>People with disabilities who also have additional marginalized characteristics (race, indigeneity, sexual orientation or gender identity, age, immigration or refugee status) can face an increased risk of gender-based violence.</a:t>
            </a:r>
          </a:p>
          <a:p>
            <a:pPr marL="344488" indent="-344488"/>
            <a:r>
              <a:rPr lang="en-US" sz="2600" dirty="0"/>
              <a:t>People with disabilities seldom receive information about gender-based violence.</a:t>
            </a:r>
          </a:p>
          <a:p>
            <a:pPr marL="344488" indent="-344488"/>
            <a:r>
              <a:rPr lang="en-US" sz="2600" dirty="0"/>
              <a:t>Because of harmful stereotypes, people with disabilities are often excluded from gender-based violence-related advocacy discussions.</a:t>
            </a:r>
          </a:p>
          <a:p>
            <a:pPr marL="344488" indent="-344488"/>
            <a:r>
              <a:rPr lang="en-US" sz="2600" dirty="0"/>
              <a:t>Inaccessible services and other barriers can also make it hard for people with disabilities to get help or stop the violence.</a:t>
            </a:r>
          </a:p>
          <a:p>
            <a:pPr marL="344488" indent="-344488"/>
            <a:endParaRPr lang="en-US" dirty="0"/>
          </a:p>
        </p:txBody>
      </p:sp>
      <p:sp>
        <p:nvSpPr>
          <p:cNvPr id="4" name="Footer Placeholder 3">
            <a:extLst>
              <a:ext uri="{FF2B5EF4-FFF2-40B4-BE49-F238E27FC236}">
                <a16:creationId xmlns:a16="http://schemas.microsoft.com/office/drawing/2014/main" id="{5CC7ABB6-838F-BB04-EE56-09DA4E097B81}"/>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E1A5BCF8-D82D-E2BD-0B06-853DE183624C}"/>
              </a:ext>
            </a:extLst>
          </p:cNvPr>
          <p:cNvSpPr>
            <a:spLocks noGrp="1"/>
          </p:cNvSpPr>
          <p:nvPr>
            <p:ph type="sldNum" sz="quarter" idx="12"/>
          </p:nvPr>
        </p:nvSpPr>
        <p:spPr/>
        <p:txBody>
          <a:bodyPr/>
          <a:lstStyle/>
          <a:p>
            <a:fld id="{028175E8-2982-4B09-AFF5-24CBA7DB805C}" type="slidenum">
              <a:rPr lang="en-US" smtClean="0"/>
              <a:pPr/>
              <a:t>107</a:t>
            </a:fld>
            <a:endParaRPr lang="en-US" dirty="0"/>
          </a:p>
        </p:txBody>
      </p:sp>
    </p:spTree>
    <p:extLst>
      <p:ext uri="{BB962C8B-B14F-4D97-AF65-F5344CB8AC3E}">
        <p14:creationId xmlns:p14="http://schemas.microsoft.com/office/powerpoint/2010/main" val="96149518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E8E12-81A5-12B0-9CEA-11A96C101F49}"/>
              </a:ext>
            </a:extLst>
          </p:cNvPr>
          <p:cNvSpPr>
            <a:spLocks noGrp="1"/>
          </p:cNvSpPr>
          <p:nvPr>
            <p:ph type="title"/>
          </p:nvPr>
        </p:nvSpPr>
        <p:spPr/>
        <p:txBody>
          <a:bodyPr/>
          <a:lstStyle/>
          <a:p>
            <a:r>
              <a:rPr lang="en-US" dirty="0"/>
              <a:t>ACTIVITY 5B</a:t>
            </a:r>
          </a:p>
        </p:txBody>
      </p:sp>
      <p:sp>
        <p:nvSpPr>
          <p:cNvPr id="3" name="Slide Number Placeholder 2">
            <a:extLst>
              <a:ext uri="{FF2B5EF4-FFF2-40B4-BE49-F238E27FC236}">
                <a16:creationId xmlns:a16="http://schemas.microsoft.com/office/drawing/2014/main" id="{9442DACC-5085-8596-D3EA-59E5A78A04EB}"/>
              </a:ext>
            </a:extLst>
          </p:cNvPr>
          <p:cNvSpPr>
            <a:spLocks noGrp="1"/>
          </p:cNvSpPr>
          <p:nvPr>
            <p:ph type="sldNum" sz="quarter" idx="12"/>
          </p:nvPr>
        </p:nvSpPr>
        <p:spPr/>
        <p:txBody>
          <a:bodyPr/>
          <a:lstStyle/>
          <a:p>
            <a:fld id="{028175E8-2982-4B09-AFF5-24CBA7DB805C}" type="slidenum">
              <a:rPr lang="en-US" smtClean="0"/>
              <a:pPr/>
              <a:t>108</a:t>
            </a:fld>
            <a:endParaRPr lang="en-US" dirty="0"/>
          </a:p>
        </p:txBody>
      </p:sp>
      <p:sp>
        <p:nvSpPr>
          <p:cNvPr id="5" name="TextBox 4">
            <a:extLst>
              <a:ext uri="{FF2B5EF4-FFF2-40B4-BE49-F238E27FC236}">
                <a16:creationId xmlns:a16="http://schemas.microsoft.com/office/drawing/2014/main" id="{D150FC98-75F1-956D-4406-C63BCF718175}"/>
              </a:ext>
            </a:extLst>
          </p:cNvPr>
          <p:cNvSpPr txBox="1"/>
          <p:nvPr/>
        </p:nvSpPr>
        <p:spPr>
          <a:xfrm>
            <a:off x="516294" y="1623398"/>
            <a:ext cx="6096000" cy="3939540"/>
          </a:xfrm>
          <a:prstGeom prst="rect">
            <a:avLst/>
          </a:prstGeom>
          <a:noFill/>
        </p:spPr>
        <p:txBody>
          <a:bodyPr wrap="square">
            <a:spAutoFit/>
          </a:bodyPr>
          <a:lstStyle/>
          <a:p>
            <a:pPr algn="l"/>
            <a:r>
              <a:rPr lang="en-US" sz="5000" b="1" i="0" u="none" strike="noStrike" baseline="0" dirty="0">
                <a:latin typeface="Arial" panose="020B0604020202020204" pitchFamily="34" charset="0"/>
                <a:cs typeface="Arial" panose="020B0604020202020204" pitchFamily="34" charset="0"/>
              </a:rPr>
              <a:t>THE SURVIVOR’S JOURNEY –</a:t>
            </a:r>
          </a:p>
          <a:p>
            <a:pPr algn="l"/>
            <a:r>
              <a:rPr lang="en-US" sz="5000" b="1" i="0" u="none" strike="noStrike" baseline="0" dirty="0">
                <a:latin typeface="Arial" panose="020B0604020202020204" pitchFamily="34" charset="0"/>
                <a:cs typeface="Arial" panose="020B0604020202020204" pitchFamily="34" charset="0"/>
              </a:rPr>
              <a:t>BARRIERS TO ACCESSING SERVICES</a:t>
            </a:r>
            <a:endParaRPr lang="en-US" sz="5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383721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4580A-7304-A590-A5E0-120A0C507A52}"/>
              </a:ext>
            </a:extLst>
          </p:cNvPr>
          <p:cNvSpPr>
            <a:spLocks noGrp="1"/>
          </p:cNvSpPr>
          <p:nvPr>
            <p:ph type="title"/>
          </p:nvPr>
        </p:nvSpPr>
        <p:spPr/>
        <p:txBody>
          <a:bodyPr/>
          <a:lstStyle/>
          <a:p>
            <a:r>
              <a:rPr lang="en-US" dirty="0"/>
              <a:t>ACTIVITY 5</a:t>
            </a:r>
            <a:r>
              <a:rPr lang="cs-CZ" dirty="0"/>
              <a:t>B</a:t>
            </a:r>
            <a:r>
              <a:rPr lang="en-US" dirty="0"/>
              <a:t>: KEY MESSAGES </a:t>
            </a:r>
          </a:p>
        </p:txBody>
      </p:sp>
      <p:sp>
        <p:nvSpPr>
          <p:cNvPr id="3" name="Text Placeholder 2">
            <a:extLst>
              <a:ext uri="{FF2B5EF4-FFF2-40B4-BE49-F238E27FC236}">
                <a16:creationId xmlns:a16="http://schemas.microsoft.com/office/drawing/2014/main" id="{0350EE2B-9A3D-6EBA-8780-1358DDCC2FDF}"/>
              </a:ext>
            </a:extLst>
          </p:cNvPr>
          <p:cNvSpPr>
            <a:spLocks noGrp="1"/>
          </p:cNvSpPr>
          <p:nvPr>
            <p:ph type="body" idx="13"/>
          </p:nvPr>
        </p:nvSpPr>
        <p:spPr>
          <a:xfrm>
            <a:off x="611333" y="1595536"/>
            <a:ext cx="9377793" cy="4572409"/>
          </a:xfrm>
        </p:spPr>
        <p:txBody>
          <a:bodyPr>
            <a:normAutofit/>
          </a:bodyPr>
          <a:lstStyle/>
          <a:p>
            <a:pPr marL="344488" indent="-344488"/>
            <a:r>
              <a:rPr lang="en-US" sz="2600" dirty="0"/>
              <a:t>People with disabilities face heightened barriers to seeking out GBV services. </a:t>
            </a:r>
          </a:p>
          <a:p>
            <a:pPr marL="344488" indent="-344488"/>
            <a:r>
              <a:rPr lang="en-US" sz="2600" dirty="0"/>
              <a:t>Learning from the experiences of people with disabilities </a:t>
            </a:r>
            <a:br>
              <a:rPr lang="cs-CZ" sz="2600" dirty="0"/>
            </a:br>
            <a:r>
              <a:rPr lang="en-US" sz="2600" dirty="0"/>
              <a:t>who have sought services is essential to improving access </a:t>
            </a:r>
            <a:br>
              <a:rPr lang="cs-CZ" sz="2600" dirty="0"/>
            </a:br>
            <a:r>
              <a:rPr lang="en-US" sz="2600" dirty="0"/>
              <a:t>to services. </a:t>
            </a:r>
          </a:p>
          <a:p>
            <a:pPr marL="344488" indent="-344488"/>
            <a:r>
              <a:rPr lang="en-US" sz="2600" dirty="0"/>
              <a:t>Gender-based violence services should be available </a:t>
            </a:r>
            <a:br>
              <a:rPr lang="cs-CZ" sz="2600" dirty="0"/>
            </a:br>
            <a:r>
              <a:rPr lang="en-US" sz="2600" dirty="0"/>
              <a:t>to everyone, including people with all different forms </a:t>
            </a:r>
            <a:br>
              <a:rPr lang="cs-CZ" sz="2600" dirty="0"/>
            </a:br>
            <a:r>
              <a:rPr lang="en-US" sz="2600" dirty="0"/>
              <a:t>of disabilities. </a:t>
            </a:r>
          </a:p>
          <a:p>
            <a:pPr marL="344488" indent="-344488"/>
            <a:r>
              <a:rPr lang="en-US" sz="2600" dirty="0"/>
              <a:t>When required, disability-specific services are important and should also be available in addition to mainstream services (recall the twin-track approach). </a:t>
            </a:r>
          </a:p>
          <a:p>
            <a:pPr marL="344488" indent="-344488"/>
            <a:endParaRPr lang="en-US" dirty="0"/>
          </a:p>
        </p:txBody>
      </p:sp>
      <p:sp>
        <p:nvSpPr>
          <p:cNvPr id="4" name="Footer Placeholder 3">
            <a:extLst>
              <a:ext uri="{FF2B5EF4-FFF2-40B4-BE49-F238E27FC236}">
                <a16:creationId xmlns:a16="http://schemas.microsoft.com/office/drawing/2014/main" id="{5CC7ABB6-838F-BB04-EE56-09DA4E097B81}"/>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E1A5BCF8-D82D-E2BD-0B06-853DE183624C}"/>
              </a:ext>
            </a:extLst>
          </p:cNvPr>
          <p:cNvSpPr>
            <a:spLocks noGrp="1"/>
          </p:cNvSpPr>
          <p:nvPr>
            <p:ph type="sldNum" sz="quarter" idx="12"/>
          </p:nvPr>
        </p:nvSpPr>
        <p:spPr/>
        <p:txBody>
          <a:bodyPr/>
          <a:lstStyle/>
          <a:p>
            <a:fld id="{028175E8-2982-4B09-AFF5-24CBA7DB805C}" type="slidenum">
              <a:rPr lang="en-US" smtClean="0"/>
              <a:pPr/>
              <a:t>109</a:t>
            </a:fld>
            <a:endParaRPr lang="en-US" dirty="0"/>
          </a:p>
        </p:txBody>
      </p:sp>
    </p:spTree>
    <p:extLst>
      <p:ext uri="{BB962C8B-B14F-4D97-AF65-F5344CB8AC3E}">
        <p14:creationId xmlns:p14="http://schemas.microsoft.com/office/powerpoint/2010/main" val="4264883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9F467-3E60-28A0-607A-09E5192A0D7C}"/>
              </a:ext>
            </a:extLst>
          </p:cNvPr>
          <p:cNvSpPr>
            <a:spLocks noGrp="1"/>
          </p:cNvSpPr>
          <p:nvPr>
            <p:ph type="title"/>
          </p:nvPr>
        </p:nvSpPr>
        <p:spPr/>
        <p:txBody>
          <a:bodyPr/>
          <a:lstStyle/>
          <a:p>
            <a:r>
              <a:rPr lang="en-US" dirty="0"/>
              <a:t>Has someone ever made a decision for you relating to your health that you did not want them to make?</a:t>
            </a:r>
          </a:p>
        </p:txBody>
      </p:sp>
      <p:sp>
        <p:nvSpPr>
          <p:cNvPr id="3" name="Text Placeholder 2">
            <a:extLst>
              <a:ext uri="{FF2B5EF4-FFF2-40B4-BE49-F238E27FC236}">
                <a16:creationId xmlns:a16="http://schemas.microsoft.com/office/drawing/2014/main" id="{2D3D8DAE-45BA-995B-0143-ABDC9BCEA2B4}"/>
              </a:ext>
            </a:extLst>
          </p:cNvPr>
          <p:cNvSpPr>
            <a:spLocks noGrp="1"/>
          </p:cNvSpPr>
          <p:nvPr>
            <p:ph type="body" idx="13"/>
          </p:nvPr>
        </p:nvSpPr>
        <p:spPr>
          <a:xfrm>
            <a:off x="611333" y="2193768"/>
            <a:ext cx="10515600" cy="1500187"/>
          </a:xfrm>
        </p:spPr>
        <p:txBody>
          <a:bodyPr>
            <a:normAutofit/>
          </a:bodyPr>
          <a:lstStyle/>
          <a:p>
            <a:pPr marL="0" indent="0">
              <a:buNone/>
            </a:pPr>
            <a:r>
              <a:rPr lang="en-US" sz="2600" b="1" dirty="0">
                <a:latin typeface="Arial" panose="020B0604020202020204" pitchFamily="34" charset="0"/>
                <a:cs typeface="Arial" panose="020B0604020202020204" pitchFamily="34" charset="0"/>
              </a:rPr>
              <a:t>Yes or No? </a:t>
            </a:r>
            <a:endParaRPr lang="en-US" sz="2600"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D245449C-3AE9-51E7-CFDF-5302F3403646}"/>
              </a:ext>
            </a:extLst>
          </p:cNvPr>
          <p:cNvSpPr>
            <a:spLocks noGrp="1"/>
          </p:cNvSpPr>
          <p:nvPr>
            <p:ph type="ftr" sz="quarter" idx="11"/>
          </p:nvPr>
        </p:nvSpPr>
        <p:spPr/>
        <p:txBody>
          <a:bodyPr/>
          <a:lstStyle/>
          <a:p>
            <a:r>
              <a:rPr lang="en-US"/>
              <a:t>Our Bodies, Our Rights!   |   A Virtual Workshop</a:t>
            </a:r>
            <a:endParaRPr lang="en-US" dirty="0"/>
          </a:p>
        </p:txBody>
      </p:sp>
      <p:sp>
        <p:nvSpPr>
          <p:cNvPr id="6" name="Slide Number Placeholder 5">
            <a:extLst>
              <a:ext uri="{FF2B5EF4-FFF2-40B4-BE49-F238E27FC236}">
                <a16:creationId xmlns:a16="http://schemas.microsoft.com/office/drawing/2014/main" id="{38521CBB-399A-20F8-A0FD-6300E902DE5A}"/>
              </a:ext>
            </a:extLst>
          </p:cNvPr>
          <p:cNvSpPr>
            <a:spLocks noGrp="1"/>
          </p:cNvSpPr>
          <p:nvPr>
            <p:ph type="sldNum" sz="quarter" idx="12"/>
          </p:nvPr>
        </p:nvSpPr>
        <p:spPr/>
        <p:txBody>
          <a:bodyPr/>
          <a:lstStyle/>
          <a:p>
            <a:fld id="{028175E8-2982-4B09-AFF5-24CBA7DB805C}" type="slidenum">
              <a:rPr lang="en-US" smtClean="0"/>
              <a:pPr/>
              <a:t>11</a:t>
            </a:fld>
            <a:endParaRPr lang="en-US" dirty="0"/>
          </a:p>
        </p:txBody>
      </p:sp>
    </p:spTree>
    <p:extLst>
      <p:ext uri="{BB962C8B-B14F-4D97-AF65-F5344CB8AC3E}">
        <p14:creationId xmlns:p14="http://schemas.microsoft.com/office/powerpoint/2010/main" val="108468948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E8E12-81A5-12B0-9CEA-11A96C101F49}"/>
              </a:ext>
            </a:extLst>
          </p:cNvPr>
          <p:cNvSpPr>
            <a:spLocks noGrp="1"/>
          </p:cNvSpPr>
          <p:nvPr>
            <p:ph type="title"/>
          </p:nvPr>
        </p:nvSpPr>
        <p:spPr/>
        <p:txBody>
          <a:bodyPr/>
          <a:lstStyle/>
          <a:p>
            <a:r>
              <a:rPr lang="en-US" dirty="0"/>
              <a:t>ACTIVITY 5C</a:t>
            </a:r>
          </a:p>
        </p:txBody>
      </p:sp>
      <p:sp>
        <p:nvSpPr>
          <p:cNvPr id="3" name="Slide Number Placeholder 2">
            <a:extLst>
              <a:ext uri="{FF2B5EF4-FFF2-40B4-BE49-F238E27FC236}">
                <a16:creationId xmlns:a16="http://schemas.microsoft.com/office/drawing/2014/main" id="{9442DACC-5085-8596-D3EA-59E5A78A04EB}"/>
              </a:ext>
            </a:extLst>
          </p:cNvPr>
          <p:cNvSpPr>
            <a:spLocks noGrp="1"/>
          </p:cNvSpPr>
          <p:nvPr>
            <p:ph type="sldNum" sz="quarter" idx="12"/>
          </p:nvPr>
        </p:nvSpPr>
        <p:spPr/>
        <p:txBody>
          <a:bodyPr/>
          <a:lstStyle/>
          <a:p>
            <a:fld id="{028175E8-2982-4B09-AFF5-24CBA7DB805C}" type="slidenum">
              <a:rPr lang="en-US" smtClean="0"/>
              <a:pPr/>
              <a:t>110</a:t>
            </a:fld>
            <a:endParaRPr lang="en-US" dirty="0"/>
          </a:p>
        </p:txBody>
      </p:sp>
      <p:sp>
        <p:nvSpPr>
          <p:cNvPr id="5" name="TextBox 4">
            <a:extLst>
              <a:ext uri="{FF2B5EF4-FFF2-40B4-BE49-F238E27FC236}">
                <a16:creationId xmlns:a16="http://schemas.microsoft.com/office/drawing/2014/main" id="{5327AC4F-D39B-36B7-5A20-17811F1A7311}"/>
              </a:ext>
            </a:extLst>
          </p:cNvPr>
          <p:cNvSpPr txBox="1"/>
          <p:nvPr/>
        </p:nvSpPr>
        <p:spPr>
          <a:xfrm>
            <a:off x="516294" y="1623397"/>
            <a:ext cx="6096000" cy="3477875"/>
          </a:xfrm>
          <a:prstGeom prst="rect">
            <a:avLst/>
          </a:prstGeom>
          <a:noFill/>
        </p:spPr>
        <p:txBody>
          <a:bodyPr wrap="square">
            <a:spAutoFit/>
          </a:bodyPr>
          <a:lstStyle/>
          <a:p>
            <a:pPr algn="l"/>
            <a:r>
              <a:rPr lang="en-US" sz="4400" b="1" i="0" u="none" strike="noStrike" baseline="0" dirty="0">
                <a:latin typeface="Arial" panose="020B0604020202020204" pitchFamily="34" charset="0"/>
                <a:cs typeface="Arial" panose="020B0604020202020204" pitchFamily="34" charset="0"/>
              </a:rPr>
              <a:t>IMPROVING ACCESS TO</a:t>
            </a:r>
          </a:p>
          <a:p>
            <a:pPr algn="l"/>
            <a:r>
              <a:rPr lang="en-US" sz="4400" b="1" i="0" u="none" strike="noStrike" baseline="0" dirty="0">
                <a:latin typeface="Arial" panose="020B0604020202020204" pitchFamily="34" charset="0"/>
                <a:cs typeface="Arial" panose="020B0604020202020204" pitchFamily="34" charset="0"/>
              </a:rPr>
              <a:t>GENDER-BASED VIOLENCE (GBV) SERVICES</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422107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4580A-7304-A590-A5E0-120A0C507A52}"/>
              </a:ext>
            </a:extLst>
          </p:cNvPr>
          <p:cNvSpPr>
            <a:spLocks noGrp="1"/>
          </p:cNvSpPr>
          <p:nvPr>
            <p:ph type="title"/>
          </p:nvPr>
        </p:nvSpPr>
        <p:spPr>
          <a:xfrm>
            <a:off x="611333" y="690056"/>
            <a:ext cx="10515600" cy="917072"/>
          </a:xfrm>
        </p:spPr>
        <p:txBody>
          <a:bodyPr/>
          <a:lstStyle/>
          <a:p>
            <a:r>
              <a:rPr lang="en-US" dirty="0"/>
              <a:t>ACTIVITY 5C: EXAMPLES OF GENDER-BASED VIOLENCE SERVICES</a:t>
            </a:r>
          </a:p>
        </p:txBody>
      </p:sp>
      <p:sp>
        <p:nvSpPr>
          <p:cNvPr id="3" name="Text Placeholder 2">
            <a:extLst>
              <a:ext uri="{FF2B5EF4-FFF2-40B4-BE49-F238E27FC236}">
                <a16:creationId xmlns:a16="http://schemas.microsoft.com/office/drawing/2014/main" id="{0350EE2B-9A3D-6EBA-8780-1358DDCC2FDF}"/>
              </a:ext>
            </a:extLst>
          </p:cNvPr>
          <p:cNvSpPr>
            <a:spLocks noGrp="1"/>
          </p:cNvSpPr>
          <p:nvPr>
            <p:ph type="body" idx="13"/>
          </p:nvPr>
        </p:nvSpPr>
        <p:spPr>
          <a:xfrm>
            <a:off x="611334" y="1607128"/>
            <a:ext cx="9641030" cy="4840325"/>
          </a:xfrm>
        </p:spPr>
        <p:txBody>
          <a:bodyPr>
            <a:normAutofit/>
          </a:bodyPr>
          <a:lstStyle/>
          <a:p>
            <a:pPr marL="344488" indent="-344488"/>
            <a:r>
              <a:rPr lang="en-US" sz="2600" b="1" dirty="0">
                <a:solidFill>
                  <a:srgbClr val="D44516"/>
                </a:solidFill>
              </a:rPr>
              <a:t>Prevention services: </a:t>
            </a:r>
            <a:r>
              <a:rPr lang="en-US" sz="2600" dirty="0"/>
              <a:t>Programs to support, educate, </a:t>
            </a:r>
            <a:br>
              <a:rPr lang="cs-CZ" sz="2600" dirty="0"/>
            </a:br>
            <a:r>
              <a:rPr lang="en-US" sz="2600" dirty="0"/>
              <a:t>and provide respite care for families and caregivers</a:t>
            </a:r>
          </a:p>
          <a:p>
            <a:pPr marL="344488" indent="-344488"/>
            <a:r>
              <a:rPr lang="en-US" sz="2600" b="1" dirty="0">
                <a:solidFill>
                  <a:srgbClr val="D44516"/>
                </a:solidFill>
              </a:rPr>
              <a:t>Health services: </a:t>
            </a:r>
            <a:r>
              <a:rPr lang="en-US" sz="2600" dirty="0"/>
              <a:t>Medical services and documentation </a:t>
            </a:r>
            <a:br>
              <a:rPr lang="cs-CZ" sz="2600" dirty="0"/>
            </a:br>
            <a:r>
              <a:rPr lang="en-US" sz="2600" dirty="0"/>
              <a:t>of violence for medico-legal evidence </a:t>
            </a:r>
          </a:p>
          <a:p>
            <a:pPr marL="344488" indent="-344488"/>
            <a:r>
              <a:rPr lang="en-US" sz="2600" b="1" dirty="0">
                <a:solidFill>
                  <a:srgbClr val="D44516"/>
                </a:solidFill>
              </a:rPr>
              <a:t>Justice mechanisms: </a:t>
            </a:r>
            <a:r>
              <a:rPr lang="en-US" sz="2600" dirty="0"/>
              <a:t>Accessible investigative procedures and judicial proceedings</a:t>
            </a:r>
          </a:p>
          <a:p>
            <a:pPr marL="344488" indent="-344488"/>
            <a:r>
              <a:rPr lang="en-US" sz="2600" b="1" dirty="0">
                <a:solidFill>
                  <a:srgbClr val="D44516"/>
                </a:solidFill>
              </a:rPr>
              <a:t>Policing: </a:t>
            </a:r>
            <a:r>
              <a:rPr lang="en-US" sz="2600" dirty="0"/>
              <a:t>Accessible police stations and victim-centered approaches</a:t>
            </a:r>
          </a:p>
          <a:p>
            <a:pPr marL="344488" indent="-344488"/>
            <a:r>
              <a:rPr lang="en-US" sz="2600" b="1" dirty="0">
                <a:solidFill>
                  <a:srgbClr val="D44516"/>
                </a:solidFill>
              </a:rPr>
              <a:t>Social services: </a:t>
            </a:r>
            <a:r>
              <a:rPr lang="en-US" sz="2600" dirty="0"/>
              <a:t>Help lines, safe accommodations, legal rights information, help recovering or replacing identity documents</a:t>
            </a:r>
          </a:p>
          <a:p>
            <a:pPr marL="344488" indent="-344488"/>
            <a:endParaRPr lang="en-US" dirty="0"/>
          </a:p>
          <a:p>
            <a:pPr marL="344488" indent="-344488"/>
            <a:endParaRPr lang="en-US" dirty="0"/>
          </a:p>
        </p:txBody>
      </p:sp>
      <p:sp>
        <p:nvSpPr>
          <p:cNvPr id="4" name="Footer Placeholder 3">
            <a:extLst>
              <a:ext uri="{FF2B5EF4-FFF2-40B4-BE49-F238E27FC236}">
                <a16:creationId xmlns:a16="http://schemas.microsoft.com/office/drawing/2014/main" id="{5CC7ABB6-838F-BB04-EE56-09DA4E097B81}"/>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E1A5BCF8-D82D-E2BD-0B06-853DE183624C}"/>
              </a:ext>
            </a:extLst>
          </p:cNvPr>
          <p:cNvSpPr>
            <a:spLocks noGrp="1"/>
          </p:cNvSpPr>
          <p:nvPr>
            <p:ph type="sldNum" sz="quarter" idx="12"/>
          </p:nvPr>
        </p:nvSpPr>
        <p:spPr/>
        <p:txBody>
          <a:bodyPr/>
          <a:lstStyle/>
          <a:p>
            <a:fld id="{028175E8-2982-4B09-AFF5-24CBA7DB805C}" type="slidenum">
              <a:rPr lang="en-US" smtClean="0"/>
              <a:pPr/>
              <a:t>111</a:t>
            </a:fld>
            <a:endParaRPr lang="en-US" dirty="0"/>
          </a:p>
        </p:txBody>
      </p:sp>
    </p:spTree>
    <p:extLst>
      <p:ext uri="{BB962C8B-B14F-4D97-AF65-F5344CB8AC3E}">
        <p14:creationId xmlns:p14="http://schemas.microsoft.com/office/powerpoint/2010/main" val="424943605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4580A-7304-A590-A5E0-120A0C507A52}"/>
              </a:ext>
            </a:extLst>
          </p:cNvPr>
          <p:cNvSpPr>
            <a:spLocks noGrp="1"/>
          </p:cNvSpPr>
          <p:nvPr>
            <p:ph type="title"/>
          </p:nvPr>
        </p:nvSpPr>
        <p:spPr/>
        <p:txBody>
          <a:bodyPr/>
          <a:lstStyle/>
          <a:p>
            <a:r>
              <a:rPr lang="en-US" dirty="0"/>
              <a:t>ACTIVITY 5</a:t>
            </a:r>
            <a:r>
              <a:rPr lang="cs-CZ" dirty="0"/>
              <a:t>C</a:t>
            </a:r>
            <a:r>
              <a:rPr lang="en-US" dirty="0"/>
              <a:t>: KEY MESSAGES</a:t>
            </a:r>
          </a:p>
        </p:txBody>
      </p:sp>
      <p:sp>
        <p:nvSpPr>
          <p:cNvPr id="3" name="Text Placeholder 2">
            <a:extLst>
              <a:ext uri="{FF2B5EF4-FFF2-40B4-BE49-F238E27FC236}">
                <a16:creationId xmlns:a16="http://schemas.microsoft.com/office/drawing/2014/main" id="{0350EE2B-9A3D-6EBA-8780-1358DDCC2FDF}"/>
              </a:ext>
            </a:extLst>
          </p:cNvPr>
          <p:cNvSpPr>
            <a:spLocks noGrp="1"/>
          </p:cNvSpPr>
          <p:nvPr>
            <p:ph type="body" idx="13"/>
          </p:nvPr>
        </p:nvSpPr>
        <p:spPr>
          <a:xfrm>
            <a:off x="611333" y="1233011"/>
            <a:ext cx="9808472" cy="4851918"/>
          </a:xfrm>
        </p:spPr>
        <p:txBody>
          <a:bodyPr>
            <a:noAutofit/>
          </a:bodyPr>
          <a:lstStyle/>
          <a:p>
            <a:pPr marL="344488" indent="-344488">
              <a:spcBef>
                <a:spcPts val="3000"/>
              </a:spcBef>
            </a:pPr>
            <a:r>
              <a:rPr lang="en-US" dirty="0"/>
              <a:t>People with disabilities have all the same rights as persons without disabilities to be free from violence and to access GBV services. </a:t>
            </a:r>
          </a:p>
          <a:p>
            <a:pPr marL="344488" indent="-344488">
              <a:spcBef>
                <a:spcPts val="3000"/>
              </a:spcBef>
            </a:pPr>
            <a:r>
              <a:rPr lang="en-US" dirty="0"/>
              <a:t>People with disabilities are often denied access to GBV services because of legal and policy barriers; programmatic barriers; and access barriers (physical, social, economic and cultural).</a:t>
            </a:r>
          </a:p>
          <a:p>
            <a:pPr marL="344488" indent="-344488">
              <a:spcBef>
                <a:spcPts val="3000"/>
              </a:spcBef>
            </a:pPr>
            <a:r>
              <a:rPr lang="en-US" dirty="0"/>
              <a:t>People with disabilities have a right to be free from violence. Fulfilling this right includes access to comprehensive GBV services that address both their general and disability-specific needs. </a:t>
            </a:r>
          </a:p>
          <a:p>
            <a:pPr marL="344488" indent="-344488">
              <a:spcBef>
                <a:spcPts val="3000"/>
              </a:spcBef>
            </a:pPr>
            <a:r>
              <a:rPr lang="en-US" dirty="0"/>
              <a:t>You are the experts on how to dismantle barriers to services in the community. </a:t>
            </a:r>
          </a:p>
        </p:txBody>
      </p:sp>
      <p:sp>
        <p:nvSpPr>
          <p:cNvPr id="4" name="Footer Placeholder 3">
            <a:extLst>
              <a:ext uri="{FF2B5EF4-FFF2-40B4-BE49-F238E27FC236}">
                <a16:creationId xmlns:a16="http://schemas.microsoft.com/office/drawing/2014/main" id="{5CC7ABB6-838F-BB04-EE56-09DA4E097B81}"/>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E1A5BCF8-D82D-E2BD-0B06-853DE183624C}"/>
              </a:ext>
            </a:extLst>
          </p:cNvPr>
          <p:cNvSpPr>
            <a:spLocks noGrp="1"/>
          </p:cNvSpPr>
          <p:nvPr>
            <p:ph type="sldNum" sz="quarter" idx="12"/>
          </p:nvPr>
        </p:nvSpPr>
        <p:spPr/>
        <p:txBody>
          <a:bodyPr/>
          <a:lstStyle/>
          <a:p>
            <a:fld id="{028175E8-2982-4B09-AFF5-24CBA7DB805C}" type="slidenum">
              <a:rPr lang="en-US" smtClean="0"/>
              <a:pPr/>
              <a:t>112</a:t>
            </a:fld>
            <a:endParaRPr lang="en-US" dirty="0"/>
          </a:p>
        </p:txBody>
      </p:sp>
    </p:spTree>
    <p:extLst>
      <p:ext uri="{BB962C8B-B14F-4D97-AF65-F5344CB8AC3E}">
        <p14:creationId xmlns:p14="http://schemas.microsoft.com/office/powerpoint/2010/main" val="50667351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B59D2-9ADA-C00D-6B20-EE96649EA3D5}"/>
              </a:ext>
            </a:extLst>
          </p:cNvPr>
          <p:cNvSpPr>
            <a:spLocks noGrp="1"/>
          </p:cNvSpPr>
          <p:nvPr>
            <p:ph type="title"/>
          </p:nvPr>
        </p:nvSpPr>
        <p:spPr/>
        <p:txBody>
          <a:bodyPr/>
          <a:lstStyle/>
          <a:p>
            <a:r>
              <a:rPr lang="cs-CZ" dirty="0"/>
              <a:t>SESSION 6</a:t>
            </a:r>
            <a:endParaRPr lang="en-US" dirty="0"/>
          </a:p>
        </p:txBody>
      </p:sp>
      <p:sp>
        <p:nvSpPr>
          <p:cNvPr id="3" name="Slide Number Placeholder 2">
            <a:extLst>
              <a:ext uri="{FF2B5EF4-FFF2-40B4-BE49-F238E27FC236}">
                <a16:creationId xmlns:a16="http://schemas.microsoft.com/office/drawing/2014/main" id="{5CF5C7AB-E450-7E71-E86D-1C92021D22C6}"/>
              </a:ext>
            </a:extLst>
          </p:cNvPr>
          <p:cNvSpPr>
            <a:spLocks noGrp="1"/>
          </p:cNvSpPr>
          <p:nvPr>
            <p:ph type="sldNum" sz="quarter" idx="12"/>
          </p:nvPr>
        </p:nvSpPr>
        <p:spPr/>
        <p:txBody>
          <a:bodyPr/>
          <a:lstStyle/>
          <a:p>
            <a:fld id="{028175E8-2982-4B09-AFF5-24CBA7DB805C}" type="slidenum">
              <a:rPr lang="en-US" smtClean="0"/>
              <a:pPr/>
              <a:t>113</a:t>
            </a:fld>
            <a:endParaRPr lang="en-US" dirty="0"/>
          </a:p>
        </p:txBody>
      </p:sp>
      <p:sp>
        <p:nvSpPr>
          <p:cNvPr id="4" name="Text Placeholder 3">
            <a:extLst>
              <a:ext uri="{FF2B5EF4-FFF2-40B4-BE49-F238E27FC236}">
                <a16:creationId xmlns:a16="http://schemas.microsoft.com/office/drawing/2014/main" id="{C1C41363-C8CA-DFE3-5F7F-BD78617EF4DC}"/>
              </a:ext>
            </a:extLst>
          </p:cNvPr>
          <p:cNvSpPr>
            <a:spLocks noGrp="1"/>
          </p:cNvSpPr>
          <p:nvPr>
            <p:ph type="body" sz="quarter" idx="13"/>
          </p:nvPr>
        </p:nvSpPr>
        <p:spPr/>
        <p:txBody>
          <a:bodyPr/>
          <a:lstStyle/>
          <a:p>
            <a:r>
              <a:rPr lang="en-US" dirty="0"/>
              <a:t>Q&amp;A WITH SERVICE</a:t>
            </a:r>
          </a:p>
          <a:p>
            <a:r>
              <a:rPr lang="en-US" dirty="0"/>
              <a:t>PROVIDER AND CLOSING</a:t>
            </a:r>
          </a:p>
        </p:txBody>
      </p:sp>
    </p:spTree>
    <p:extLst>
      <p:ext uri="{BB962C8B-B14F-4D97-AF65-F5344CB8AC3E}">
        <p14:creationId xmlns:p14="http://schemas.microsoft.com/office/powerpoint/2010/main" val="44626390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8FF93-3DCA-30BF-43F0-CE575766AADA}"/>
              </a:ext>
            </a:extLst>
          </p:cNvPr>
          <p:cNvSpPr>
            <a:spLocks noGrp="1"/>
          </p:cNvSpPr>
          <p:nvPr>
            <p:ph type="title"/>
          </p:nvPr>
        </p:nvSpPr>
        <p:spPr/>
        <p:txBody>
          <a:bodyPr/>
          <a:lstStyle/>
          <a:p>
            <a:r>
              <a:rPr lang="cs-CZ" dirty="0">
                <a:solidFill>
                  <a:srgbClr val="604A90"/>
                </a:solidFill>
              </a:rPr>
              <a:t>ACTIVITY 6B</a:t>
            </a:r>
            <a:endParaRPr lang="en-US" dirty="0">
              <a:solidFill>
                <a:srgbClr val="604A90"/>
              </a:solidFill>
            </a:endParaRPr>
          </a:p>
        </p:txBody>
      </p:sp>
      <p:sp>
        <p:nvSpPr>
          <p:cNvPr id="3" name="Slide Number Placeholder 2">
            <a:extLst>
              <a:ext uri="{FF2B5EF4-FFF2-40B4-BE49-F238E27FC236}">
                <a16:creationId xmlns:a16="http://schemas.microsoft.com/office/drawing/2014/main" id="{CE1C8A53-FDF8-CACE-B58D-2D855BA621BA}"/>
              </a:ext>
            </a:extLst>
          </p:cNvPr>
          <p:cNvSpPr>
            <a:spLocks noGrp="1"/>
          </p:cNvSpPr>
          <p:nvPr>
            <p:ph type="sldNum" sz="quarter" idx="12"/>
          </p:nvPr>
        </p:nvSpPr>
        <p:spPr/>
        <p:txBody>
          <a:bodyPr/>
          <a:lstStyle/>
          <a:p>
            <a:fld id="{028175E8-2982-4B09-AFF5-24CBA7DB805C}" type="slidenum">
              <a:rPr lang="en-US" smtClean="0"/>
              <a:pPr/>
              <a:t>114</a:t>
            </a:fld>
            <a:endParaRPr lang="en-US" dirty="0"/>
          </a:p>
        </p:txBody>
      </p:sp>
      <p:sp>
        <p:nvSpPr>
          <p:cNvPr id="5" name="TextBox 4">
            <a:extLst>
              <a:ext uri="{FF2B5EF4-FFF2-40B4-BE49-F238E27FC236}">
                <a16:creationId xmlns:a16="http://schemas.microsoft.com/office/drawing/2014/main" id="{1338342A-0B9D-7D01-73E3-045378A57F70}"/>
              </a:ext>
            </a:extLst>
          </p:cNvPr>
          <p:cNvSpPr txBox="1"/>
          <p:nvPr/>
        </p:nvSpPr>
        <p:spPr>
          <a:xfrm>
            <a:off x="516294" y="1748043"/>
            <a:ext cx="6096000" cy="1754326"/>
          </a:xfrm>
          <a:prstGeom prst="rect">
            <a:avLst/>
          </a:prstGeom>
          <a:noFill/>
        </p:spPr>
        <p:txBody>
          <a:bodyPr wrap="square">
            <a:spAutoFit/>
          </a:bodyPr>
          <a:lstStyle/>
          <a:p>
            <a:r>
              <a:rPr lang="en-US" sz="5400" b="1" i="0" u="none" strike="noStrike" baseline="0" dirty="0">
                <a:latin typeface="Arial" panose="020B0604020202020204" pitchFamily="34" charset="0"/>
                <a:cs typeface="Arial" panose="020B0604020202020204" pitchFamily="34" charset="0"/>
              </a:rPr>
              <a:t>WORKSHOP REVIEW</a:t>
            </a:r>
            <a:endParaRPr lang="en-US"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395996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4580A-7304-A590-A5E0-120A0C507A52}"/>
              </a:ext>
            </a:extLst>
          </p:cNvPr>
          <p:cNvSpPr>
            <a:spLocks noGrp="1"/>
          </p:cNvSpPr>
          <p:nvPr>
            <p:ph type="title"/>
          </p:nvPr>
        </p:nvSpPr>
        <p:spPr/>
        <p:txBody>
          <a:bodyPr/>
          <a:lstStyle/>
          <a:p>
            <a:r>
              <a:rPr lang="en-US" dirty="0"/>
              <a:t>ACTIVITY 6B: WORKSHOP REVIEW</a:t>
            </a:r>
          </a:p>
        </p:txBody>
      </p:sp>
      <p:sp>
        <p:nvSpPr>
          <p:cNvPr id="3" name="Text Placeholder 2">
            <a:extLst>
              <a:ext uri="{FF2B5EF4-FFF2-40B4-BE49-F238E27FC236}">
                <a16:creationId xmlns:a16="http://schemas.microsoft.com/office/drawing/2014/main" id="{0350EE2B-9A3D-6EBA-8780-1358DDCC2FDF}"/>
              </a:ext>
            </a:extLst>
          </p:cNvPr>
          <p:cNvSpPr>
            <a:spLocks noGrp="1"/>
          </p:cNvSpPr>
          <p:nvPr>
            <p:ph type="body" idx="13"/>
          </p:nvPr>
        </p:nvSpPr>
        <p:spPr/>
        <p:txBody>
          <a:bodyPr>
            <a:normAutofit/>
          </a:bodyPr>
          <a:lstStyle/>
          <a:p>
            <a:pPr marL="0" indent="0">
              <a:buNone/>
            </a:pPr>
            <a:r>
              <a:rPr lang="en-US" sz="2600" b="1" dirty="0"/>
              <a:t>What is one new insight you gained from this workshop? </a:t>
            </a:r>
          </a:p>
          <a:p>
            <a:pPr marL="0" indent="0">
              <a:buNone/>
            </a:pPr>
            <a:endParaRPr lang="en-US" b="1" dirty="0"/>
          </a:p>
        </p:txBody>
      </p:sp>
      <p:sp>
        <p:nvSpPr>
          <p:cNvPr id="4" name="Footer Placeholder 3">
            <a:extLst>
              <a:ext uri="{FF2B5EF4-FFF2-40B4-BE49-F238E27FC236}">
                <a16:creationId xmlns:a16="http://schemas.microsoft.com/office/drawing/2014/main" id="{5CC7ABB6-838F-BB04-EE56-09DA4E097B81}"/>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E1A5BCF8-D82D-E2BD-0B06-853DE183624C}"/>
              </a:ext>
            </a:extLst>
          </p:cNvPr>
          <p:cNvSpPr>
            <a:spLocks noGrp="1"/>
          </p:cNvSpPr>
          <p:nvPr>
            <p:ph type="sldNum" sz="quarter" idx="12"/>
          </p:nvPr>
        </p:nvSpPr>
        <p:spPr/>
        <p:txBody>
          <a:bodyPr/>
          <a:lstStyle/>
          <a:p>
            <a:fld id="{028175E8-2982-4B09-AFF5-24CBA7DB805C}" type="slidenum">
              <a:rPr lang="en-US" smtClean="0"/>
              <a:pPr/>
              <a:t>115</a:t>
            </a:fld>
            <a:endParaRPr lang="en-US" dirty="0"/>
          </a:p>
        </p:txBody>
      </p:sp>
    </p:spTree>
    <p:extLst>
      <p:ext uri="{BB962C8B-B14F-4D97-AF65-F5344CB8AC3E}">
        <p14:creationId xmlns:p14="http://schemas.microsoft.com/office/powerpoint/2010/main" val="366792189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4580A-7304-A590-A5E0-120A0C507A52}"/>
              </a:ext>
            </a:extLst>
          </p:cNvPr>
          <p:cNvSpPr>
            <a:spLocks noGrp="1"/>
          </p:cNvSpPr>
          <p:nvPr>
            <p:ph type="title"/>
          </p:nvPr>
        </p:nvSpPr>
        <p:spPr/>
        <p:txBody>
          <a:bodyPr/>
          <a:lstStyle/>
          <a:p>
            <a:r>
              <a:rPr lang="en-US" dirty="0"/>
              <a:t>ACTIVITY 6B: WORKSHOP REVIEW</a:t>
            </a:r>
          </a:p>
        </p:txBody>
      </p:sp>
      <p:sp>
        <p:nvSpPr>
          <p:cNvPr id="3" name="Text Placeholder 2">
            <a:extLst>
              <a:ext uri="{FF2B5EF4-FFF2-40B4-BE49-F238E27FC236}">
                <a16:creationId xmlns:a16="http://schemas.microsoft.com/office/drawing/2014/main" id="{0350EE2B-9A3D-6EBA-8780-1358DDCC2FDF}"/>
              </a:ext>
            </a:extLst>
          </p:cNvPr>
          <p:cNvSpPr>
            <a:spLocks noGrp="1"/>
          </p:cNvSpPr>
          <p:nvPr>
            <p:ph type="body" idx="13"/>
          </p:nvPr>
        </p:nvSpPr>
        <p:spPr/>
        <p:txBody>
          <a:bodyPr>
            <a:noAutofit/>
          </a:bodyPr>
          <a:lstStyle/>
          <a:p>
            <a:pPr marL="0" indent="0">
              <a:buNone/>
            </a:pPr>
            <a:r>
              <a:rPr lang="en-US" sz="2600" b="1" dirty="0"/>
              <a:t>True or False? </a:t>
            </a:r>
          </a:p>
          <a:p>
            <a:pPr marL="0" indent="0">
              <a:buNone/>
            </a:pPr>
            <a:endParaRPr lang="en-US" b="1" dirty="0"/>
          </a:p>
          <a:p>
            <a:pPr marL="0" indent="0">
              <a:buNone/>
            </a:pPr>
            <a:r>
              <a:rPr lang="en-US" sz="2600" dirty="0"/>
              <a:t>The social model of disability focuses on the barriers created by the environment (rather than by bodily impairment), including in physical, information, and communication contexts, the attitudes and prejudices of society, policies and practices of governments, and the often-exclusionary structures of health, welfare, education, and other systems. </a:t>
            </a:r>
          </a:p>
        </p:txBody>
      </p:sp>
      <p:sp>
        <p:nvSpPr>
          <p:cNvPr id="4" name="Footer Placeholder 3">
            <a:extLst>
              <a:ext uri="{FF2B5EF4-FFF2-40B4-BE49-F238E27FC236}">
                <a16:creationId xmlns:a16="http://schemas.microsoft.com/office/drawing/2014/main" id="{5CC7ABB6-838F-BB04-EE56-09DA4E097B81}"/>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E1A5BCF8-D82D-E2BD-0B06-853DE183624C}"/>
              </a:ext>
            </a:extLst>
          </p:cNvPr>
          <p:cNvSpPr>
            <a:spLocks noGrp="1"/>
          </p:cNvSpPr>
          <p:nvPr>
            <p:ph type="sldNum" sz="quarter" idx="12"/>
          </p:nvPr>
        </p:nvSpPr>
        <p:spPr/>
        <p:txBody>
          <a:bodyPr/>
          <a:lstStyle/>
          <a:p>
            <a:fld id="{028175E8-2982-4B09-AFF5-24CBA7DB805C}" type="slidenum">
              <a:rPr lang="en-US" smtClean="0"/>
              <a:pPr/>
              <a:t>116</a:t>
            </a:fld>
            <a:endParaRPr lang="en-US" dirty="0"/>
          </a:p>
        </p:txBody>
      </p:sp>
    </p:spTree>
    <p:extLst>
      <p:ext uri="{BB962C8B-B14F-4D97-AF65-F5344CB8AC3E}">
        <p14:creationId xmlns:p14="http://schemas.microsoft.com/office/powerpoint/2010/main" val="358577099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4580A-7304-A590-A5E0-120A0C507A52}"/>
              </a:ext>
            </a:extLst>
          </p:cNvPr>
          <p:cNvSpPr>
            <a:spLocks noGrp="1"/>
          </p:cNvSpPr>
          <p:nvPr>
            <p:ph type="title"/>
          </p:nvPr>
        </p:nvSpPr>
        <p:spPr/>
        <p:txBody>
          <a:bodyPr/>
          <a:lstStyle/>
          <a:p>
            <a:r>
              <a:rPr lang="en-US" dirty="0"/>
              <a:t>ACTIVITY 6B: WORKSHOP REVIEW</a:t>
            </a:r>
          </a:p>
        </p:txBody>
      </p:sp>
      <p:sp>
        <p:nvSpPr>
          <p:cNvPr id="3" name="Text Placeholder 2">
            <a:extLst>
              <a:ext uri="{FF2B5EF4-FFF2-40B4-BE49-F238E27FC236}">
                <a16:creationId xmlns:a16="http://schemas.microsoft.com/office/drawing/2014/main" id="{0350EE2B-9A3D-6EBA-8780-1358DDCC2FDF}"/>
              </a:ext>
            </a:extLst>
          </p:cNvPr>
          <p:cNvSpPr>
            <a:spLocks noGrp="1"/>
          </p:cNvSpPr>
          <p:nvPr>
            <p:ph type="body" idx="13"/>
          </p:nvPr>
        </p:nvSpPr>
        <p:spPr/>
        <p:txBody>
          <a:bodyPr>
            <a:normAutofit/>
          </a:bodyPr>
          <a:lstStyle/>
          <a:p>
            <a:pPr marL="0" indent="0">
              <a:buNone/>
            </a:pPr>
            <a:r>
              <a:rPr lang="en-US" sz="2600" b="1" dirty="0"/>
              <a:t>Answer: True </a:t>
            </a:r>
            <a:endParaRPr lang="en-US" sz="2600" dirty="0"/>
          </a:p>
        </p:txBody>
      </p:sp>
      <p:sp>
        <p:nvSpPr>
          <p:cNvPr id="4" name="Footer Placeholder 3">
            <a:extLst>
              <a:ext uri="{FF2B5EF4-FFF2-40B4-BE49-F238E27FC236}">
                <a16:creationId xmlns:a16="http://schemas.microsoft.com/office/drawing/2014/main" id="{5CC7ABB6-838F-BB04-EE56-09DA4E097B81}"/>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E1A5BCF8-D82D-E2BD-0B06-853DE183624C}"/>
              </a:ext>
            </a:extLst>
          </p:cNvPr>
          <p:cNvSpPr>
            <a:spLocks noGrp="1"/>
          </p:cNvSpPr>
          <p:nvPr>
            <p:ph type="sldNum" sz="quarter" idx="12"/>
          </p:nvPr>
        </p:nvSpPr>
        <p:spPr/>
        <p:txBody>
          <a:bodyPr/>
          <a:lstStyle/>
          <a:p>
            <a:fld id="{028175E8-2982-4B09-AFF5-24CBA7DB805C}" type="slidenum">
              <a:rPr lang="en-US" smtClean="0"/>
              <a:pPr/>
              <a:t>117</a:t>
            </a:fld>
            <a:endParaRPr lang="en-US" dirty="0"/>
          </a:p>
        </p:txBody>
      </p:sp>
    </p:spTree>
    <p:extLst>
      <p:ext uri="{BB962C8B-B14F-4D97-AF65-F5344CB8AC3E}">
        <p14:creationId xmlns:p14="http://schemas.microsoft.com/office/powerpoint/2010/main" val="87914444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4580A-7304-A590-A5E0-120A0C507A52}"/>
              </a:ext>
            </a:extLst>
          </p:cNvPr>
          <p:cNvSpPr>
            <a:spLocks noGrp="1"/>
          </p:cNvSpPr>
          <p:nvPr>
            <p:ph type="title"/>
          </p:nvPr>
        </p:nvSpPr>
        <p:spPr/>
        <p:txBody>
          <a:bodyPr/>
          <a:lstStyle/>
          <a:p>
            <a:r>
              <a:rPr lang="en-US" dirty="0"/>
              <a:t>ACTIVITY 6B: WORKSHOP REVIEW</a:t>
            </a:r>
          </a:p>
        </p:txBody>
      </p:sp>
      <p:sp>
        <p:nvSpPr>
          <p:cNvPr id="4" name="Footer Placeholder 3">
            <a:extLst>
              <a:ext uri="{FF2B5EF4-FFF2-40B4-BE49-F238E27FC236}">
                <a16:creationId xmlns:a16="http://schemas.microsoft.com/office/drawing/2014/main" id="{5CC7ABB6-838F-BB04-EE56-09DA4E097B81}"/>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E1A5BCF8-D82D-E2BD-0B06-853DE183624C}"/>
              </a:ext>
            </a:extLst>
          </p:cNvPr>
          <p:cNvSpPr>
            <a:spLocks noGrp="1"/>
          </p:cNvSpPr>
          <p:nvPr>
            <p:ph type="sldNum" sz="quarter" idx="12"/>
          </p:nvPr>
        </p:nvSpPr>
        <p:spPr/>
        <p:txBody>
          <a:bodyPr/>
          <a:lstStyle/>
          <a:p>
            <a:fld id="{028175E8-2982-4B09-AFF5-24CBA7DB805C}" type="slidenum">
              <a:rPr lang="en-US" smtClean="0"/>
              <a:pPr/>
              <a:t>118</a:t>
            </a:fld>
            <a:endParaRPr lang="en-US" dirty="0"/>
          </a:p>
        </p:txBody>
      </p:sp>
      <p:sp>
        <p:nvSpPr>
          <p:cNvPr id="9" name="Text Placeholder 6">
            <a:extLst>
              <a:ext uri="{FF2B5EF4-FFF2-40B4-BE49-F238E27FC236}">
                <a16:creationId xmlns:a16="http://schemas.microsoft.com/office/drawing/2014/main" id="{D30188AC-70CF-CDE6-6E92-C0D884B884FE}"/>
              </a:ext>
            </a:extLst>
          </p:cNvPr>
          <p:cNvSpPr>
            <a:spLocks noGrp="1"/>
          </p:cNvSpPr>
          <p:nvPr>
            <p:ph type="body" idx="13"/>
          </p:nvPr>
        </p:nvSpPr>
        <p:spPr>
          <a:xfrm>
            <a:off x="611333" y="1571010"/>
            <a:ext cx="10515600" cy="4106979"/>
          </a:xfrm>
        </p:spPr>
        <p:txBody>
          <a:bodyPr>
            <a:normAutofit/>
          </a:bodyPr>
          <a:lstStyle/>
          <a:p>
            <a:pPr marL="0" indent="0">
              <a:buNone/>
            </a:pPr>
            <a:r>
              <a:rPr lang="en-US" b="1" dirty="0"/>
              <a:t>When people say “CRPD” they are referring to: </a:t>
            </a:r>
          </a:p>
          <a:p>
            <a:endParaRPr lang="en-US" dirty="0"/>
          </a:p>
          <a:p>
            <a:pPr>
              <a:buSzPct val="97000"/>
              <a:buFont typeface="+mj-lt"/>
              <a:buAutoNum type="alphaUcPeriod"/>
            </a:pPr>
            <a:r>
              <a:rPr lang="en-US" sz="2600" dirty="0"/>
              <a:t>A type of contraceptive </a:t>
            </a:r>
          </a:p>
          <a:p>
            <a:pPr>
              <a:buSzPct val="97000"/>
              <a:buFont typeface="+mj-lt"/>
              <a:buAutoNum type="alphaUcPeriod"/>
            </a:pPr>
            <a:r>
              <a:rPr lang="en-US" sz="2600" dirty="0"/>
              <a:t>The United Nations Convention on the Rights of Persons </a:t>
            </a:r>
            <a:br>
              <a:rPr lang="cs-CZ" sz="2600" dirty="0"/>
            </a:br>
            <a:r>
              <a:rPr lang="en-US" sz="2600" dirty="0"/>
              <a:t>with Disabilities</a:t>
            </a:r>
          </a:p>
          <a:p>
            <a:pPr>
              <a:buSzPct val="97000"/>
              <a:buFont typeface="+mj-lt"/>
              <a:buAutoNum type="alphaUcPeriod"/>
            </a:pPr>
            <a:r>
              <a:rPr lang="en-US" sz="2600" dirty="0"/>
              <a:t>The Committee of Racial Prejudice Discrimination</a:t>
            </a:r>
          </a:p>
          <a:p>
            <a:pPr>
              <a:buSzPct val="97000"/>
              <a:buFont typeface="+mj-lt"/>
              <a:buAutoNum type="alphaUcPeriod"/>
            </a:pPr>
            <a:r>
              <a:rPr lang="en-US" sz="2600" dirty="0"/>
              <a:t>Gender-based violence counselling formats</a:t>
            </a:r>
          </a:p>
        </p:txBody>
      </p:sp>
    </p:spTree>
    <p:extLst>
      <p:ext uri="{BB962C8B-B14F-4D97-AF65-F5344CB8AC3E}">
        <p14:creationId xmlns:p14="http://schemas.microsoft.com/office/powerpoint/2010/main" val="100715988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4580A-7304-A590-A5E0-120A0C507A52}"/>
              </a:ext>
            </a:extLst>
          </p:cNvPr>
          <p:cNvSpPr>
            <a:spLocks noGrp="1"/>
          </p:cNvSpPr>
          <p:nvPr>
            <p:ph type="title"/>
          </p:nvPr>
        </p:nvSpPr>
        <p:spPr/>
        <p:txBody>
          <a:bodyPr/>
          <a:lstStyle/>
          <a:p>
            <a:r>
              <a:rPr lang="en-US" dirty="0"/>
              <a:t>ACTIVITY 6B: WORKSHOP REVIEW</a:t>
            </a:r>
          </a:p>
        </p:txBody>
      </p:sp>
      <p:sp>
        <p:nvSpPr>
          <p:cNvPr id="3" name="Text Placeholder 2">
            <a:extLst>
              <a:ext uri="{FF2B5EF4-FFF2-40B4-BE49-F238E27FC236}">
                <a16:creationId xmlns:a16="http://schemas.microsoft.com/office/drawing/2014/main" id="{0350EE2B-9A3D-6EBA-8780-1358DDCC2FDF}"/>
              </a:ext>
            </a:extLst>
          </p:cNvPr>
          <p:cNvSpPr>
            <a:spLocks noGrp="1"/>
          </p:cNvSpPr>
          <p:nvPr>
            <p:ph type="body" idx="13"/>
          </p:nvPr>
        </p:nvSpPr>
        <p:spPr/>
        <p:txBody>
          <a:bodyPr>
            <a:normAutofit/>
          </a:bodyPr>
          <a:lstStyle/>
          <a:p>
            <a:pPr marL="0" indent="0">
              <a:buNone/>
            </a:pPr>
            <a:r>
              <a:rPr lang="en-US" sz="2600" b="1" dirty="0"/>
              <a:t>Answer: </a:t>
            </a:r>
            <a:r>
              <a:rPr lang="cs-CZ" sz="2600" b="1" dirty="0"/>
              <a:t>B</a:t>
            </a:r>
            <a:r>
              <a:rPr lang="en-US" sz="2600" b="1" dirty="0"/>
              <a:t> </a:t>
            </a:r>
            <a:endParaRPr lang="en-US" sz="2600" dirty="0"/>
          </a:p>
        </p:txBody>
      </p:sp>
      <p:sp>
        <p:nvSpPr>
          <p:cNvPr id="4" name="Footer Placeholder 3">
            <a:extLst>
              <a:ext uri="{FF2B5EF4-FFF2-40B4-BE49-F238E27FC236}">
                <a16:creationId xmlns:a16="http://schemas.microsoft.com/office/drawing/2014/main" id="{5CC7ABB6-838F-BB04-EE56-09DA4E097B81}"/>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E1A5BCF8-D82D-E2BD-0B06-853DE183624C}"/>
              </a:ext>
            </a:extLst>
          </p:cNvPr>
          <p:cNvSpPr>
            <a:spLocks noGrp="1"/>
          </p:cNvSpPr>
          <p:nvPr>
            <p:ph type="sldNum" sz="quarter" idx="12"/>
          </p:nvPr>
        </p:nvSpPr>
        <p:spPr/>
        <p:txBody>
          <a:bodyPr/>
          <a:lstStyle/>
          <a:p>
            <a:fld id="{028175E8-2982-4B09-AFF5-24CBA7DB805C}" type="slidenum">
              <a:rPr lang="en-US" smtClean="0"/>
              <a:pPr/>
              <a:t>119</a:t>
            </a:fld>
            <a:endParaRPr lang="en-US" dirty="0"/>
          </a:p>
        </p:txBody>
      </p:sp>
    </p:spTree>
    <p:extLst>
      <p:ext uri="{BB962C8B-B14F-4D97-AF65-F5344CB8AC3E}">
        <p14:creationId xmlns:p14="http://schemas.microsoft.com/office/powerpoint/2010/main" val="354913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9F467-3E60-28A0-607A-09E5192A0D7C}"/>
              </a:ext>
            </a:extLst>
          </p:cNvPr>
          <p:cNvSpPr>
            <a:spLocks noGrp="1"/>
          </p:cNvSpPr>
          <p:nvPr>
            <p:ph type="title"/>
          </p:nvPr>
        </p:nvSpPr>
        <p:spPr/>
        <p:txBody>
          <a:bodyPr/>
          <a:lstStyle/>
          <a:p>
            <a:r>
              <a:rPr lang="en-US" dirty="0"/>
              <a:t>Have you ever been made to feel that dating or marriage was not an option for you?</a:t>
            </a:r>
          </a:p>
        </p:txBody>
      </p:sp>
      <p:sp>
        <p:nvSpPr>
          <p:cNvPr id="3" name="Text Placeholder 2">
            <a:extLst>
              <a:ext uri="{FF2B5EF4-FFF2-40B4-BE49-F238E27FC236}">
                <a16:creationId xmlns:a16="http://schemas.microsoft.com/office/drawing/2014/main" id="{2D3D8DAE-45BA-995B-0143-ABDC9BCEA2B4}"/>
              </a:ext>
            </a:extLst>
          </p:cNvPr>
          <p:cNvSpPr>
            <a:spLocks noGrp="1"/>
          </p:cNvSpPr>
          <p:nvPr>
            <p:ph type="body" idx="13"/>
          </p:nvPr>
        </p:nvSpPr>
        <p:spPr>
          <a:xfrm>
            <a:off x="611333" y="2193768"/>
            <a:ext cx="10515600" cy="1500187"/>
          </a:xfrm>
        </p:spPr>
        <p:txBody>
          <a:bodyPr>
            <a:normAutofit/>
          </a:bodyPr>
          <a:lstStyle/>
          <a:p>
            <a:pPr marL="0" indent="0">
              <a:buNone/>
            </a:pPr>
            <a:r>
              <a:rPr lang="en-US" sz="2600" b="1" dirty="0">
                <a:latin typeface="Arial" panose="020B0604020202020204" pitchFamily="34" charset="0"/>
                <a:cs typeface="Arial" panose="020B0604020202020204" pitchFamily="34" charset="0"/>
              </a:rPr>
              <a:t>Yes or No? </a:t>
            </a:r>
            <a:endParaRPr lang="en-US" sz="2600"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D245449C-3AE9-51E7-CFDF-5302F3403646}"/>
              </a:ext>
            </a:extLst>
          </p:cNvPr>
          <p:cNvSpPr>
            <a:spLocks noGrp="1"/>
          </p:cNvSpPr>
          <p:nvPr>
            <p:ph type="ftr" sz="quarter" idx="11"/>
          </p:nvPr>
        </p:nvSpPr>
        <p:spPr/>
        <p:txBody>
          <a:bodyPr/>
          <a:lstStyle/>
          <a:p>
            <a:r>
              <a:rPr lang="en-US"/>
              <a:t>Our Bodies, Our Rights!   |   A Virtual Workshop</a:t>
            </a:r>
            <a:endParaRPr lang="en-US" dirty="0"/>
          </a:p>
        </p:txBody>
      </p:sp>
      <p:sp>
        <p:nvSpPr>
          <p:cNvPr id="6" name="Slide Number Placeholder 5">
            <a:extLst>
              <a:ext uri="{FF2B5EF4-FFF2-40B4-BE49-F238E27FC236}">
                <a16:creationId xmlns:a16="http://schemas.microsoft.com/office/drawing/2014/main" id="{38521CBB-399A-20F8-A0FD-6300E902DE5A}"/>
              </a:ext>
            </a:extLst>
          </p:cNvPr>
          <p:cNvSpPr>
            <a:spLocks noGrp="1"/>
          </p:cNvSpPr>
          <p:nvPr>
            <p:ph type="sldNum" sz="quarter" idx="12"/>
          </p:nvPr>
        </p:nvSpPr>
        <p:spPr/>
        <p:txBody>
          <a:bodyPr/>
          <a:lstStyle/>
          <a:p>
            <a:fld id="{028175E8-2982-4B09-AFF5-24CBA7DB805C}" type="slidenum">
              <a:rPr lang="en-US" smtClean="0"/>
              <a:pPr/>
              <a:t>12</a:t>
            </a:fld>
            <a:endParaRPr lang="en-US" dirty="0"/>
          </a:p>
        </p:txBody>
      </p:sp>
    </p:spTree>
    <p:extLst>
      <p:ext uri="{BB962C8B-B14F-4D97-AF65-F5344CB8AC3E}">
        <p14:creationId xmlns:p14="http://schemas.microsoft.com/office/powerpoint/2010/main" val="215088212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4580A-7304-A590-A5E0-120A0C507A52}"/>
              </a:ext>
            </a:extLst>
          </p:cNvPr>
          <p:cNvSpPr>
            <a:spLocks noGrp="1"/>
          </p:cNvSpPr>
          <p:nvPr>
            <p:ph type="title"/>
          </p:nvPr>
        </p:nvSpPr>
        <p:spPr/>
        <p:txBody>
          <a:bodyPr/>
          <a:lstStyle/>
          <a:p>
            <a:r>
              <a:rPr lang="en-US" dirty="0"/>
              <a:t>ACTIVITY 6B: WORKSHOP REVIEW</a:t>
            </a:r>
          </a:p>
        </p:txBody>
      </p:sp>
      <p:sp>
        <p:nvSpPr>
          <p:cNvPr id="4" name="Footer Placeholder 3">
            <a:extLst>
              <a:ext uri="{FF2B5EF4-FFF2-40B4-BE49-F238E27FC236}">
                <a16:creationId xmlns:a16="http://schemas.microsoft.com/office/drawing/2014/main" id="{5CC7ABB6-838F-BB04-EE56-09DA4E097B81}"/>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E1A5BCF8-D82D-E2BD-0B06-853DE183624C}"/>
              </a:ext>
            </a:extLst>
          </p:cNvPr>
          <p:cNvSpPr>
            <a:spLocks noGrp="1"/>
          </p:cNvSpPr>
          <p:nvPr>
            <p:ph type="sldNum" sz="quarter" idx="12"/>
          </p:nvPr>
        </p:nvSpPr>
        <p:spPr/>
        <p:txBody>
          <a:bodyPr/>
          <a:lstStyle/>
          <a:p>
            <a:fld id="{028175E8-2982-4B09-AFF5-24CBA7DB805C}" type="slidenum">
              <a:rPr lang="en-US" smtClean="0"/>
              <a:pPr/>
              <a:t>120</a:t>
            </a:fld>
            <a:endParaRPr lang="en-US" dirty="0"/>
          </a:p>
        </p:txBody>
      </p:sp>
      <p:sp>
        <p:nvSpPr>
          <p:cNvPr id="9" name="Text Placeholder 6">
            <a:extLst>
              <a:ext uri="{FF2B5EF4-FFF2-40B4-BE49-F238E27FC236}">
                <a16:creationId xmlns:a16="http://schemas.microsoft.com/office/drawing/2014/main" id="{3F777A07-8AF2-B420-1E48-CFF4424804EE}"/>
              </a:ext>
            </a:extLst>
          </p:cNvPr>
          <p:cNvSpPr>
            <a:spLocks noGrp="1"/>
          </p:cNvSpPr>
          <p:nvPr>
            <p:ph type="body" idx="13"/>
          </p:nvPr>
        </p:nvSpPr>
        <p:spPr>
          <a:xfrm>
            <a:off x="611333" y="1571010"/>
            <a:ext cx="9899913" cy="4106979"/>
          </a:xfrm>
        </p:spPr>
        <p:txBody>
          <a:bodyPr>
            <a:normAutofit/>
          </a:bodyPr>
          <a:lstStyle/>
          <a:p>
            <a:pPr marL="0" indent="0">
              <a:buNone/>
            </a:pPr>
            <a:r>
              <a:rPr lang="en-US" b="1" dirty="0"/>
              <a:t>Sexual and reproductive health includes which of the following? </a:t>
            </a:r>
          </a:p>
          <a:p>
            <a:endParaRPr lang="en-US" dirty="0"/>
          </a:p>
          <a:p>
            <a:pPr>
              <a:buSzPct val="97000"/>
              <a:buFont typeface="+mj-lt"/>
              <a:buAutoNum type="alphaUcPeriod"/>
            </a:pPr>
            <a:r>
              <a:rPr lang="en-US" sz="2600" dirty="0"/>
              <a:t>Complete physical, mental, and social wellbeing in all matters related to the reproductive system</a:t>
            </a:r>
          </a:p>
          <a:p>
            <a:pPr>
              <a:buSzPct val="97000"/>
              <a:buFont typeface="+mj-lt"/>
              <a:buAutoNum type="alphaUcPeriod"/>
            </a:pPr>
            <a:r>
              <a:rPr lang="en-US" sz="2600" dirty="0"/>
              <a:t>Satisfying and safe sex life </a:t>
            </a:r>
          </a:p>
          <a:p>
            <a:pPr>
              <a:buSzPct val="97000"/>
              <a:buFont typeface="+mj-lt"/>
              <a:buAutoNum type="alphaUcPeriod"/>
            </a:pPr>
            <a:r>
              <a:rPr lang="en-US" sz="2600" dirty="0"/>
              <a:t>Freedom to decide if, when, and how often to reproduce</a:t>
            </a:r>
          </a:p>
          <a:p>
            <a:pPr>
              <a:buSzPct val="97000"/>
              <a:buFont typeface="+mj-lt"/>
              <a:buAutoNum type="alphaUcPeriod"/>
            </a:pPr>
            <a:r>
              <a:rPr lang="en-US" sz="2600" dirty="0"/>
              <a:t>All of the above</a:t>
            </a:r>
          </a:p>
        </p:txBody>
      </p:sp>
    </p:spTree>
    <p:extLst>
      <p:ext uri="{BB962C8B-B14F-4D97-AF65-F5344CB8AC3E}">
        <p14:creationId xmlns:p14="http://schemas.microsoft.com/office/powerpoint/2010/main" val="348162226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4580A-7304-A590-A5E0-120A0C507A52}"/>
              </a:ext>
            </a:extLst>
          </p:cNvPr>
          <p:cNvSpPr>
            <a:spLocks noGrp="1"/>
          </p:cNvSpPr>
          <p:nvPr>
            <p:ph type="title"/>
          </p:nvPr>
        </p:nvSpPr>
        <p:spPr/>
        <p:txBody>
          <a:bodyPr/>
          <a:lstStyle/>
          <a:p>
            <a:r>
              <a:rPr lang="en-US" dirty="0"/>
              <a:t>ACTIVITY 6B: WORKSHOP REVIEW</a:t>
            </a:r>
          </a:p>
        </p:txBody>
      </p:sp>
      <p:sp>
        <p:nvSpPr>
          <p:cNvPr id="3" name="Text Placeholder 2">
            <a:extLst>
              <a:ext uri="{FF2B5EF4-FFF2-40B4-BE49-F238E27FC236}">
                <a16:creationId xmlns:a16="http://schemas.microsoft.com/office/drawing/2014/main" id="{0350EE2B-9A3D-6EBA-8780-1358DDCC2FDF}"/>
              </a:ext>
            </a:extLst>
          </p:cNvPr>
          <p:cNvSpPr>
            <a:spLocks noGrp="1"/>
          </p:cNvSpPr>
          <p:nvPr>
            <p:ph type="body" idx="13"/>
          </p:nvPr>
        </p:nvSpPr>
        <p:spPr/>
        <p:txBody>
          <a:bodyPr>
            <a:normAutofit/>
          </a:bodyPr>
          <a:lstStyle/>
          <a:p>
            <a:pPr marL="0" indent="0">
              <a:buNone/>
            </a:pPr>
            <a:r>
              <a:rPr lang="en-US" sz="2600" b="1" dirty="0"/>
              <a:t>Answer: </a:t>
            </a:r>
            <a:r>
              <a:rPr lang="cs-CZ" sz="2600" b="1" dirty="0"/>
              <a:t>All </a:t>
            </a:r>
            <a:r>
              <a:rPr lang="cs-CZ" sz="2600" b="1" dirty="0" err="1"/>
              <a:t>of</a:t>
            </a:r>
            <a:r>
              <a:rPr lang="cs-CZ" sz="2600" b="1" dirty="0"/>
              <a:t> </a:t>
            </a:r>
            <a:r>
              <a:rPr lang="cs-CZ" sz="2600" b="1" dirty="0" err="1"/>
              <a:t>the</a:t>
            </a:r>
            <a:r>
              <a:rPr lang="cs-CZ" sz="2600" b="1" dirty="0"/>
              <a:t> </a:t>
            </a:r>
            <a:r>
              <a:rPr lang="cs-CZ" sz="2600" b="1" dirty="0" err="1"/>
              <a:t>Above</a:t>
            </a:r>
            <a:r>
              <a:rPr lang="en-US" sz="2600" b="1" dirty="0"/>
              <a:t> </a:t>
            </a:r>
            <a:endParaRPr lang="en-US" sz="2600" dirty="0"/>
          </a:p>
        </p:txBody>
      </p:sp>
      <p:sp>
        <p:nvSpPr>
          <p:cNvPr id="4" name="Footer Placeholder 3">
            <a:extLst>
              <a:ext uri="{FF2B5EF4-FFF2-40B4-BE49-F238E27FC236}">
                <a16:creationId xmlns:a16="http://schemas.microsoft.com/office/drawing/2014/main" id="{5CC7ABB6-838F-BB04-EE56-09DA4E097B81}"/>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E1A5BCF8-D82D-E2BD-0B06-853DE183624C}"/>
              </a:ext>
            </a:extLst>
          </p:cNvPr>
          <p:cNvSpPr>
            <a:spLocks noGrp="1"/>
          </p:cNvSpPr>
          <p:nvPr>
            <p:ph type="sldNum" sz="quarter" idx="12"/>
          </p:nvPr>
        </p:nvSpPr>
        <p:spPr/>
        <p:txBody>
          <a:bodyPr/>
          <a:lstStyle/>
          <a:p>
            <a:fld id="{028175E8-2982-4B09-AFF5-24CBA7DB805C}" type="slidenum">
              <a:rPr lang="en-US" smtClean="0"/>
              <a:pPr/>
              <a:t>121</a:t>
            </a:fld>
            <a:endParaRPr lang="en-US" dirty="0"/>
          </a:p>
        </p:txBody>
      </p:sp>
    </p:spTree>
    <p:extLst>
      <p:ext uri="{BB962C8B-B14F-4D97-AF65-F5344CB8AC3E}">
        <p14:creationId xmlns:p14="http://schemas.microsoft.com/office/powerpoint/2010/main" val="50374225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4580A-7304-A590-A5E0-120A0C507A52}"/>
              </a:ext>
            </a:extLst>
          </p:cNvPr>
          <p:cNvSpPr>
            <a:spLocks noGrp="1"/>
          </p:cNvSpPr>
          <p:nvPr>
            <p:ph type="title"/>
          </p:nvPr>
        </p:nvSpPr>
        <p:spPr/>
        <p:txBody>
          <a:bodyPr/>
          <a:lstStyle/>
          <a:p>
            <a:r>
              <a:rPr lang="en-US" dirty="0"/>
              <a:t>ACTIVITY 6B: WORKSHOP REVIEW</a:t>
            </a:r>
          </a:p>
        </p:txBody>
      </p:sp>
      <p:sp>
        <p:nvSpPr>
          <p:cNvPr id="3" name="Text Placeholder 2">
            <a:extLst>
              <a:ext uri="{FF2B5EF4-FFF2-40B4-BE49-F238E27FC236}">
                <a16:creationId xmlns:a16="http://schemas.microsoft.com/office/drawing/2014/main" id="{0350EE2B-9A3D-6EBA-8780-1358DDCC2FDF}"/>
              </a:ext>
            </a:extLst>
          </p:cNvPr>
          <p:cNvSpPr>
            <a:spLocks noGrp="1"/>
          </p:cNvSpPr>
          <p:nvPr>
            <p:ph type="body" idx="13"/>
          </p:nvPr>
        </p:nvSpPr>
        <p:spPr/>
        <p:txBody>
          <a:bodyPr>
            <a:noAutofit/>
          </a:bodyPr>
          <a:lstStyle/>
          <a:p>
            <a:pPr marL="0" indent="0">
              <a:buNone/>
            </a:pPr>
            <a:r>
              <a:rPr lang="en-US" sz="2600" b="1" dirty="0"/>
              <a:t>True or False? </a:t>
            </a:r>
          </a:p>
          <a:p>
            <a:pPr marL="0" indent="0">
              <a:buNone/>
            </a:pPr>
            <a:endParaRPr lang="en-US" sz="2600" b="1" dirty="0"/>
          </a:p>
          <a:p>
            <a:pPr marL="0" indent="0">
              <a:buNone/>
            </a:pPr>
            <a:r>
              <a:rPr lang="en-US" sz="2600" dirty="0"/>
              <a:t>Women with disabilities have the same rights as women without disabilities to become parents. </a:t>
            </a:r>
          </a:p>
        </p:txBody>
      </p:sp>
      <p:sp>
        <p:nvSpPr>
          <p:cNvPr id="4" name="Footer Placeholder 3">
            <a:extLst>
              <a:ext uri="{FF2B5EF4-FFF2-40B4-BE49-F238E27FC236}">
                <a16:creationId xmlns:a16="http://schemas.microsoft.com/office/drawing/2014/main" id="{5CC7ABB6-838F-BB04-EE56-09DA4E097B81}"/>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E1A5BCF8-D82D-E2BD-0B06-853DE183624C}"/>
              </a:ext>
            </a:extLst>
          </p:cNvPr>
          <p:cNvSpPr>
            <a:spLocks noGrp="1"/>
          </p:cNvSpPr>
          <p:nvPr>
            <p:ph type="sldNum" sz="quarter" idx="12"/>
          </p:nvPr>
        </p:nvSpPr>
        <p:spPr/>
        <p:txBody>
          <a:bodyPr/>
          <a:lstStyle/>
          <a:p>
            <a:fld id="{028175E8-2982-4B09-AFF5-24CBA7DB805C}" type="slidenum">
              <a:rPr lang="en-US" smtClean="0"/>
              <a:pPr/>
              <a:t>122</a:t>
            </a:fld>
            <a:endParaRPr lang="en-US" dirty="0"/>
          </a:p>
        </p:txBody>
      </p:sp>
    </p:spTree>
    <p:extLst>
      <p:ext uri="{BB962C8B-B14F-4D97-AF65-F5344CB8AC3E}">
        <p14:creationId xmlns:p14="http://schemas.microsoft.com/office/powerpoint/2010/main" val="102431518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4580A-7304-A590-A5E0-120A0C507A52}"/>
              </a:ext>
            </a:extLst>
          </p:cNvPr>
          <p:cNvSpPr>
            <a:spLocks noGrp="1"/>
          </p:cNvSpPr>
          <p:nvPr>
            <p:ph type="title"/>
          </p:nvPr>
        </p:nvSpPr>
        <p:spPr/>
        <p:txBody>
          <a:bodyPr/>
          <a:lstStyle/>
          <a:p>
            <a:r>
              <a:rPr lang="en-US" dirty="0"/>
              <a:t>ACTIVITY 6B: WORKSHOP REVIEW</a:t>
            </a:r>
          </a:p>
        </p:txBody>
      </p:sp>
      <p:sp>
        <p:nvSpPr>
          <p:cNvPr id="3" name="Text Placeholder 2">
            <a:extLst>
              <a:ext uri="{FF2B5EF4-FFF2-40B4-BE49-F238E27FC236}">
                <a16:creationId xmlns:a16="http://schemas.microsoft.com/office/drawing/2014/main" id="{0350EE2B-9A3D-6EBA-8780-1358DDCC2FDF}"/>
              </a:ext>
            </a:extLst>
          </p:cNvPr>
          <p:cNvSpPr>
            <a:spLocks noGrp="1"/>
          </p:cNvSpPr>
          <p:nvPr>
            <p:ph type="body" idx="13"/>
          </p:nvPr>
        </p:nvSpPr>
        <p:spPr>
          <a:xfrm>
            <a:off x="682339" y="1571010"/>
            <a:ext cx="10515600" cy="1500187"/>
          </a:xfrm>
        </p:spPr>
        <p:txBody>
          <a:bodyPr>
            <a:normAutofit/>
          </a:bodyPr>
          <a:lstStyle/>
          <a:p>
            <a:pPr marL="0" indent="0">
              <a:buNone/>
            </a:pPr>
            <a:r>
              <a:rPr lang="en-US" sz="2600" b="1" dirty="0"/>
              <a:t>Answer: True </a:t>
            </a:r>
            <a:endParaRPr lang="en-US" sz="2600" dirty="0"/>
          </a:p>
        </p:txBody>
      </p:sp>
      <p:sp>
        <p:nvSpPr>
          <p:cNvPr id="4" name="Footer Placeholder 3">
            <a:extLst>
              <a:ext uri="{FF2B5EF4-FFF2-40B4-BE49-F238E27FC236}">
                <a16:creationId xmlns:a16="http://schemas.microsoft.com/office/drawing/2014/main" id="{5CC7ABB6-838F-BB04-EE56-09DA4E097B81}"/>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E1A5BCF8-D82D-E2BD-0B06-853DE183624C}"/>
              </a:ext>
            </a:extLst>
          </p:cNvPr>
          <p:cNvSpPr>
            <a:spLocks noGrp="1"/>
          </p:cNvSpPr>
          <p:nvPr>
            <p:ph type="sldNum" sz="quarter" idx="12"/>
          </p:nvPr>
        </p:nvSpPr>
        <p:spPr/>
        <p:txBody>
          <a:bodyPr/>
          <a:lstStyle/>
          <a:p>
            <a:fld id="{028175E8-2982-4B09-AFF5-24CBA7DB805C}" type="slidenum">
              <a:rPr lang="en-US" smtClean="0"/>
              <a:pPr/>
              <a:t>123</a:t>
            </a:fld>
            <a:endParaRPr lang="en-US" dirty="0"/>
          </a:p>
        </p:txBody>
      </p:sp>
    </p:spTree>
    <p:extLst>
      <p:ext uri="{BB962C8B-B14F-4D97-AF65-F5344CB8AC3E}">
        <p14:creationId xmlns:p14="http://schemas.microsoft.com/office/powerpoint/2010/main" val="423521098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4580A-7304-A590-A5E0-120A0C507A52}"/>
              </a:ext>
            </a:extLst>
          </p:cNvPr>
          <p:cNvSpPr>
            <a:spLocks noGrp="1"/>
          </p:cNvSpPr>
          <p:nvPr>
            <p:ph type="title"/>
          </p:nvPr>
        </p:nvSpPr>
        <p:spPr/>
        <p:txBody>
          <a:bodyPr/>
          <a:lstStyle/>
          <a:p>
            <a:r>
              <a:rPr lang="en-US" dirty="0"/>
              <a:t>ACTIVITY 6B: WORKSHOP REVIEW</a:t>
            </a:r>
          </a:p>
        </p:txBody>
      </p:sp>
      <p:sp>
        <p:nvSpPr>
          <p:cNvPr id="4" name="Footer Placeholder 3">
            <a:extLst>
              <a:ext uri="{FF2B5EF4-FFF2-40B4-BE49-F238E27FC236}">
                <a16:creationId xmlns:a16="http://schemas.microsoft.com/office/drawing/2014/main" id="{5CC7ABB6-838F-BB04-EE56-09DA4E097B81}"/>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E1A5BCF8-D82D-E2BD-0B06-853DE183624C}"/>
              </a:ext>
            </a:extLst>
          </p:cNvPr>
          <p:cNvSpPr>
            <a:spLocks noGrp="1"/>
          </p:cNvSpPr>
          <p:nvPr>
            <p:ph type="sldNum" sz="quarter" idx="12"/>
          </p:nvPr>
        </p:nvSpPr>
        <p:spPr/>
        <p:txBody>
          <a:bodyPr/>
          <a:lstStyle/>
          <a:p>
            <a:fld id="{028175E8-2982-4B09-AFF5-24CBA7DB805C}" type="slidenum">
              <a:rPr lang="en-US" smtClean="0"/>
              <a:pPr/>
              <a:t>124</a:t>
            </a:fld>
            <a:endParaRPr lang="en-US" dirty="0"/>
          </a:p>
        </p:txBody>
      </p:sp>
      <p:sp>
        <p:nvSpPr>
          <p:cNvPr id="9" name="Text Placeholder 6">
            <a:extLst>
              <a:ext uri="{FF2B5EF4-FFF2-40B4-BE49-F238E27FC236}">
                <a16:creationId xmlns:a16="http://schemas.microsoft.com/office/drawing/2014/main" id="{BC25D2E3-C62D-D146-9B6E-63C16C8ACB25}"/>
              </a:ext>
            </a:extLst>
          </p:cNvPr>
          <p:cNvSpPr>
            <a:spLocks noGrp="1"/>
          </p:cNvSpPr>
          <p:nvPr>
            <p:ph type="body" idx="13"/>
          </p:nvPr>
        </p:nvSpPr>
        <p:spPr>
          <a:xfrm>
            <a:off x="611333" y="1571010"/>
            <a:ext cx="9899913" cy="4106979"/>
          </a:xfrm>
        </p:spPr>
        <p:txBody>
          <a:bodyPr>
            <a:normAutofit/>
          </a:bodyPr>
          <a:lstStyle/>
          <a:p>
            <a:pPr marL="0" indent="0">
              <a:buNone/>
            </a:pPr>
            <a:r>
              <a:rPr lang="en-US" sz="2500" b="1" dirty="0"/>
              <a:t>Gender-based violence is rooted in which of the following: </a:t>
            </a:r>
          </a:p>
          <a:p>
            <a:endParaRPr lang="en-US" sz="2500" dirty="0"/>
          </a:p>
          <a:p>
            <a:pPr>
              <a:buSzPct val="97000"/>
              <a:buFont typeface="+mj-lt"/>
              <a:buAutoNum type="alphaUcPeriod"/>
            </a:pPr>
            <a:r>
              <a:rPr lang="en-US" sz="2500" dirty="0"/>
              <a:t>Gender inequality</a:t>
            </a:r>
          </a:p>
          <a:p>
            <a:pPr>
              <a:buSzPct val="97000"/>
              <a:buFont typeface="+mj-lt"/>
              <a:buAutoNum type="alphaUcPeriod"/>
            </a:pPr>
            <a:r>
              <a:rPr lang="en-US" sz="2500" dirty="0"/>
              <a:t>The abuse of power</a:t>
            </a:r>
          </a:p>
          <a:p>
            <a:pPr>
              <a:buSzPct val="97000"/>
              <a:buFont typeface="+mj-lt"/>
              <a:buAutoNum type="alphaUcPeriod"/>
            </a:pPr>
            <a:r>
              <a:rPr lang="en-US" sz="2500" dirty="0"/>
              <a:t>Harmful norms</a:t>
            </a:r>
          </a:p>
          <a:p>
            <a:pPr>
              <a:buSzPct val="97000"/>
              <a:buFont typeface="+mj-lt"/>
              <a:buAutoNum type="alphaUcPeriod"/>
            </a:pPr>
            <a:r>
              <a:rPr lang="en-US" sz="2500" dirty="0"/>
              <a:t>All of the above</a:t>
            </a:r>
          </a:p>
        </p:txBody>
      </p:sp>
    </p:spTree>
    <p:extLst>
      <p:ext uri="{BB962C8B-B14F-4D97-AF65-F5344CB8AC3E}">
        <p14:creationId xmlns:p14="http://schemas.microsoft.com/office/powerpoint/2010/main" val="160167373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4580A-7304-A590-A5E0-120A0C507A52}"/>
              </a:ext>
            </a:extLst>
          </p:cNvPr>
          <p:cNvSpPr>
            <a:spLocks noGrp="1"/>
          </p:cNvSpPr>
          <p:nvPr>
            <p:ph type="title"/>
          </p:nvPr>
        </p:nvSpPr>
        <p:spPr/>
        <p:txBody>
          <a:bodyPr/>
          <a:lstStyle/>
          <a:p>
            <a:r>
              <a:rPr lang="en-US" dirty="0"/>
              <a:t>ACTIVITY 6B: WORKSHOP REVIEW</a:t>
            </a:r>
          </a:p>
        </p:txBody>
      </p:sp>
      <p:sp>
        <p:nvSpPr>
          <p:cNvPr id="3" name="Text Placeholder 2">
            <a:extLst>
              <a:ext uri="{FF2B5EF4-FFF2-40B4-BE49-F238E27FC236}">
                <a16:creationId xmlns:a16="http://schemas.microsoft.com/office/drawing/2014/main" id="{0350EE2B-9A3D-6EBA-8780-1358DDCC2FDF}"/>
              </a:ext>
            </a:extLst>
          </p:cNvPr>
          <p:cNvSpPr>
            <a:spLocks noGrp="1"/>
          </p:cNvSpPr>
          <p:nvPr>
            <p:ph type="body" idx="13"/>
          </p:nvPr>
        </p:nvSpPr>
        <p:spPr/>
        <p:txBody>
          <a:bodyPr>
            <a:normAutofit/>
          </a:bodyPr>
          <a:lstStyle/>
          <a:p>
            <a:pPr marL="0" indent="0">
              <a:buNone/>
            </a:pPr>
            <a:r>
              <a:rPr lang="en-US" sz="2600" b="1" dirty="0"/>
              <a:t>Answer: </a:t>
            </a:r>
            <a:r>
              <a:rPr lang="cs-CZ" sz="2600" b="1" dirty="0"/>
              <a:t>All </a:t>
            </a:r>
            <a:r>
              <a:rPr lang="cs-CZ" sz="2600" b="1" dirty="0" err="1"/>
              <a:t>of</a:t>
            </a:r>
            <a:r>
              <a:rPr lang="cs-CZ" sz="2600" b="1" dirty="0"/>
              <a:t> </a:t>
            </a:r>
            <a:r>
              <a:rPr lang="cs-CZ" sz="2600" b="1" dirty="0" err="1"/>
              <a:t>the</a:t>
            </a:r>
            <a:r>
              <a:rPr lang="cs-CZ" sz="2600" b="1" dirty="0"/>
              <a:t> </a:t>
            </a:r>
            <a:r>
              <a:rPr lang="cs-CZ" sz="2600" b="1" dirty="0" err="1"/>
              <a:t>Above</a:t>
            </a:r>
            <a:r>
              <a:rPr lang="en-US" sz="2600" b="1" dirty="0"/>
              <a:t> </a:t>
            </a:r>
            <a:endParaRPr lang="en-US" sz="2600" dirty="0"/>
          </a:p>
        </p:txBody>
      </p:sp>
      <p:sp>
        <p:nvSpPr>
          <p:cNvPr id="4" name="Footer Placeholder 3">
            <a:extLst>
              <a:ext uri="{FF2B5EF4-FFF2-40B4-BE49-F238E27FC236}">
                <a16:creationId xmlns:a16="http://schemas.microsoft.com/office/drawing/2014/main" id="{5CC7ABB6-838F-BB04-EE56-09DA4E097B81}"/>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E1A5BCF8-D82D-E2BD-0B06-853DE183624C}"/>
              </a:ext>
            </a:extLst>
          </p:cNvPr>
          <p:cNvSpPr>
            <a:spLocks noGrp="1"/>
          </p:cNvSpPr>
          <p:nvPr>
            <p:ph type="sldNum" sz="quarter" idx="12"/>
          </p:nvPr>
        </p:nvSpPr>
        <p:spPr/>
        <p:txBody>
          <a:bodyPr/>
          <a:lstStyle/>
          <a:p>
            <a:fld id="{028175E8-2982-4B09-AFF5-24CBA7DB805C}" type="slidenum">
              <a:rPr lang="en-US" smtClean="0"/>
              <a:pPr/>
              <a:t>125</a:t>
            </a:fld>
            <a:endParaRPr lang="en-US" dirty="0"/>
          </a:p>
        </p:txBody>
      </p:sp>
    </p:spTree>
    <p:extLst>
      <p:ext uri="{BB962C8B-B14F-4D97-AF65-F5344CB8AC3E}">
        <p14:creationId xmlns:p14="http://schemas.microsoft.com/office/powerpoint/2010/main" val="354146441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4580A-7304-A590-A5E0-120A0C507A52}"/>
              </a:ext>
            </a:extLst>
          </p:cNvPr>
          <p:cNvSpPr>
            <a:spLocks noGrp="1"/>
          </p:cNvSpPr>
          <p:nvPr>
            <p:ph type="title"/>
          </p:nvPr>
        </p:nvSpPr>
        <p:spPr/>
        <p:txBody>
          <a:bodyPr/>
          <a:lstStyle/>
          <a:p>
            <a:r>
              <a:rPr lang="en-US" dirty="0"/>
              <a:t>ACTIVITY 6B: WORKSHOP REVIEW</a:t>
            </a:r>
          </a:p>
        </p:txBody>
      </p:sp>
      <p:sp>
        <p:nvSpPr>
          <p:cNvPr id="4" name="Footer Placeholder 3">
            <a:extLst>
              <a:ext uri="{FF2B5EF4-FFF2-40B4-BE49-F238E27FC236}">
                <a16:creationId xmlns:a16="http://schemas.microsoft.com/office/drawing/2014/main" id="{5CC7ABB6-838F-BB04-EE56-09DA4E097B81}"/>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E1A5BCF8-D82D-E2BD-0B06-853DE183624C}"/>
              </a:ext>
            </a:extLst>
          </p:cNvPr>
          <p:cNvSpPr>
            <a:spLocks noGrp="1"/>
          </p:cNvSpPr>
          <p:nvPr>
            <p:ph type="sldNum" sz="quarter" idx="12"/>
          </p:nvPr>
        </p:nvSpPr>
        <p:spPr/>
        <p:txBody>
          <a:bodyPr/>
          <a:lstStyle/>
          <a:p>
            <a:fld id="{028175E8-2982-4B09-AFF5-24CBA7DB805C}" type="slidenum">
              <a:rPr lang="en-US" smtClean="0"/>
              <a:pPr/>
              <a:t>126</a:t>
            </a:fld>
            <a:endParaRPr lang="en-US" dirty="0"/>
          </a:p>
        </p:txBody>
      </p:sp>
      <p:sp>
        <p:nvSpPr>
          <p:cNvPr id="9" name="Text Placeholder 6">
            <a:extLst>
              <a:ext uri="{FF2B5EF4-FFF2-40B4-BE49-F238E27FC236}">
                <a16:creationId xmlns:a16="http://schemas.microsoft.com/office/drawing/2014/main" id="{69E1004F-2BA1-786F-51C7-A4854E942763}"/>
              </a:ext>
            </a:extLst>
          </p:cNvPr>
          <p:cNvSpPr>
            <a:spLocks noGrp="1"/>
          </p:cNvSpPr>
          <p:nvPr>
            <p:ph type="body" idx="13"/>
          </p:nvPr>
        </p:nvSpPr>
        <p:spPr>
          <a:xfrm>
            <a:off x="611333" y="1571010"/>
            <a:ext cx="9899913" cy="4106979"/>
          </a:xfrm>
        </p:spPr>
        <p:txBody>
          <a:bodyPr>
            <a:normAutofit/>
          </a:bodyPr>
          <a:lstStyle/>
          <a:p>
            <a:pPr marL="0" indent="0">
              <a:buNone/>
            </a:pPr>
            <a:r>
              <a:rPr lang="en-US" sz="2600" b="1" dirty="0"/>
              <a:t>Gender-based violence includes which of the following? </a:t>
            </a:r>
            <a:br>
              <a:rPr lang="cs-CZ" sz="2600" b="1" dirty="0"/>
            </a:br>
            <a:r>
              <a:rPr lang="en-US" sz="2600" b="1" dirty="0"/>
              <a:t>(select all that apply)</a:t>
            </a:r>
            <a:br>
              <a:rPr lang="cs-CZ" sz="2600" dirty="0"/>
            </a:br>
            <a:endParaRPr lang="en-US" sz="2600" dirty="0"/>
          </a:p>
          <a:p>
            <a:pPr>
              <a:buSzPct val="97000"/>
              <a:buFont typeface="+mj-lt"/>
              <a:buAutoNum type="alphaUcPeriod"/>
            </a:pPr>
            <a:r>
              <a:rPr lang="en-US" sz="2600" dirty="0"/>
              <a:t>Physical violence by family members </a:t>
            </a:r>
          </a:p>
          <a:p>
            <a:pPr>
              <a:buSzPct val="97000"/>
              <a:buFont typeface="+mj-lt"/>
              <a:buAutoNum type="alphaUcPeriod"/>
            </a:pPr>
            <a:r>
              <a:rPr lang="en-US" sz="2600" dirty="0"/>
              <a:t>Forced medication</a:t>
            </a:r>
          </a:p>
          <a:p>
            <a:pPr>
              <a:buSzPct val="97000"/>
              <a:buFont typeface="+mj-lt"/>
              <a:buAutoNum type="alphaUcPeriod"/>
            </a:pPr>
            <a:r>
              <a:rPr lang="en-US" sz="2600" dirty="0"/>
              <a:t>Robbery</a:t>
            </a:r>
          </a:p>
          <a:p>
            <a:pPr>
              <a:buSzPct val="97000"/>
              <a:buFont typeface="+mj-lt"/>
              <a:buAutoNum type="alphaUcPeriod"/>
            </a:pPr>
            <a:r>
              <a:rPr lang="en-US" sz="2600" dirty="0"/>
              <a:t>Sexual abuse by a caregiver</a:t>
            </a:r>
          </a:p>
        </p:txBody>
      </p:sp>
    </p:spTree>
    <p:extLst>
      <p:ext uri="{BB962C8B-B14F-4D97-AF65-F5344CB8AC3E}">
        <p14:creationId xmlns:p14="http://schemas.microsoft.com/office/powerpoint/2010/main" val="36007684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4580A-7304-A590-A5E0-120A0C507A52}"/>
              </a:ext>
            </a:extLst>
          </p:cNvPr>
          <p:cNvSpPr>
            <a:spLocks noGrp="1"/>
          </p:cNvSpPr>
          <p:nvPr>
            <p:ph type="title"/>
          </p:nvPr>
        </p:nvSpPr>
        <p:spPr/>
        <p:txBody>
          <a:bodyPr/>
          <a:lstStyle/>
          <a:p>
            <a:r>
              <a:rPr lang="en-US" dirty="0"/>
              <a:t>ACTIVITY 6B: WORKSHOP REVIEW</a:t>
            </a:r>
          </a:p>
        </p:txBody>
      </p:sp>
      <p:sp>
        <p:nvSpPr>
          <p:cNvPr id="4" name="Footer Placeholder 3">
            <a:extLst>
              <a:ext uri="{FF2B5EF4-FFF2-40B4-BE49-F238E27FC236}">
                <a16:creationId xmlns:a16="http://schemas.microsoft.com/office/drawing/2014/main" id="{5CC7ABB6-838F-BB04-EE56-09DA4E097B81}"/>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E1A5BCF8-D82D-E2BD-0B06-853DE183624C}"/>
              </a:ext>
            </a:extLst>
          </p:cNvPr>
          <p:cNvSpPr>
            <a:spLocks noGrp="1"/>
          </p:cNvSpPr>
          <p:nvPr>
            <p:ph type="sldNum" sz="quarter" idx="12"/>
          </p:nvPr>
        </p:nvSpPr>
        <p:spPr/>
        <p:txBody>
          <a:bodyPr/>
          <a:lstStyle/>
          <a:p>
            <a:fld id="{028175E8-2982-4B09-AFF5-24CBA7DB805C}" type="slidenum">
              <a:rPr lang="en-US" smtClean="0"/>
              <a:pPr/>
              <a:t>127</a:t>
            </a:fld>
            <a:endParaRPr lang="en-US" dirty="0"/>
          </a:p>
        </p:txBody>
      </p:sp>
      <p:sp>
        <p:nvSpPr>
          <p:cNvPr id="9" name="Text Placeholder 6">
            <a:extLst>
              <a:ext uri="{FF2B5EF4-FFF2-40B4-BE49-F238E27FC236}">
                <a16:creationId xmlns:a16="http://schemas.microsoft.com/office/drawing/2014/main" id="{A1C63B57-DB7A-31E9-7B02-D3C9BEDC8430}"/>
              </a:ext>
            </a:extLst>
          </p:cNvPr>
          <p:cNvSpPr>
            <a:spLocks noGrp="1"/>
          </p:cNvSpPr>
          <p:nvPr>
            <p:ph type="body" idx="13"/>
          </p:nvPr>
        </p:nvSpPr>
        <p:spPr>
          <a:xfrm>
            <a:off x="611333" y="1571010"/>
            <a:ext cx="9899913" cy="4106979"/>
          </a:xfrm>
        </p:spPr>
        <p:txBody>
          <a:bodyPr>
            <a:normAutofit/>
          </a:bodyPr>
          <a:lstStyle/>
          <a:p>
            <a:pPr marL="0" indent="0">
              <a:buNone/>
            </a:pPr>
            <a:r>
              <a:rPr lang="en-US" sz="2600" b="1" dirty="0"/>
              <a:t>Answers: A, B, D</a:t>
            </a:r>
            <a:br>
              <a:rPr lang="cs-CZ" sz="2600" dirty="0"/>
            </a:br>
            <a:endParaRPr lang="en-US" sz="2600" dirty="0"/>
          </a:p>
          <a:p>
            <a:pPr marL="0" indent="0">
              <a:buSzPct val="97000"/>
              <a:buNone/>
              <a:tabLst>
                <a:tab pos="400050" algn="l"/>
              </a:tabLst>
            </a:pPr>
            <a:r>
              <a:rPr lang="cs-CZ" sz="2600" dirty="0"/>
              <a:t>A.	</a:t>
            </a:r>
            <a:r>
              <a:rPr lang="en-US" sz="2600" dirty="0"/>
              <a:t>Physical violence by family members  </a:t>
            </a:r>
          </a:p>
          <a:p>
            <a:pPr marL="0" indent="0">
              <a:buSzPct val="97000"/>
              <a:buNone/>
              <a:tabLst>
                <a:tab pos="400050" algn="l"/>
              </a:tabLst>
            </a:pPr>
            <a:r>
              <a:rPr lang="en-US" sz="2600" dirty="0"/>
              <a:t>B. Forced medication</a:t>
            </a:r>
          </a:p>
          <a:p>
            <a:pPr marL="0" indent="0">
              <a:buSzPct val="97000"/>
              <a:buNone/>
              <a:tabLst>
                <a:tab pos="400050" algn="l"/>
              </a:tabLst>
            </a:pPr>
            <a:r>
              <a:rPr lang="en-US" sz="2600" dirty="0"/>
              <a:t>D. Sexual abuse by a caregiver </a:t>
            </a:r>
          </a:p>
        </p:txBody>
      </p:sp>
    </p:spTree>
    <p:extLst>
      <p:ext uri="{BB962C8B-B14F-4D97-AF65-F5344CB8AC3E}">
        <p14:creationId xmlns:p14="http://schemas.microsoft.com/office/powerpoint/2010/main" val="97844428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4580A-7304-A590-A5E0-120A0C507A52}"/>
              </a:ext>
            </a:extLst>
          </p:cNvPr>
          <p:cNvSpPr>
            <a:spLocks noGrp="1"/>
          </p:cNvSpPr>
          <p:nvPr>
            <p:ph type="title"/>
          </p:nvPr>
        </p:nvSpPr>
        <p:spPr/>
        <p:txBody>
          <a:bodyPr/>
          <a:lstStyle/>
          <a:p>
            <a:r>
              <a:rPr lang="en-US" dirty="0"/>
              <a:t>ACTIVITY 6B: WORKSHOP REVIEW</a:t>
            </a:r>
          </a:p>
        </p:txBody>
      </p:sp>
      <p:sp>
        <p:nvSpPr>
          <p:cNvPr id="4" name="Footer Placeholder 3">
            <a:extLst>
              <a:ext uri="{FF2B5EF4-FFF2-40B4-BE49-F238E27FC236}">
                <a16:creationId xmlns:a16="http://schemas.microsoft.com/office/drawing/2014/main" id="{5CC7ABB6-838F-BB04-EE56-09DA4E097B81}"/>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E1A5BCF8-D82D-E2BD-0B06-853DE183624C}"/>
              </a:ext>
            </a:extLst>
          </p:cNvPr>
          <p:cNvSpPr>
            <a:spLocks noGrp="1"/>
          </p:cNvSpPr>
          <p:nvPr>
            <p:ph type="sldNum" sz="quarter" idx="12"/>
          </p:nvPr>
        </p:nvSpPr>
        <p:spPr/>
        <p:txBody>
          <a:bodyPr/>
          <a:lstStyle/>
          <a:p>
            <a:fld id="{028175E8-2982-4B09-AFF5-24CBA7DB805C}" type="slidenum">
              <a:rPr lang="en-US" smtClean="0"/>
              <a:pPr/>
              <a:t>128</a:t>
            </a:fld>
            <a:endParaRPr lang="en-US" dirty="0"/>
          </a:p>
        </p:txBody>
      </p:sp>
      <p:sp>
        <p:nvSpPr>
          <p:cNvPr id="9" name="Text Placeholder 6">
            <a:extLst>
              <a:ext uri="{FF2B5EF4-FFF2-40B4-BE49-F238E27FC236}">
                <a16:creationId xmlns:a16="http://schemas.microsoft.com/office/drawing/2014/main" id="{0A81E55F-8ECD-E8C7-D3E2-12783E5660EC}"/>
              </a:ext>
            </a:extLst>
          </p:cNvPr>
          <p:cNvSpPr>
            <a:spLocks noGrp="1"/>
          </p:cNvSpPr>
          <p:nvPr>
            <p:ph type="body" idx="13"/>
          </p:nvPr>
        </p:nvSpPr>
        <p:spPr>
          <a:xfrm>
            <a:off x="611333" y="1571010"/>
            <a:ext cx="9899913" cy="4106979"/>
          </a:xfrm>
        </p:spPr>
        <p:txBody>
          <a:bodyPr>
            <a:normAutofit/>
          </a:bodyPr>
          <a:lstStyle/>
          <a:p>
            <a:pPr marL="0" indent="0">
              <a:buNone/>
            </a:pPr>
            <a:r>
              <a:rPr lang="en-US" sz="2600" b="1" dirty="0"/>
              <a:t>What are some of the barriers to ending the cycle of violence against women with disabilities? </a:t>
            </a:r>
            <a:br>
              <a:rPr lang="cs-CZ" sz="2600" dirty="0"/>
            </a:br>
            <a:endParaRPr lang="en-US" sz="2600" dirty="0"/>
          </a:p>
          <a:p>
            <a:pPr>
              <a:buSzPct val="97000"/>
              <a:buFont typeface="+mj-lt"/>
              <a:buAutoNum type="alphaUcPeriod"/>
            </a:pPr>
            <a:r>
              <a:rPr lang="en-US" sz="2600" dirty="0"/>
              <a:t>Fear of institutionalization</a:t>
            </a:r>
          </a:p>
          <a:p>
            <a:pPr>
              <a:buSzPct val="97000"/>
              <a:buFont typeface="+mj-lt"/>
              <a:buAutoNum type="alphaUcPeriod"/>
            </a:pPr>
            <a:r>
              <a:rPr lang="en-US" sz="2600" dirty="0"/>
              <a:t>Emotional, financial, caregiving, or physical dependence </a:t>
            </a:r>
            <a:br>
              <a:rPr lang="cs-CZ" sz="2600" dirty="0"/>
            </a:br>
            <a:r>
              <a:rPr lang="en-US" sz="2600" dirty="0"/>
              <a:t>on the abuser</a:t>
            </a:r>
          </a:p>
          <a:p>
            <a:pPr>
              <a:buSzPct val="97000"/>
              <a:buFont typeface="+mj-lt"/>
              <a:buAutoNum type="alphaUcPeriod"/>
            </a:pPr>
            <a:r>
              <a:rPr lang="en-US" sz="2600" dirty="0"/>
              <a:t>Inaccessible shelters</a:t>
            </a:r>
          </a:p>
          <a:p>
            <a:pPr>
              <a:buSzPct val="97000"/>
              <a:buFont typeface="+mj-lt"/>
              <a:buAutoNum type="alphaUcPeriod"/>
            </a:pPr>
            <a:r>
              <a:rPr lang="en-US" sz="2600" dirty="0"/>
              <a:t>Not being recognized as a victim/survivor </a:t>
            </a:r>
          </a:p>
        </p:txBody>
      </p:sp>
    </p:spTree>
    <p:extLst>
      <p:ext uri="{BB962C8B-B14F-4D97-AF65-F5344CB8AC3E}">
        <p14:creationId xmlns:p14="http://schemas.microsoft.com/office/powerpoint/2010/main" val="45849305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4580A-7304-A590-A5E0-120A0C507A52}"/>
              </a:ext>
            </a:extLst>
          </p:cNvPr>
          <p:cNvSpPr>
            <a:spLocks noGrp="1"/>
          </p:cNvSpPr>
          <p:nvPr>
            <p:ph type="title"/>
          </p:nvPr>
        </p:nvSpPr>
        <p:spPr/>
        <p:txBody>
          <a:bodyPr/>
          <a:lstStyle/>
          <a:p>
            <a:r>
              <a:rPr lang="en-US" dirty="0"/>
              <a:t>ACTIVITY 6B: WORKSHOP REVIEW</a:t>
            </a:r>
          </a:p>
        </p:txBody>
      </p:sp>
      <p:sp>
        <p:nvSpPr>
          <p:cNvPr id="3" name="Text Placeholder 2">
            <a:extLst>
              <a:ext uri="{FF2B5EF4-FFF2-40B4-BE49-F238E27FC236}">
                <a16:creationId xmlns:a16="http://schemas.microsoft.com/office/drawing/2014/main" id="{0350EE2B-9A3D-6EBA-8780-1358DDCC2FDF}"/>
              </a:ext>
            </a:extLst>
          </p:cNvPr>
          <p:cNvSpPr>
            <a:spLocks noGrp="1"/>
          </p:cNvSpPr>
          <p:nvPr>
            <p:ph type="body" idx="13"/>
          </p:nvPr>
        </p:nvSpPr>
        <p:spPr/>
        <p:txBody>
          <a:bodyPr>
            <a:normAutofit/>
          </a:bodyPr>
          <a:lstStyle/>
          <a:p>
            <a:pPr marL="0" indent="0">
              <a:buNone/>
            </a:pPr>
            <a:r>
              <a:rPr lang="en-US" sz="2600" b="1" dirty="0"/>
              <a:t>Answer: </a:t>
            </a:r>
            <a:r>
              <a:rPr lang="cs-CZ" sz="2600" b="1" dirty="0"/>
              <a:t>All </a:t>
            </a:r>
            <a:r>
              <a:rPr lang="cs-CZ" sz="2600" b="1" dirty="0" err="1"/>
              <a:t>of</a:t>
            </a:r>
            <a:r>
              <a:rPr lang="cs-CZ" sz="2600" b="1" dirty="0"/>
              <a:t> </a:t>
            </a:r>
            <a:r>
              <a:rPr lang="cs-CZ" sz="2600" b="1" dirty="0" err="1"/>
              <a:t>the</a:t>
            </a:r>
            <a:r>
              <a:rPr lang="cs-CZ" sz="2600" b="1" dirty="0"/>
              <a:t> </a:t>
            </a:r>
            <a:r>
              <a:rPr lang="cs-CZ" sz="2600" b="1" dirty="0" err="1"/>
              <a:t>Above</a:t>
            </a:r>
            <a:r>
              <a:rPr lang="en-US" sz="2600" b="1" dirty="0"/>
              <a:t> </a:t>
            </a:r>
            <a:endParaRPr lang="en-US" sz="2600" dirty="0"/>
          </a:p>
        </p:txBody>
      </p:sp>
      <p:sp>
        <p:nvSpPr>
          <p:cNvPr id="4" name="Footer Placeholder 3">
            <a:extLst>
              <a:ext uri="{FF2B5EF4-FFF2-40B4-BE49-F238E27FC236}">
                <a16:creationId xmlns:a16="http://schemas.microsoft.com/office/drawing/2014/main" id="{5CC7ABB6-838F-BB04-EE56-09DA4E097B81}"/>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E1A5BCF8-D82D-E2BD-0B06-853DE183624C}"/>
              </a:ext>
            </a:extLst>
          </p:cNvPr>
          <p:cNvSpPr>
            <a:spLocks noGrp="1"/>
          </p:cNvSpPr>
          <p:nvPr>
            <p:ph type="sldNum" sz="quarter" idx="12"/>
          </p:nvPr>
        </p:nvSpPr>
        <p:spPr/>
        <p:txBody>
          <a:bodyPr/>
          <a:lstStyle/>
          <a:p>
            <a:fld id="{028175E8-2982-4B09-AFF5-24CBA7DB805C}" type="slidenum">
              <a:rPr lang="en-US" smtClean="0"/>
              <a:pPr/>
              <a:t>129</a:t>
            </a:fld>
            <a:endParaRPr lang="en-US" dirty="0"/>
          </a:p>
        </p:txBody>
      </p:sp>
    </p:spTree>
    <p:extLst>
      <p:ext uri="{BB962C8B-B14F-4D97-AF65-F5344CB8AC3E}">
        <p14:creationId xmlns:p14="http://schemas.microsoft.com/office/powerpoint/2010/main" val="4136494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9F467-3E60-28A0-607A-09E5192A0D7C}"/>
              </a:ext>
            </a:extLst>
          </p:cNvPr>
          <p:cNvSpPr>
            <a:spLocks noGrp="1"/>
          </p:cNvSpPr>
          <p:nvPr>
            <p:ph type="title"/>
          </p:nvPr>
        </p:nvSpPr>
        <p:spPr/>
        <p:txBody>
          <a:bodyPr/>
          <a:lstStyle/>
          <a:p>
            <a:r>
              <a:rPr lang="en-US" dirty="0"/>
              <a:t>Has someone ever given you help that you did not want without asking you about it first?</a:t>
            </a:r>
          </a:p>
        </p:txBody>
      </p:sp>
      <p:sp>
        <p:nvSpPr>
          <p:cNvPr id="3" name="Text Placeholder 2">
            <a:extLst>
              <a:ext uri="{FF2B5EF4-FFF2-40B4-BE49-F238E27FC236}">
                <a16:creationId xmlns:a16="http://schemas.microsoft.com/office/drawing/2014/main" id="{2D3D8DAE-45BA-995B-0143-ABDC9BCEA2B4}"/>
              </a:ext>
            </a:extLst>
          </p:cNvPr>
          <p:cNvSpPr>
            <a:spLocks noGrp="1"/>
          </p:cNvSpPr>
          <p:nvPr>
            <p:ph type="body" idx="13"/>
          </p:nvPr>
        </p:nvSpPr>
        <p:spPr>
          <a:xfrm>
            <a:off x="611333" y="2193768"/>
            <a:ext cx="10515600" cy="1500187"/>
          </a:xfrm>
        </p:spPr>
        <p:txBody>
          <a:bodyPr>
            <a:normAutofit/>
          </a:bodyPr>
          <a:lstStyle/>
          <a:p>
            <a:pPr marL="0" indent="0">
              <a:buNone/>
            </a:pPr>
            <a:r>
              <a:rPr lang="en-US" sz="2600" b="1" dirty="0">
                <a:latin typeface="Arial" panose="020B0604020202020204" pitchFamily="34" charset="0"/>
                <a:cs typeface="Arial" panose="020B0604020202020204" pitchFamily="34" charset="0"/>
              </a:rPr>
              <a:t>Yes or No? </a:t>
            </a:r>
            <a:endParaRPr lang="en-US" sz="2600"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D245449C-3AE9-51E7-CFDF-5302F3403646}"/>
              </a:ext>
            </a:extLst>
          </p:cNvPr>
          <p:cNvSpPr>
            <a:spLocks noGrp="1"/>
          </p:cNvSpPr>
          <p:nvPr>
            <p:ph type="ftr" sz="quarter" idx="11"/>
          </p:nvPr>
        </p:nvSpPr>
        <p:spPr/>
        <p:txBody>
          <a:bodyPr/>
          <a:lstStyle/>
          <a:p>
            <a:r>
              <a:rPr lang="en-US"/>
              <a:t>Our Bodies, Our Rights!   |   A Virtual Workshop</a:t>
            </a:r>
            <a:endParaRPr lang="en-US" dirty="0"/>
          </a:p>
        </p:txBody>
      </p:sp>
      <p:sp>
        <p:nvSpPr>
          <p:cNvPr id="6" name="Slide Number Placeholder 5">
            <a:extLst>
              <a:ext uri="{FF2B5EF4-FFF2-40B4-BE49-F238E27FC236}">
                <a16:creationId xmlns:a16="http://schemas.microsoft.com/office/drawing/2014/main" id="{38521CBB-399A-20F8-A0FD-6300E902DE5A}"/>
              </a:ext>
            </a:extLst>
          </p:cNvPr>
          <p:cNvSpPr>
            <a:spLocks noGrp="1"/>
          </p:cNvSpPr>
          <p:nvPr>
            <p:ph type="sldNum" sz="quarter" idx="12"/>
          </p:nvPr>
        </p:nvSpPr>
        <p:spPr/>
        <p:txBody>
          <a:bodyPr/>
          <a:lstStyle/>
          <a:p>
            <a:fld id="{028175E8-2982-4B09-AFF5-24CBA7DB805C}" type="slidenum">
              <a:rPr lang="en-US" smtClean="0"/>
              <a:pPr/>
              <a:t>13</a:t>
            </a:fld>
            <a:endParaRPr lang="en-US" dirty="0"/>
          </a:p>
        </p:txBody>
      </p:sp>
    </p:spTree>
    <p:extLst>
      <p:ext uri="{BB962C8B-B14F-4D97-AF65-F5344CB8AC3E}">
        <p14:creationId xmlns:p14="http://schemas.microsoft.com/office/powerpoint/2010/main" val="99648753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4580A-7304-A590-A5E0-120A0C507A52}"/>
              </a:ext>
            </a:extLst>
          </p:cNvPr>
          <p:cNvSpPr>
            <a:spLocks noGrp="1"/>
          </p:cNvSpPr>
          <p:nvPr>
            <p:ph type="title"/>
          </p:nvPr>
        </p:nvSpPr>
        <p:spPr/>
        <p:txBody>
          <a:bodyPr>
            <a:normAutofit fontScale="90000"/>
          </a:bodyPr>
          <a:lstStyle/>
          <a:p>
            <a:r>
              <a:rPr lang="en-US" sz="3200" dirty="0"/>
              <a:t>CHOOSE </a:t>
            </a:r>
            <a:r>
              <a:rPr lang="en-US" sz="3200" b="1" dirty="0">
                <a:solidFill>
                  <a:schemeClr val="tx1"/>
                </a:solidFill>
              </a:rPr>
              <a:t>ONE</a:t>
            </a:r>
            <a:r>
              <a:rPr lang="en-US" sz="3200" dirty="0"/>
              <a:t> STATEMENT TO COMPLETE AND SHARE WITH THE GROUP AS A CLOSING REFLECTION.</a:t>
            </a:r>
            <a:endParaRPr lang="en-US" dirty="0"/>
          </a:p>
        </p:txBody>
      </p:sp>
      <p:sp>
        <p:nvSpPr>
          <p:cNvPr id="4" name="Footer Placeholder 3">
            <a:extLst>
              <a:ext uri="{FF2B5EF4-FFF2-40B4-BE49-F238E27FC236}">
                <a16:creationId xmlns:a16="http://schemas.microsoft.com/office/drawing/2014/main" id="{5CC7ABB6-838F-BB04-EE56-09DA4E097B81}"/>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E1A5BCF8-D82D-E2BD-0B06-853DE183624C}"/>
              </a:ext>
            </a:extLst>
          </p:cNvPr>
          <p:cNvSpPr>
            <a:spLocks noGrp="1"/>
          </p:cNvSpPr>
          <p:nvPr>
            <p:ph type="sldNum" sz="quarter" idx="12"/>
          </p:nvPr>
        </p:nvSpPr>
        <p:spPr/>
        <p:txBody>
          <a:bodyPr/>
          <a:lstStyle/>
          <a:p>
            <a:fld id="{028175E8-2982-4B09-AFF5-24CBA7DB805C}" type="slidenum">
              <a:rPr lang="en-US" smtClean="0"/>
              <a:pPr/>
              <a:t>130</a:t>
            </a:fld>
            <a:endParaRPr lang="en-US" dirty="0"/>
          </a:p>
        </p:txBody>
      </p:sp>
      <p:sp>
        <p:nvSpPr>
          <p:cNvPr id="9" name="Text Placeholder 6">
            <a:extLst>
              <a:ext uri="{FF2B5EF4-FFF2-40B4-BE49-F238E27FC236}">
                <a16:creationId xmlns:a16="http://schemas.microsoft.com/office/drawing/2014/main" id="{C8931E87-EA29-A598-61FF-49AE5C9BEB9E}"/>
              </a:ext>
            </a:extLst>
          </p:cNvPr>
          <p:cNvSpPr>
            <a:spLocks noGrp="1"/>
          </p:cNvSpPr>
          <p:nvPr>
            <p:ph type="body" idx="13"/>
          </p:nvPr>
        </p:nvSpPr>
        <p:spPr>
          <a:xfrm>
            <a:off x="611333" y="2016034"/>
            <a:ext cx="9899913" cy="3661955"/>
          </a:xfrm>
        </p:spPr>
        <p:txBody>
          <a:bodyPr>
            <a:normAutofit/>
          </a:bodyPr>
          <a:lstStyle/>
          <a:p>
            <a:pPr marL="0" indent="0">
              <a:buNone/>
            </a:pPr>
            <a:r>
              <a:rPr lang="en-US" sz="2600" dirty="0"/>
              <a:t>1. One question I still really want answered is</a:t>
            </a:r>
            <a:r>
              <a:rPr lang="cs-CZ" sz="2600" dirty="0"/>
              <a:t>:</a:t>
            </a:r>
            <a:endParaRPr lang="en-US" sz="2600" dirty="0"/>
          </a:p>
          <a:p>
            <a:pPr marL="0" indent="0">
              <a:buNone/>
            </a:pPr>
            <a:endParaRPr lang="en-US" sz="2600" dirty="0"/>
          </a:p>
          <a:p>
            <a:pPr marL="0" indent="0">
              <a:buNone/>
            </a:pPr>
            <a:r>
              <a:rPr lang="en-US" sz="2600" dirty="0"/>
              <a:t>2. This workshop has helped me to</a:t>
            </a:r>
            <a:r>
              <a:rPr lang="cs-CZ" sz="2600" dirty="0"/>
              <a:t>:</a:t>
            </a:r>
            <a:endParaRPr lang="en-US" sz="2600" dirty="0"/>
          </a:p>
          <a:p>
            <a:pPr marL="0" indent="0">
              <a:buNone/>
            </a:pPr>
            <a:endParaRPr lang="en-US" sz="2600" dirty="0"/>
          </a:p>
          <a:p>
            <a:pPr marL="0" indent="0">
              <a:buNone/>
            </a:pPr>
            <a:r>
              <a:rPr lang="en-US" sz="2600" dirty="0"/>
              <a:t>3. As a result of this workshop, I will</a:t>
            </a:r>
            <a:r>
              <a:rPr lang="cs-CZ" sz="2600" dirty="0"/>
              <a:t>:</a:t>
            </a:r>
            <a:endParaRPr lang="en-US" sz="2600" dirty="0"/>
          </a:p>
        </p:txBody>
      </p:sp>
    </p:spTree>
    <p:extLst>
      <p:ext uri="{BB962C8B-B14F-4D97-AF65-F5344CB8AC3E}">
        <p14:creationId xmlns:p14="http://schemas.microsoft.com/office/powerpoint/2010/main" val="67963217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0A7F6-A577-4F91-72D9-D10FF0FF0782}"/>
              </a:ext>
            </a:extLst>
          </p:cNvPr>
          <p:cNvSpPr txBox="1">
            <a:spLocks/>
          </p:cNvSpPr>
          <p:nvPr/>
        </p:nvSpPr>
        <p:spPr>
          <a:xfrm>
            <a:off x="545323" y="5207714"/>
            <a:ext cx="10515600" cy="1325563"/>
          </a:xfrm>
          <a:prstGeom prst="rect">
            <a:avLst/>
          </a:prstGeom>
        </p:spPr>
        <p:txBody>
          <a:bodyPr>
            <a:noAutofit/>
          </a:bodyPr>
          <a:lstStyle>
            <a:lvl1pPr algn="l" defTabSz="914400" rtl="0" eaLnBrk="1" latinLnBrk="0" hangingPunct="1">
              <a:lnSpc>
                <a:spcPct val="90000"/>
              </a:lnSpc>
              <a:spcBef>
                <a:spcPct val="0"/>
              </a:spcBef>
              <a:buNone/>
              <a:defRPr sz="8000" b="1" kern="1200">
                <a:solidFill>
                  <a:schemeClr val="bg1"/>
                </a:solidFill>
                <a:latin typeface="Arial" panose="020B0604020202020204" pitchFamily="34" charset="0"/>
                <a:ea typeface="+mj-ea"/>
                <a:cs typeface="Arial" panose="020B0604020202020204" pitchFamily="34" charset="0"/>
              </a:defRPr>
            </a:lvl1pPr>
          </a:lstStyle>
          <a:p>
            <a:r>
              <a:rPr lang="en-US" dirty="0"/>
              <a:t>Thank you!</a:t>
            </a:r>
          </a:p>
        </p:txBody>
      </p:sp>
    </p:spTree>
    <p:extLst>
      <p:ext uri="{BB962C8B-B14F-4D97-AF65-F5344CB8AC3E}">
        <p14:creationId xmlns:p14="http://schemas.microsoft.com/office/powerpoint/2010/main" val="1373867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9F467-3E60-28A0-607A-09E5192A0D7C}"/>
              </a:ext>
            </a:extLst>
          </p:cNvPr>
          <p:cNvSpPr>
            <a:spLocks noGrp="1"/>
          </p:cNvSpPr>
          <p:nvPr>
            <p:ph type="title"/>
          </p:nvPr>
        </p:nvSpPr>
        <p:spPr/>
        <p:txBody>
          <a:bodyPr/>
          <a:lstStyle/>
          <a:p>
            <a:r>
              <a:rPr lang="en-US" dirty="0"/>
              <a:t>Have you been given information about how to have </a:t>
            </a:r>
            <a:br>
              <a:rPr lang="cs-CZ" dirty="0"/>
            </a:br>
            <a:r>
              <a:rPr lang="en-US" dirty="0"/>
              <a:t>a healthy intimate relationship? </a:t>
            </a:r>
          </a:p>
        </p:txBody>
      </p:sp>
      <p:sp>
        <p:nvSpPr>
          <p:cNvPr id="3" name="Text Placeholder 2">
            <a:extLst>
              <a:ext uri="{FF2B5EF4-FFF2-40B4-BE49-F238E27FC236}">
                <a16:creationId xmlns:a16="http://schemas.microsoft.com/office/drawing/2014/main" id="{2D3D8DAE-45BA-995B-0143-ABDC9BCEA2B4}"/>
              </a:ext>
            </a:extLst>
          </p:cNvPr>
          <p:cNvSpPr>
            <a:spLocks noGrp="1"/>
          </p:cNvSpPr>
          <p:nvPr>
            <p:ph type="body" idx="13"/>
          </p:nvPr>
        </p:nvSpPr>
        <p:spPr>
          <a:xfrm>
            <a:off x="611333" y="2193768"/>
            <a:ext cx="10515600" cy="1500187"/>
          </a:xfrm>
        </p:spPr>
        <p:txBody>
          <a:bodyPr>
            <a:normAutofit/>
          </a:bodyPr>
          <a:lstStyle/>
          <a:p>
            <a:pPr marL="0" indent="0">
              <a:buNone/>
            </a:pPr>
            <a:r>
              <a:rPr lang="en-US" sz="2600" b="1" dirty="0">
                <a:latin typeface="Arial" panose="020B0604020202020204" pitchFamily="34" charset="0"/>
                <a:cs typeface="Arial" panose="020B0604020202020204" pitchFamily="34" charset="0"/>
              </a:rPr>
              <a:t>Yes or No? </a:t>
            </a:r>
            <a:endParaRPr lang="en-US" sz="2600"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D245449C-3AE9-51E7-CFDF-5302F3403646}"/>
              </a:ext>
            </a:extLst>
          </p:cNvPr>
          <p:cNvSpPr>
            <a:spLocks noGrp="1"/>
          </p:cNvSpPr>
          <p:nvPr>
            <p:ph type="ftr" sz="quarter" idx="11"/>
          </p:nvPr>
        </p:nvSpPr>
        <p:spPr/>
        <p:txBody>
          <a:bodyPr/>
          <a:lstStyle/>
          <a:p>
            <a:r>
              <a:rPr lang="en-US"/>
              <a:t>Our Bodies, Our Rights!   |   A Virtual Workshop</a:t>
            </a:r>
            <a:endParaRPr lang="en-US" dirty="0"/>
          </a:p>
        </p:txBody>
      </p:sp>
      <p:sp>
        <p:nvSpPr>
          <p:cNvPr id="6" name="Slide Number Placeholder 5">
            <a:extLst>
              <a:ext uri="{FF2B5EF4-FFF2-40B4-BE49-F238E27FC236}">
                <a16:creationId xmlns:a16="http://schemas.microsoft.com/office/drawing/2014/main" id="{38521CBB-399A-20F8-A0FD-6300E902DE5A}"/>
              </a:ext>
            </a:extLst>
          </p:cNvPr>
          <p:cNvSpPr>
            <a:spLocks noGrp="1"/>
          </p:cNvSpPr>
          <p:nvPr>
            <p:ph type="sldNum" sz="quarter" idx="12"/>
          </p:nvPr>
        </p:nvSpPr>
        <p:spPr/>
        <p:txBody>
          <a:bodyPr/>
          <a:lstStyle/>
          <a:p>
            <a:fld id="{028175E8-2982-4B09-AFF5-24CBA7DB805C}" type="slidenum">
              <a:rPr lang="en-US" smtClean="0"/>
              <a:pPr/>
              <a:t>14</a:t>
            </a:fld>
            <a:endParaRPr lang="en-US" dirty="0"/>
          </a:p>
        </p:txBody>
      </p:sp>
    </p:spTree>
    <p:extLst>
      <p:ext uri="{BB962C8B-B14F-4D97-AF65-F5344CB8AC3E}">
        <p14:creationId xmlns:p14="http://schemas.microsoft.com/office/powerpoint/2010/main" val="125698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9F467-3E60-28A0-607A-09E5192A0D7C}"/>
              </a:ext>
            </a:extLst>
          </p:cNvPr>
          <p:cNvSpPr>
            <a:spLocks noGrp="1"/>
          </p:cNvSpPr>
          <p:nvPr>
            <p:ph type="title"/>
          </p:nvPr>
        </p:nvSpPr>
        <p:spPr/>
        <p:txBody>
          <a:bodyPr/>
          <a:lstStyle/>
          <a:p>
            <a:r>
              <a:rPr lang="en-US" dirty="0"/>
              <a:t>Have you ever felt shy to ask for birth control information?</a:t>
            </a:r>
          </a:p>
        </p:txBody>
      </p:sp>
      <p:sp>
        <p:nvSpPr>
          <p:cNvPr id="3" name="Text Placeholder 2">
            <a:extLst>
              <a:ext uri="{FF2B5EF4-FFF2-40B4-BE49-F238E27FC236}">
                <a16:creationId xmlns:a16="http://schemas.microsoft.com/office/drawing/2014/main" id="{2D3D8DAE-45BA-995B-0143-ABDC9BCEA2B4}"/>
              </a:ext>
            </a:extLst>
          </p:cNvPr>
          <p:cNvSpPr>
            <a:spLocks noGrp="1"/>
          </p:cNvSpPr>
          <p:nvPr>
            <p:ph type="body" idx="13"/>
          </p:nvPr>
        </p:nvSpPr>
        <p:spPr>
          <a:xfrm>
            <a:off x="611333" y="2193768"/>
            <a:ext cx="10515600" cy="1500187"/>
          </a:xfrm>
        </p:spPr>
        <p:txBody>
          <a:bodyPr>
            <a:normAutofit/>
          </a:bodyPr>
          <a:lstStyle/>
          <a:p>
            <a:pPr marL="0" indent="0">
              <a:buNone/>
            </a:pPr>
            <a:r>
              <a:rPr lang="en-US" sz="2600" b="1" dirty="0">
                <a:latin typeface="Arial" panose="020B0604020202020204" pitchFamily="34" charset="0"/>
                <a:cs typeface="Arial" panose="020B0604020202020204" pitchFamily="34" charset="0"/>
              </a:rPr>
              <a:t>Yes or No? </a:t>
            </a:r>
            <a:endParaRPr lang="en-US" sz="2600"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D245449C-3AE9-51E7-CFDF-5302F3403646}"/>
              </a:ext>
            </a:extLst>
          </p:cNvPr>
          <p:cNvSpPr>
            <a:spLocks noGrp="1"/>
          </p:cNvSpPr>
          <p:nvPr>
            <p:ph type="ftr" sz="quarter" idx="11"/>
          </p:nvPr>
        </p:nvSpPr>
        <p:spPr/>
        <p:txBody>
          <a:bodyPr/>
          <a:lstStyle/>
          <a:p>
            <a:r>
              <a:rPr lang="en-US"/>
              <a:t>Our Bodies, Our Rights!   |   A Virtual Workshop</a:t>
            </a:r>
            <a:endParaRPr lang="en-US" dirty="0"/>
          </a:p>
        </p:txBody>
      </p:sp>
      <p:sp>
        <p:nvSpPr>
          <p:cNvPr id="6" name="Slide Number Placeholder 5">
            <a:extLst>
              <a:ext uri="{FF2B5EF4-FFF2-40B4-BE49-F238E27FC236}">
                <a16:creationId xmlns:a16="http://schemas.microsoft.com/office/drawing/2014/main" id="{38521CBB-399A-20F8-A0FD-6300E902DE5A}"/>
              </a:ext>
            </a:extLst>
          </p:cNvPr>
          <p:cNvSpPr>
            <a:spLocks noGrp="1"/>
          </p:cNvSpPr>
          <p:nvPr>
            <p:ph type="sldNum" sz="quarter" idx="12"/>
          </p:nvPr>
        </p:nvSpPr>
        <p:spPr/>
        <p:txBody>
          <a:bodyPr/>
          <a:lstStyle/>
          <a:p>
            <a:fld id="{028175E8-2982-4B09-AFF5-24CBA7DB805C}" type="slidenum">
              <a:rPr lang="en-US" smtClean="0"/>
              <a:pPr/>
              <a:t>15</a:t>
            </a:fld>
            <a:endParaRPr lang="en-US" dirty="0"/>
          </a:p>
        </p:txBody>
      </p:sp>
    </p:spTree>
    <p:extLst>
      <p:ext uri="{BB962C8B-B14F-4D97-AF65-F5344CB8AC3E}">
        <p14:creationId xmlns:p14="http://schemas.microsoft.com/office/powerpoint/2010/main" val="1523295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9F467-3E60-28A0-607A-09E5192A0D7C}"/>
              </a:ext>
            </a:extLst>
          </p:cNvPr>
          <p:cNvSpPr>
            <a:spLocks noGrp="1"/>
          </p:cNvSpPr>
          <p:nvPr>
            <p:ph type="title"/>
          </p:nvPr>
        </p:nvSpPr>
        <p:spPr/>
        <p:txBody>
          <a:bodyPr/>
          <a:lstStyle/>
          <a:p>
            <a:r>
              <a:rPr lang="en-US" dirty="0"/>
              <a:t>Have you ever heard someone question a woman </a:t>
            </a:r>
            <a:br>
              <a:rPr lang="cs-CZ" dirty="0"/>
            </a:br>
            <a:r>
              <a:rPr lang="en-US" dirty="0"/>
              <a:t>with a disability who decided to raise children?</a:t>
            </a:r>
          </a:p>
        </p:txBody>
      </p:sp>
      <p:sp>
        <p:nvSpPr>
          <p:cNvPr id="3" name="Text Placeholder 2">
            <a:extLst>
              <a:ext uri="{FF2B5EF4-FFF2-40B4-BE49-F238E27FC236}">
                <a16:creationId xmlns:a16="http://schemas.microsoft.com/office/drawing/2014/main" id="{2D3D8DAE-45BA-995B-0143-ABDC9BCEA2B4}"/>
              </a:ext>
            </a:extLst>
          </p:cNvPr>
          <p:cNvSpPr>
            <a:spLocks noGrp="1"/>
          </p:cNvSpPr>
          <p:nvPr>
            <p:ph type="body" idx="13"/>
          </p:nvPr>
        </p:nvSpPr>
        <p:spPr>
          <a:xfrm>
            <a:off x="611333" y="2193768"/>
            <a:ext cx="10515600" cy="1500187"/>
          </a:xfrm>
        </p:spPr>
        <p:txBody>
          <a:bodyPr>
            <a:normAutofit/>
          </a:bodyPr>
          <a:lstStyle/>
          <a:p>
            <a:pPr marL="0" indent="0">
              <a:buNone/>
            </a:pPr>
            <a:r>
              <a:rPr lang="en-US" sz="2600" b="1" dirty="0">
                <a:latin typeface="Arial" panose="020B0604020202020204" pitchFamily="34" charset="0"/>
                <a:cs typeface="Arial" panose="020B0604020202020204" pitchFamily="34" charset="0"/>
              </a:rPr>
              <a:t>Yes or No? </a:t>
            </a:r>
            <a:endParaRPr lang="en-US" sz="2600"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D245449C-3AE9-51E7-CFDF-5302F3403646}"/>
              </a:ext>
            </a:extLst>
          </p:cNvPr>
          <p:cNvSpPr>
            <a:spLocks noGrp="1"/>
          </p:cNvSpPr>
          <p:nvPr>
            <p:ph type="ftr" sz="quarter" idx="11"/>
          </p:nvPr>
        </p:nvSpPr>
        <p:spPr/>
        <p:txBody>
          <a:bodyPr/>
          <a:lstStyle/>
          <a:p>
            <a:r>
              <a:rPr lang="en-US"/>
              <a:t>Our Bodies, Our Rights!   |   A Virtual Workshop</a:t>
            </a:r>
            <a:endParaRPr lang="en-US" dirty="0"/>
          </a:p>
        </p:txBody>
      </p:sp>
      <p:sp>
        <p:nvSpPr>
          <p:cNvPr id="6" name="Slide Number Placeholder 5">
            <a:extLst>
              <a:ext uri="{FF2B5EF4-FFF2-40B4-BE49-F238E27FC236}">
                <a16:creationId xmlns:a16="http://schemas.microsoft.com/office/drawing/2014/main" id="{38521CBB-399A-20F8-A0FD-6300E902DE5A}"/>
              </a:ext>
            </a:extLst>
          </p:cNvPr>
          <p:cNvSpPr>
            <a:spLocks noGrp="1"/>
          </p:cNvSpPr>
          <p:nvPr>
            <p:ph type="sldNum" sz="quarter" idx="12"/>
          </p:nvPr>
        </p:nvSpPr>
        <p:spPr/>
        <p:txBody>
          <a:bodyPr/>
          <a:lstStyle/>
          <a:p>
            <a:fld id="{028175E8-2982-4B09-AFF5-24CBA7DB805C}" type="slidenum">
              <a:rPr lang="en-US" smtClean="0"/>
              <a:pPr/>
              <a:t>16</a:t>
            </a:fld>
            <a:endParaRPr lang="en-US" dirty="0"/>
          </a:p>
        </p:txBody>
      </p:sp>
    </p:spTree>
    <p:extLst>
      <p:ext uri="{BB962C8B-B14F-4D97-AF65-F5344CB8AC3E}">
        <p14:creationId xmlns:p14="http://schemas.microsoft.com/office/powerpoint/2010/main" val="3251900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9F467-3E60-28A0-607A-09E5192A0D7C}"/>
              </a:ext>
            </a:extLst>
          </p:cNvPr>
          <p:cNvSpPr>
            <a:spLocks noGrp="1"/>
          </p:cNvSpPr>
          <p:nvPr>
            <p:ph type="title"/>
          </p:nvPr>
        </p:nvSpPr>
        <p:spPr/>
        <p:txBody>
          <a:bodyPr>
            <a:noAutofit/>
          </a:bodyPr>
          <a:lstStyle/>
          <a:p>
            <a:r>
              <a:rPr lang="en-US" dirty="0"/>
              <a:t>Do you know anyone with a disability who has experienced violence from a boyfriend, girlfriend, husband, or wife?</a:t>
            </a:r>
          </a:p>
        </p:txBody>
      </p:sp>
      <p:sp>
        <p:nvSpPr>
          <p:cNvPr id="3" name="Text Placeholder 2">
            <a:extLst>
              <a:ext uri="{FF2B5EF4-FFF2-40B4-BE49-F238E27FC236}">
                <a16:creationId xmlns:a16="http://schemas.microsoft.com/office/drawing/2014/main" id="{2D3D8DAE-45BA-995B-0143-ABDC9BCEA2B4}"/>
              </a:ext>
            </a:extLst>
          </p:cNvPr>
          <p:cNvSpPr>
            <a:spLocks noGrp="1"/>
          </p:cNvSpPr>
          <p:nvPr>
            <p:ph type="body" idx="13"/>
          </p:nvPr>
        </p:nvSpPr>
        <p:spPr>
          <a:xfrm>
            <a:off x="611333" y="2193768"/>
            <a:ext cx="10515600" cy="1500187"/>
          </a:xfrm>
        </p:spPr>
        <p:txBody>
          <a:bodyPr>
            <a:normAutofit/>
          </a:bodyPr>
          <a:lstStyle/>
          <a:p>
            <a:pPr marL="0" indent="0">
              <a:buNone/>
            </a:pPr>
            <a:endParaRPr lang="en-US" sz="2600" b="1" dirty="0">
              <a:latin typeface="Arial" panose="020B0604020202020204" pitchFamily="34" charset="0"/>
              <a:cs typeface="Arial" panose="020B0604020202020204" pitchFamily="34" charset="0"/>
            </a:endParaRPr>
          </a:p>
          <a:p>
            <a:pPr marL="0" indent="0">
              <a:buNone/>
            </a:pPr>
            <a:r>
              <a:rPr lang="en-US" sz="2600" b="1" dirty="0">
                <a:latin typeface="Arial" panose="020B0604020202020204" pitchFamily="34" charset="0"/>
                <a:cs typeface="Arial" panose="020B0604020202020204" pitchFamily="34" charset="0"/>
              </a:rPr>
              <a:t>Yes or No? </a:t>
            </a:r>
            <a:endParaRPr lang="en-US" sz="2600"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D245449C-3AE9-51E7-CFDF-5302F3403646}"/>
              </a:ext>
            </a:extLst>
          </p:cNvPr>
          <p:cNvSpPr>
            <a:spLocks noGrp="1"/>
          </p:cNvSpPr>
          <p:nvPr>
            <p:ph type="ftr" sz="quarter" idx="11"/>
          </p:nvPr>
        </p:nvSpPr>
        <p:spPr/>
        <p:txBody>
          <a:bodyPr/>
          <a:lstStyle/>
          <a:p>
            <a:r>
              <a:rPr lang="en-US"/>
              <a:t>Our Bodies, Our Rights!   |   A Virtual Workshop</a:t>
            </a:r>
            <a:endParaRPr lang="en-US" dirty="0"/>
          </a:p>
        </p:txBody>
      </p:sp>
      <p:sp>
        <p:nvSpPr>
          <p:cNvPr id="6" name="Slide Number Placeholder 5">
            <a:extLst>
              <a:ext uri="{FF2B5EF4-FFF2-40B4-BE49-F238E27FC236}">
                <a16:creationId xmlns:a16="http://schemas.microsoft.com/office/drawing/2014/main" id="{38521CBB-399A-20F8-A0FD-6300E902DE5A}"/>
              </a:ext>
            </a:extLst>
          </p:cNvPr>
          <p:cNvSpPr>
            <a:spLocks noGrp="1"/>
          </p:cNvSpPr>
          <p:nvPr>
            <p:ph type="sldNum" sz="quarter" idx="12"/>
          </p:nvPr>
        </p:nvSpPr>
        <p:spPr/>
        <p:txBody>
          <a:bodyPr/>
          <a:lstStyle/>
          <a:p>
            <a:fld id="{028175E8-2982-4B09-AFF5-24CBA7DB805C}" type="slidenum">
              <a:rPr lang="en-US" smtClean="0"/>
              <a:pPr/>
              <a:t>17</a:t>
            </a:fld>
            <a:endParaRPr lang="en-US" dirty="0"/>
          </a:p>
        </p:txBody>
      </p:sp>
    </p:spTree>
    <p:extLst>
      <p:ext uri="{BB962C8B-B14F-4D97-AF65-F5344CB8AC3E}">
        <p14:creationId xmlns:p14="http://schemas.microsoft.com/office/powerpoint/2010/main" val="2080594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9F467-3E60-28A0-607A-09E5192A0D7C}"/>
              </a:ext>
            </a:extLst>
          </p:cNvPr>
          <p:cNvSpPr>
            <a:spLocks noGrp="1"/>
          </p:cNvSpPr>
          <p:nvPr>
            <p:ph type="title"/>
          </p:nvPr>
        </p:nvSpPr>
        <p:spPr/>
        <p:txBody>
          <a:bodyPr>
            <a:noAutofit/>
          </a:bodyPr>
          <a:lstStyle/>
          <a:p>
            <a:r>
              <a:rPr lang="en-US" dirty="0"/>
              <a:t>If you had a friend with a disability who experienced violence, would you know where to go to get them help?</a:t>
            </a:r>
          </a:p>
        </p:txBody>
      </p:sp>
      <p:sp>
        <p:nvSpPr>
          <p:cNvPr id="3" name="Text Placeholder 2">
            <a:extLst>
              <a:ext uri="{FF2B5EF4-FFF2-40B4-BE49-F238E27FC236}">
                <a16:creationId xmlns:a16="http://schemas.microsoft.com/office/drawing/2014/main" id="{2D3D8DAE-45BA-995B-0143-ABDC9BCEA2B4}"/>
              </a:ext>
            </a:extLst>
          </p:cNvPr>
          <p:cNvSpPr>
            <a:spLocks noGrp="1"/>
          </p:cNvSpPr>
          <p:nvPr>
            <p:ph type="body" idx="13"/>
          </p:nvPr>
        </p:nvSpPr>
        <p:spPr>
          <a:xfrm>
            <a:off x="611333" y="2193768"/>
            <a:ext cx="10515600" cy="1500187"/>
          </a:xfrm>
        </p:spPr>
        <p:txBody>
          <a:bodyPr>
            <a:normAutofit/>
          </a:bodyPr>
          <a:lstStyle/>
          <a:p>
            <a:pPr marL="0" indent="0">
              <a:buNone/>
            </a:pPr>
            <a:r>
              <a:rPr lang="en-US" sz="2600" b="1" dirty="0">
                <a:latin typeface="Arial" panose="020B0604020202020204" pitchFamily="34" charset="0"/>
                <a:cs typeface="Arial" panose="020B0604020202020204" pitchFamily="34" charset="0"/>
              </a:rPr>
              <a:t>Yes or No? </a:t>
            </a:r>
            <a:endParaRPr lang="en-US" sz="2600"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D245449C-3AE9-51E7-CFDF-5302F3403646}"/>
              </a:ext>
            </a:extLst>
          </p:cNvPr>
          <p:cNvSpPr>
            <a:spLocks noGrp="1"/>
          </p:cNvSpPr>
          <p:nvPr>
            <p:ph type="ftr" sz="quarter" idx="11"/>
          </p:nvPr>
        </p:nvSpPr>
        <p:spPr/>
        <p:txBody>
          <a:bodyPr/>
          <a:lstStyle/>
          <a:p>
            <a:r>
              <a:rPr lang="en-US"/>
              <a:t>Our Bodies, Our Rights!   |   A Virtual Workshop</a:t>
            </a:r>
            <a:endParaRPr lang="en-US" dirty="0"/>
          </a:p>
        </p:txBody>
      </p:sp>
      <p:sp>
        <p:nvSpPr>
          <p:cNvPr id="6" name="Slide Number Placeholder 5">
            <a:extLst>
              <a:ext uri="{FF2B5EF4-FFF2-40B4-BE49-F238E27FC236}">
                <a16:creationId xmlns:a16="http://schemas.microsoft.com/office/drawing/2014/main" id="{38521CBB-399A-20F8-A0FD-6300E902DE5A}"/>
              </a:ext>
            </a:extLst>
          </p:cNvPr>
          <p:cNvSpPr>
            <a:spLocks noGrp="1"/>
          </p:cNvSpPr>
          <p:nvPr>
            <p:ph type="sldNum" sz="quarter" idx="12"/>
          </p:nvPr>
        </p:nvSpPr>
        <p:spPr/>
        <p:txBody>
          <a:bodyPr/>
          <a:lstStyle/>
          <a:p>
            <a:fld id="{028175E8-2982-4B09-AFF5-24CBA7DB805C}" type="slidenum">
              <a:rPr lang="en-US" smtClean="0"/>
              <a:pPr/>
              <a:t>18</a:t>
            </a:fld>
            <a:endParaRPr lang="en-US" dirty="0"/>
          </a:p>
        </p:txBody>
      </p:sp>
    </p:spTree>
    <p:extLst>
      <p:ext uri="{BB962C8B-B14F-4D97-AF65-F5344CB8AC3E}">
        <p14:creationId xmlns:p14="http://schemas.microsoft.com/office/powerpoint/2010/main" val="1473464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518AA-8F2D-7C45-F2FA-0BA7189D5363}"/>
              </a:ext>
            </a:extLst>
          </p:cNvPr>
          <p:cNvSpPr>
            <a:spLocks noGrp="1"/>
          </p:cNvSpPr>
          <p:nvPr>
            <p:ph type="title"/>
          </p:nvPr>
        </p:nvSpPr>
        <p:spPr/>
        <p:txBody>
          <a:bodyPr/>
          <a:lstStyle/>
          <a:p>
            <a:r>
              <a:rPr lang="en-US" dirty="0"/>
              <a:t>ACTIVITY 1B: KEY MESSAGES </a:t>
            </a:r>
          </a:p>
        </p:txBody>
      </p:sp>
      <p:sp>
        <p:nvSpPr>
          <p:cNvPr id="7" name="Text Placeholder 6">
            <a:extLst>
              <a:ext uri="{FF2B5EF4-FFF2-40B4-BE49-F238E27FC236}">
                <a16:creationId xmlns:a16="http://schemas.microsoft.com/office/drawing/2014/main" id="{A8F17D5A-D5C6-8F3E-BEDA-3E2C2459804B}"/>
              </a:ext>
            </a:extLst>
          </p:cNvPr>
          <p:cNvSpPr>
            <a:spLocks noGrp="1"/>
          </p:cNvSpPr>
          <p:nvPr>
            <p:ph type="body" idx="13"/>
          </p:nvPr>
        </p:nvSpPr>
        <p:spPr>
          <a:xfrm>
            <a:off x="611333" y="1571010"/>
            <a:ext cx="10515600" cy="4381921"/>
          </a:xfrm>
        </p:spPr>
        <p:txBody>
          <a:bodyPr>
            <a:normAutofit/>
          </a:bodyPr>
          <a:lstStyle/>
          <a:p>
            <a:pPr marL="284163" indent="-284163"/>
            <a:r>
              <a:rPr lang="en-US" sz="2600" dirty="0"/>
              <a:t>As people with disabilities, we often receive negative messages and are excluded from conversations about relationships, having children, and sexuality.</a:t>
            </a:r>
            <a:endParaRPr lang="cs-CZ" sz="2600" dirty="0"/>
          </a:p>
          <a:p>
            <a:pPr marL="284163" indent="-284163"/>
            <a:r>
              <a:rPr lang="en-US" sz="2600" dirty="0"/>
              <a:t>Everyone, including people with disabilities, has a right to decide for themselves whether to get married and have children; to access sexual health services and sexuality information; and everyone has a right to be free from violence.</a:t>
            </a:r>
            <a:endParaRPr lang="cs-CZ" sz="2600" dirty="0"/>
          </a:p>
          <a:p>
            <a:pPr marL="284163" indent="-284163"/>
            <a:r>
              <a:rPr lang="en-US" sz="2600" dirty="0"/>
              <a:t>In this workshop, we will explore these topics together, learn from each other and correct some of the inaccurate information you may have heard or offer information you may not have gotten.</a:t>
            </a:r>
          </a:p>
        </p:txBody>
      </p:sp>
      <p:sp>
        <p:nvSpPr>
          <p:cNvPr id="4" name="Footer Placeholder 3">
            <a:extLst>
              <a:ext uri="{FF2B5EF4-FFF2-40B4-BE49-F238E27FC236}">
                <a16:creationId xmlns:a16="http://schemas.microsoft.com/office/drawing/2014/main" id="{ABD1AF82-49A3-C9BD-EC8E-34B4633162BE}"/>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3AB5DE4F-FCCF-709E-3D90-C413C5851A4C}"/>
              </a:ext>
            </a:extLst>
          </p:cNvPr>
          <p:cNvSpPr>
            <a:spLocks noGrp="1"/>
          </p:cNvSpPr>
          <p:nvPr>
            <p:ph type="sldNum" sz="quarter" idx="12"/>
          </p:nvPr>
        </p:nvSpPr>
        <p:spPr/>
        <p:txBody>
          <a:bodyPr/>
          <a:lstStyle/>
          <a:p>
            <a:fld id="{028175E8-2982-4B09-AFF5-24CBA7DB805C}" type="slidenum">
              <a:rPr lang="en-US" smtClean="0"/>
              <a:pPr/>
              <a:t>19</a:t>
            </a:fld>
            <a:endParaRPr lang="en-US" dirty="0"/>
          </a:p>
        </p:txBody>
      </p:sp>
    </p:spTree>
    <p:extLst>
      <p:ext uri="{BB962C8B-B14F-4D97-AF65-F5344CB8AC3E}">
        <p14:creationId xmlns:p14="http://schemas.microsoft.com/office/powerpoint/2010/main" val="1203148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C87C3C7-6301-7ABE-1FB6-1BB3B23A5E86}"/>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8CEE5DD9-1E98-6EFB-6C9C-65757A870E39}"/>
              </a:ext>
            </a:extLst>
          </p:cNvPr>
          <p:cNvSpPr>
            <a:spLocks noGrp="1"/>
          </p:cNvSpPr>
          <p:nvPr>
            <p:ph type="sldNum" sz="quarter" idx="12"/>
          </p:nvPr>
        </p:nvSpPr>
        <p:spPr/>
        <p:txBody>
          <a:bodyPr/>
          <a:lstStyle/>
          <a:p>
            <a:fld id="{028175E8-2982-4B09-AFF5-24CBA7DB805C}" type="slidenum">
              <a:rPr lang="en-US" smtClean="0"/>
              <a:pPr/>
              <a:t>2</a:t>
            </a:fld>
            <a:endParaRPr lang="en-US" dirty="0"/>
          </a:p>
        </p:txBody>
      </p:sp>
      <p:sp>
        <p:nvSpPr>
          <p:cNvPr id="6" name="Title 5">
            <a:extLst>
              <a:ext uri="{FF2B5EF4-FFF2-40B4-BE49-F238E27FC236}">
                <a16:creationId xmlns:a16="http://schemas.microsoft.com/office/drawing/2014/main" id="{B3DEA41C-3919-A41C-E7E5-8AD6CE6FAB31}"/>
              </a:ext>
            </a:extLst>
          </p:cNvPr>
          <p:cNvSpPr>
            <a:spLocks noGrp="1"/>
          </p:cNvSpPr>
          <p:nvPr>
            <p:ph type="title"/>
          </p:nvPr>
        </p:nvSpPr>
        <p:spPr>
          <a:xfrm>
            <a:off x="611333" y="690055"/>
            <a:ext cx="10515600" cy="1085913"/>
          </a:xfrm>
        </p:spPr>
        <p:txBody>
          <a:bodyPr/>
          <a:lstStyle/>
          <a:p>
            <a:r>
              <a:rPr lang="en-US" dirty="0"/>
              <a:t>WHO WE ARE</a:t>
            </a:r>
          </a:p>
        </p:txBody>
      </p:sp>
      <p:sp>
        <p:nvSpPr>
          <p:cNvPr id="7" name="Text Placeholder 6">
            <a:extLst>
              <a:ext uri="{FF2B5EF4-FFF2-40B4-BE49-F238E27FC236}">
                <a16:creationId xmlns:a16="http://schemas.microsoft.com/office/drawing/2014/main" id="{F82D1935-806D-425C-D39E-407C2B051367}"/>
              </a:ext>
            </a:extLst>
          </p:cNvPr>
          <p:cNvSpPr>
            <a:spLocks noGrp="1"/>
          </p:cNvSpPr>
          <p:nvPr>
            <p:ph type="body" idx="13"/>
          </p:nvPr>
        </p:nvSpPr>
        <p:spPr>
          <a:xfrm>
            <a:off x="611333" y="4531057"/>
            <a:ext cx="5298148" cy="1692322"/>
          </a:xfrm>
        </p:spPr>
        <p:txBody>
          <a:bodyPr/>
          <a:lstStyle/>
          <a:p>
            <a:pPr marL="0" indent="0">
              <a:buNone/>
            </a:pPr>
            <a:r>
              <a:rPr lang="en-US" b="1" dirty="0">
                <a:solidFill>
                  <a:srgbClr val="D44516"/>
                </a:solidFill>
              </a:rPr>
              <a:t>Insert Name of Facilitator 1</a:t>
            </a:r>
          </a:p>
          <a:p>
            <a:pPr marL="0" indent="0">
              <a:buNone/>
            </a:pPr>
            <a:r>
              <a:rPr lang="en-US" dirty="0"/>
              <a:t>Insert image description </a:t>
            </a:r>
            <a:br>
              <a:rPr lang="en-US" dirty="0"/>
            </a:br>
            <a:r>
              <a:rPr lang="en-US" dirty="0"/>
              <a:t>of Facilitator 1</a:t>
            </a:r>
          </a:p>
        </p:txBody>
      </p:sp>
      <p:sp>
        <p:nvSpPr>
          <p:cNvPr id="8" name="Text Placeholder 7">
            <a:extLst>
              <a:ext uri="{FF2B5EF4-FFF2-40B4-BE49-F238E27FC236}">
                <a16:creationId xmlns:a16="http://schemas.microsoft.com/office/drawing/2014/main" id="{9D37A1A1-E33B-0086-71AD-998EE8216177}"/>
              </a:ext>
            </a:extLst>
          </p:cNvPr>
          <p:cNvSpPr txBox="1">
            <a:spLocks/>
          </p:cNvSpPr>
          <p:nvPr/>
        </p:nvSpPr>
        <p:spPr>
          <a:xfrm>
            <a:off x="6282519" y="4531057"/>
            <a:ext cx="5298148" cy="16923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D44516"/>
                </a:solidFill>
              </a:rPr>
              <a:t>Insert Name of Facilitator 2</a:t>
            </a:r>
          </a:p>
          <a:p>
            <a:pPr marL="0" indent="0">
              <a:buNone/>
            </a:pPr>
            <a:r>
              <a:rPr lang="en-US" dirty="0"/>
              <a:t>Insert image description </a:t>
            </a:r>
            <a:br>
              <a:rPr lang="en-US" dirty="0"/>
            </a:br>
            <a:r>
              <a:rPr lang="en-US" dirty="0"/>
              <a:t>of Facilitator 2</a:t>
            </a:r>
          </a:p>
          <a:p>
            <a:pPr marL="0" indent="0">
              <a:buNone/>
            </a:pPr>
            <a:endParaRPr lang="en-US" dirty="0"/>
          </a:p>
        </p:txBody>
      </p:sp>
      <p:pic>
        <p:nvPicPr>
          <p:cNvPr id="9" name="Picture 8">
            <a:extLst>
              <a:ext uri="{FF2B5EF4-FFF2-40B4-BE49-F238E27FC236}">
                <a16:creationId xmlns:a16="http://schemas.microsoft.com/office/drawing/2014/main" id="{89C72FB6-1C2D-8288-4279-0EC965ED150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78745" y="1648220"/>
            <a:ext cx="2816352" cy="2816352"/>
          </a:xfrm>
          <a:prstGeom prst="rect">
            <a:avLst/>
          </a:prstGeom>
        </p:spPr>
      </p:pic>
      <p:pic>
        <p:nvPicPr>
          <p:cNvPr id="10" name="Picture 9">
            <a:extLst>
              <a:ext uri="{FF2B5EF4-FFF2-40B4-BE49-F238E27FC236}">
                <a16:creationId xmlns:a16="http://schemas.microsoft.com/office/drawing/2014/main" id="{BF961C61-7993-8DE6-E019-6EED027F1A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072135" y="1648220"/>
            <a:ext cx="2816352" cy="2816352"/>
          </a:xfrm>
          <a:prstGeom prst="rect">
            <a:avLst/>
          </a:prstGeom>
        </p:spPr>
      </p:pic>
      <p:pic>
        <p:nvPicPr>
          <p:cNvPr id="11" name="Graphic 10">
            <a:extLst>
              <a:ext uri="{FF2B5EF4-FFF2-40B4-BE49-F238E27FC236}">
                <a16:creationId xmlns:a16="http://schemas.microsoft.com/office/drawing/2014/main" id="{A3778062-F09F-87F1-F767-EC4A7374A4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3414" y="1478856"/>
            <a:ext cx="1764569" cy="1555213"/>
          </a:xfrm>
          <a:prstGeom prst="rect">
            <a:avLst/>
          </a:prstGeom>
        </p:spPr>
      </p:pic>
      <p:pic>
        <p:nvPicPr>
          <p:cNvPr id="12" name="Graphic 11">
            <a:extLst>
              <a:ext uri="{FF2B5EF4-FFF2-40B4-BE49-F238E27FC236}">
                <a16:creationId xmlns:a16="http://schemas.microsoft.com/office/drawing/2014/main" id="{E2356BA2-D900-CE78-AFEF-6C004FCA16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05891" y="1478855"/>
            <a:ext cx="1764569" cy="1555213"/>
          </a:xfrm>
          <a:prstGeom prst="rect">
            <a:avLst/>
          </a:prstGeom>
        </p:spPr>
      </p:pic>
      <p:cxnSp>
        <p:nvCxnSpPr>
          <p:cNvPr id="13" name="Straight Connector 12">
            <a:extLst>
              <a:ext uri="{FF2B5EF4-FFF2-40B4-BE49-F238E27FC236}">
                <a16:creationId xmlns:a16="http://schemas.microsoft.com/office/drawing/2014/main" id="{A2EBC60A-6980-0F6D-C195-3A2FD74297B2}"/>
              </a:ext>
            </a:extLst>
          </p:cNvPr>
          <p:cNvCxnSpPr>
            <a:cxnSpLocks/>
          </p:cNvCxnSpPr>
          <p:nvPr/>
        </p:nvCxnSpPr>
        <p:spPr>
          <a:xfrm flipH="1">
            <a:off x="6096000" y="4613985"/>
            <a:ext cx="5342" cy="1659436"/>
          </a:xfrm>
          <a:prstGeom prst="line">
            <a:avLst/>
          </a:prstGeom>
          <a:ln w="44450">
            <a:solidFill>
              <a:srgbClr val="D4451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65528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FEC06A-CDAF-09FD-875C-B6548052276F}"/>
              </a:ext>
            </a:extLst>
          </p:cNvPr>
          <p:cNvSpPr>
            <a:spLocks noGrp="1"/>
          </p:cNvSpPr>
          <p:nvPr>
            <p:ph type="title"/>
          </p:nvPr>
        </p:nvSpPr>
        <p:spPr/>
        <p:txBody>
          <a:bodyPr/>
          <a:lstStyle/>
          <a:p>
            <a:r>
              <a:rPr lang="en-US" dirty="0"/>
              <a:t>ACTIVITY 1</a:t>
            </a:r>
            <a:r>
              <a:rPr lang="cs-CZ" dirty="0"/>
              <a:t>C</a:t>
            </a:r>
            <a:r>
              <a:rPr lang="en-US" dirty="0"/>
              <a:t>:</a:t>
            </a:r>
          </a:p>
        </p:txBody>
      </p:sp>
      <p:sp>
        <p:nvSpPr>
          <p:cNvPr id="3" name="Slide Number Placeholder 2">
            <a:extLst>
              <a:ext uri="{FF2B5EF4-FFF2-40B4-BE49-F238E27FC236}">
                <a16:creationId xmlns:a16="http://schemas.microsoft.com/office/drawing/2014/main" id="{0DAEE157-3F61-16F8-B8A7-8FAA6C093815}"/>
              </a:ext>
            </a:extLst>
          </p:cNvPr>
          <p:cNvSpPr>
            <a:spLocks noGrp="1"/>
          </p:cNvSpPr>
          <p:nvPr>
            <p:ph type="sldNum" sz="quarter" idx="12"/>
          </p:nvPr>
        </p:nvSpPr>
        <p:spPr/>
        <p:txBody>
          <a:bodyPr/>
          <a:lstStyle/>
          <a:p>
            <a:fld id="{028175E8-2982-4B09-AFF5-24CBA7DB805C}" type="slidenum">
              <a:rPr lang="en-US" smtClean="0"/>
              <a:pPr/>
              <a:t>20</a:t>
            </a:fld>
            <a:endParaRPr lang="en-US" dirty="0"/>
          </a:p>
        </p:txBody>
      </p:sp>
      <p:sp>
        <p:nvSpPr>
          <p:cNvPr id="7" name="Title 1">
            <a:extLst>
              <a:ext uri="{FF2B5EF4-FFF2-40B4-BE49-F238E27FC236}">
                <a16:creationId xmlns:a16="http://schemas.microsoft.com/office/drawing/2014/main" id="{05003410-FD10-7AD4-2960-ACF784CD8B9D}"/>
              </a:ext>
            </a:extLst>
          </p:cNvPr>
          <p:cNvSpPr txBox="1">
            <a:spLocks/>
          </p:cNvSpPr>
          <p:nvPr/>
        </p:nvSpPr>
        <p:spPr>
          <a:xfrm>
            <a:off x="492969" y="1609531"/>
            <a:ext cx="10515600" cy="25799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000" b="1" kern="1200">
                <a:solidFill>
                  <a:schemeClr val="tx2">
                    <a:lumMod val="60000"/>
                    <a:lumOff val="40000"/>
                  </a:schemeClr>
                </a:solidFill>
                <a:latin typeface="Arial" panose="020B0604020202020204" pitchFamily="34" charset="0"/>
                <a:ea typeface="+mj-ea"/>
                <a:cs typeface="Arial" panose="020B0604020202020204" pitchFamily="34" charset="0"/>
              </a:defRPr>
            </a:lvl1pPr>
          </a:lstStyle>
          <a:p>
            <a:r>
              <a:rPr lang="en-US" dirty="0">
                <a:solidFill>
                  <a:schemeClr val="tx1"/>
                </a:solidFill>
              </a:rPr>
              <a:t>Understanding the </a:t>
            </a:r>
            <a:br>
              <a:rPr lang="cs-CZ" dirty="0">
                <a:solidFill>
                  <a:schemeClr val="tx1"/>
                </a:solidFill>
              </a:rPr>
            </a:br>
            <a:r>
              <a:rPr lang="en-US" dirty="0">
                <a:solidFill>
                  <a:schemeClr val="tx1"/>
                </a:solidFill>
              </a:rPr>
              <a:t>Rights-Based Model </a:t>
            </a:r>
            <a:br>
              <a:rPr lang="cs-CZ" dirty="0">
                <a:solidFill>
                  <a:schemeClr val="tx1"/>
                </a:solidFill>
              </a:rPr>
            </a:br>
            <a:r>
              <a:rPr lang="en-US" dirty="0">
                <a:solidFill>
                  <a:schemeClr val="tx1"/>
                </a:solidFill>
              </a:rPr>
              <a:t>of Disability</a:t>
            </a:r>
            <a:br>
              <a:rPr lang="cs-CZ"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3586806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518AA-8F2D-7C45-F2FA-0BA7189D5363}"/>
              </a:ext>
            </a:extLst>
          </p:cNvPr>
          <p:cNvSpPr>
            <a:spLocks noGrp="1"/>
          </p:cNvSpPr>
          <p:nvPr>
            <p:ph type="title"/>
          </p:nvPr>
        </p:nvSpPr>
        <p:spPr/>
        <p:txBody>
          <a:bodyPr/>
          <a:lstStyle/>
          <a:p>
            <a:r>
              <a:rPr lang="en-US" dirty="0"/>
              <a:t>ACTIVITY 1</a:t>
            </a:r>
            <a:r>
              <a:rPr lang="cs-CZ" dirty="0"/>
              <a:t>C</a:t>
            </a:r>
            <a:r>
              <a:rPr lang="en-US" dirty="0"/>
              <a:t>: THE SOCIAL MODEL OF DISABILITY VIDEO, PEOPLE WITH DISABILITY AUSTRALIA</a:t>
            </a:r>
          </a:p>
        </p:txBody>
      </p:sp>
      <p:sp>
        <p:nvSpPr>
          <p:cNvPr id="4" name="Footer Placeholder 3">
            <a:extLst>
              <a:ext uri="{FF2B5EF4-FFF2-40B4-BE49-F238E27FC236}">
                <a16:creationId xmlns:a16="http://schemas.microsoft.com/office/drawing/2014/main" id="{ABD1AF82-49A3-C9BD-EC8E-34B4633162BE}"/>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3AB5DE4F-FCCF-709E-3D90-C413C5851A4C}"/>
              </a:ext>
            </a:extLst>
          </p:cNvPr>
          <p:cNvSpPr>
            <a:spLocks noGrp="1"/>
          </p:cNvSpPr>
          <p:nvPr>
            <p:ph type="sldNum" sz="quarter" idx="12"/>
          </p:nvPr>
        </p:nvSpPr>
        <p:spPr/>
        <p:txBody>
          <a:bodyPr/>
          <a:lstStyle/>
          <a:p>
            <a:fld id="{028175E8-2982-4B09-AFF5-24CBA7DB805C}" type="slidenum">
              <a:rPr lang="en-US" smtClean="0"/>
              <a:pPr/>
              <a:t>21</a:t>
            </a:fld>
            <a:endParaRPr lang="en-US" dirty="0"/>
          </a:p>
        </p:txBody>
      </p:sp>
      <p:pic>
        <p:nvPicPr>
          <p:cNvPr id="2" name="Online Media 1" title="The Social Model of Disability">
            <a:hlinkClick r:id="" action="ppaction://media"/>
            <a:extLst>
              <a:ext uri="{FF2B5EF4-FFF2-40B4-BE49-F238E27FC236}">
                <a16:creationId xmlns:a16="http://schemas.microsoft.com/office/drawing/2014/main" id="{55466053-BE33-DF70-225D-BAE84E605947}"/>
              </a:ext>
            </a:extLst>
          </p:cNvPr>
          <p:cNvPicPr>
            <a:picLocks noRot="1" noChangeAspect="1"/>
          </p:cNvPicPr>
          <p:nvPr>
            <a:videoFile r:link="rId1"/>
          </p:nvPr>
        </p:nvPicPr>
        <p:blipFill>
          <a:blip r:embed="rId3"/>
          <a:stretch>
            <a:fillRect/>
          </a:stretch>
        </p:blipFill>
        <p:spPr>
          <a:xfrm>
            <a:off x="2238040" y="1775968"/>
            <a:ext cx="7715919" cy="4359494"/>
          </a:xfrm>
          <a:prstGeom prst="rect">
            <a:avLst/>
          </a:prstGeom>
        </p:spPr>
      </p:pic>
    </p:spTree>
    <p:extLst>
      <p:ext uri="{BB962C8B-B14F-4D97-AF65-F5344CB8AC3E}">
        <p14:creationId xmlns:p14="http://schemas.microsoft.com/office/powerpoint/2010/main" val="201904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518AA-8F2D-7C45-F2FA-0BA7189D5363}"/>
              </a:ext>
            </a:extLst>
          </p:cNvPr>
          <p:cNvSpPr>
            <a:spLocks noGrp="1"/>
          </p:cNvSpPr>
          <p:nvPr>
            <p:ph type="title"/>
          </p:nvPr>
        </p:nvSpPr>
        <p:spPr>
          <a:xfrm>
            <a:off x="611332" y="690055"/>
            <a:ext cx="11191529" cy="1085913"/>
          </a:xfrm>
        </p:spPr>
        <p:txBody>
          <a:bodyPr/>
          <a:lstStyle/>
          <a:p>
            <a:r>
              <a:rPr lang="en-US" dirty="0"/>
              <a:t>ACTIVITY 1C: MEDICAL AND CHARITY MODELS </a:t>
            </a:r>
            <a:br>
              <a:rPr lang="cs-CZ" dirty="0"/>
            </a:br>
            <a:r>
              <a:rPr lang="en-US" dirty="0"/>
              <a:t>OF DISABILITY</a:t>
            </a:r>
          </a:p>
        </p:txBody>
      </p:sp>
      <p:sp>
        <p:nvSpPr>
          <p:cNvPr id="7" name="Text Placeholder 6">
            <a:extLst>
              <a:ext uri="{FF2B5EF4-FFF2-40B4-BE49-F238E27FC236}">
                <a16:creationId xmlns:a16="http://schemas.microsoft.com/office/drawing/2014/main" id="{A8F17D5A-D5C6-8F3E-BEDA-3E2C2459804B}"/>
              </a:ext>
            </a:extLst>
          </p:cNvPr>
          <p:cNvSpPr>
            <a:spLocks noGrp="1"/>
          </p:cNvSpPr>
          <p:nvPr>
            <p:ph type="body" idx="13"/>
          </p:nvPr>
        </p:nvSpPr>
        <p:spPr>
          <a:xfrm>
            <a:off x="611333" y="1571010"/>
            <a:ext cx="10515600" cy="4596935"/>
          </a:xfrm>
        </p:spPr>
        <p:txBody>
          <a:bodyPr>
            <a:normAutofit lnSpcReduction="10000"/>
          </a:bodyPr>
          <a:lstStyle/>
          <a:p>
            <a:pPr marL="0" indent="0">
              <a:buNone/>
            </a:pPr>
            <a:br>
              <a:rPr lang="cs-CZ" b="1" dirty="0"/>
            </a:br>
            <a:r>
              <a:rPr lang="cs-CZ" sz="2600" b="1" dirty="0"/>
              <a:t>FOCUS: </a:t>
            </a:r>
          </a:p>
          <a:p>
            <a:pPr marL="284163" indent="-284163"/>
            <a:r>
              <a:rPr lang="en-US" sz="2600" dirty="0"/>
              <a:t>The individual and their impairment.</a:t>
            </a:r>
            <a:endParaRPr lang="cs-CZ" sz="2600" dirty="0"/>
          </a:p>
          <a:p>
            <a:pPr marL="0" indent="0">
              <a:buNone/>
            </a:pPr>
            <a:br>
              <a:rPr lang="cs-CZ" sz="2600" b="1" dirty="0"/>
            </a:br>
            <a:r>
              <a:rPr lang="cs-CZ" sz="2600" b="1" dirty="0"/>
              <a:t>ATTITUDE: </a:t>
            </a:r>
          </a:p>
          <a:p>
            <a:pPr marL="284163" indent="-284163"/>
            <a:r>
              <a:rPr lang="en-US" sz="2600" dirty="0"/>
              <a:t>People with disabilities need support and care as an act of charity</a:t>
            </a:r>
          </a:p>
          <a:p>
            <a:pPr marL="284163" indent="-284163"/>
            <a:r>
              <a:rPr lang="en-US" sz="2600" dirty="0"/>
              <a:t>Disability is a medical problem that should be treated as other medical problems and eradicated when possible.</a:t>
            </a:r>
            <a:endParaRPr lang="cs-CZ" sz="2600" dirty="0"/>
          </a:p>
          <a:p>
            <a:pPr marL="0" indent="0">
              <a:buNone/>
            </a:pPr>
            <a:br>
              <a:rPr lang="cs-CZ" sz="2600" b="1" dirty="0"/>
            </a:br>
            <a:r>
              <a:rPr lang="cs-CZ" sz="2600" b="1" dirty="0"/>
              <a:t>GOAL: </a:t>
            </a:r>
          </a:p>
          <a:p>
            <a:pPr marL="284163" indent="-284163"/>
            <a:r>
              <a:rPr lang="en-US" sz="2600" dirty="0"/>
              <a:t>Cure or improve the individual and help them fit into society.</a:t>
            </a:r>
          </a:p>
        </p:txBody>
      </p:sp>
      <p:sp>
        <p:nvSpPr>
          <p:cNvPr id="4" name="Footer Placeholder 3">
            <a:extLst>
              <a:ext uri="{FF2B5EF4-FFF2-40B4-BE49-F238E27FC236}">
                <a16:creationId xmlns:a16="http://schemas.microsoft.com/office/drawing/2014/main" id="{ABD1AF82-49A3-C9BD-EC8E-34B4633162BE}"/>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3AB5DE4F-FCCF-709E-3D90-C413C5851A4C}"/>
              </a:ext>
            </a:extLst>
          </p:cNvPr>
          <p:cNvSpPr>
            <a:spLocks noGrp="1"/>
          </p:cNvSpPr>
          <p:nvPr>
            <p:ph type="sldNum" sz="quarter" idx="12"/>
          </p:nvPr>
        </p:nvSpPr>
        <p:spPr/>
        <p:txBody>
          <a:bodyPr/>
          <a:lstStyle/>
          <a:p>
            <a:fld id="{028175E8-2982-4B09-AFF5-24CBA7DB805C}" type="slidenum">
              <a:rPr lang="en-US" smtClean="0"/>
              <a:pPr/>
              <a:t>22</a:t>
            </a:fld>
            <a:endParaRPr lang="en-US" dirty="0"/>
          </a:p>
        </p:txBody>
      </p:sp>
    </p:spTree>
    <p:extLst>
      <p:ext uri="{BB962C8B-B14F-4D97-AF65-F5344CB8AC3E}">
        <p14:creationId xmlns:p14="http://schemas.microsoft.com/office/powerpoint/2010/main" val="3864452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518AA-8F2D-7C45-F2FA-0BA7189D5363}"/>
              </a:ext>
            </a:extLst>
          </p:cNvPr>
          <p:cNvSpPr>
            <a:spLocks noGrp="1"/>
          </p:cNvSpPr>
          <p:nvPr>
            <p:ph type="title"/>
          </p:nvPr>
        </p:nvSpPr>
        <p:spPr/>
        <p:txBody>
          <a:bodyPr/>
          <a:lstStyle/>
          <a:p>
            <a:r>
              <a:rPr lang="en-US" dirty="0"/>
              <a:t>ACTIVITY 1C: SOCIAL AND RIGHTS-BASED MODEL OF DISABILITY</a:t>
            </a:r>
          </a:p>
        </p:txBody>
      </p:sp>
      <p:sp>
        <p:nvSpPr>
          <p:cNvPr id="7" name="Text Placeholder 6">
            <a:extLst>
              <a:ext uri="{FF2B5EF4-FFF2-40B4-BE49-F238E27FC236}">
                <a16:creationId xmlns:a16="http://schemas.microsoft.com/office/drawing/2014/main" id="{A8F17D5A-D5C6-8F3E-BEDA-3E2C2459804B}"/>
              </a:ext>
            </a:extLst>
          </p:cNvPr>
          <p:cNvSpPr>
            <a:spLocks noGrp="1"/>
          </p:cNvSpPr>
          <p:nvPr>
            <p:ph type="body" idx="13"/>
          </p:nvPr>
        </p:nvSpPr>
        <p:spPr>
          <a:xfrm>
            <a:off x="611333" y="1571010"/>
            <a:ext cx="10515600" cy="4785340"/>
          </a:xfrm>
        </p:spPr>
        <p:txBody>
          <a:bodyPr>
            <a:normAutofit lnSpcReduction="10000"/>
          </a:bodyPr>
          <a:lstStyle/>
          <a:p>
            <a:pPr marL="0" indent="0">
              <a:buNone/>
            </a:pPr>
            <a:br>
              <a:rPr lang="cs-CZ" b="1" dirty="0"/>
            </a:br>
            <a:r>
              <a:rPr lang="cs-CZ" sz="2600" b="1" dirty="0"/>
              <a:t>FOCUS: </a:t>
            </a:r>
          </a:p>
          <a:p>
            <a:pPr marL="284163" indent="-284163"/>
            <a:r>
              <a:rPr lang="en-US" sz="2600" dirty="0"/>
              <a:t>Society and the built and social environments</a:t>
            </a:r>
            <a:r>
              <a:rPr lang="cs-CZ" sz="2600" dirty="0"/>
              <a:t>.</a:t>
            </a:r>
          </a:p>
          <a:p>
            <a:pPr marL="0" indent="0">
              <a:buNone/>
            </a:pPr>
            <a:br>
              <a:rPr lang="cs-CZ" sz="2600" b="1" dirty="0"/>
            </a:br>
            <a:r>
              <a:rPr lang="cs-CZ" sz="2600" b="1" dirty="0"/>
              <a:t>ATTITUDE: </a:t>
            </a:r>
          </a:p>
          <a:p>
            <a:pPr marL="284163" indent="-284163"/>
            <a:r>
              <a:rPr lang="en-US" sz="2600" dirty="0"/>
              <a:t>Social practices and built environments are disabling</a:t>
            </a:r>
            <a:r>
              <a:rPr lang="cs-CZ" sz="2600" dirty="0"/>
              <a:t>.</a:t>
            </a:r>
            <a:endParaRPr lang="en-US" sz="2600" dirty="0"/>
          </a:p>
          <a:p>
            <a:pPr marL="284163" indent="-284163"/>
            <a:r>
              <a:rPr lang="en-US" sz="2600" dirty="0"/>
              <a:t>People are disabled by society’s denial of their rights, access, and opportunities.</a:t>
            </a:r>
            <a:endParaRPr lang="cs-CZ" sz="2600" dirty="0"/>
          </a:p>
          <a:p>
            <a:pPr marL="0" indent="0">
              <a:buNone/>
            </a:pPr>
            <a:br>
              <a:rPr lang="cs-CZ" sz="2600" b="1" dirty="0"/>
            </a:br>
            <a:r>
              <a:rPr lang="cs-CZ" sz="2600" b="1" dirty="0"/>
              <a:t>GOAL: </a:t>
            </a:r>
          </a:p>
          <a:p>
            <a:pPr marL="284163" indent="-284163"/>
            <a:r>
              <a:rPr lang="en-US" sz="2600" dirty="0"/>
              <a:t>Identifying and removing attitudinal, environmental, and institutional barriers to inclusion.</a:t>
            </a:r>
          </a:p>
        </p:txBody>
      </p:sp>
      <p:sp>
        <p:nvSpPr>
          <p:cNvPr id="4" name="Footer Placeholder 3">
            <a:extLst>
              <a:ext uri="{FF2B5EF4-FFF2-40B4-BE49-F238E27FC236}">
                <a16:creationId xmlns:a16="http://schemas.microsoft.com/office/drawing/2014/main" id="{ABD1AF82-49A3-C9BD-EC8E-34B4633162BE}"/>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3AB5DE4F-FCCF-709E-3D90-C413C5851A4C}"/>
              </a:ext>
            </a:extLst>
          </p:cNvPr>
          <p:cNvSpPr>
            <a:spLocks noGrp="1"/>
          </p:cNvSpPr>
          <p:nvPr>
            <p:ph type="sldNum" sz="quarter" idx="12"/>
          </p:nvPr>
        </p:nvSpPr>
        <p:spPr/>
        <p:txBody>
          <a:bodyPr/>
          <a:lstStyle/>
          <a:p>
            <a:fld id="{028175E8-2982-4B09-AFF5-24CBA7DB805C}" type="slidenum">
              <a:rPr lang="en-US" smtClean="0"/>
              <a:pPr/>
              <a:t>23</a:t>
            </a:fld>
            <a:endParaRPr lang="en-US" dirty="0"/>
          </a:p>
        </p:txBody>
      </p:sp>
    </p:spTree>
    <p:extLst>
      <p:ext uri="{BB962C8B-B14F-4D97-AF65-F5344CB8AC3E}">
        <p14:creationId xmlns:p14="http://schemas.microsoft.com/office/powerpoint/2010/main" val="3983094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518AA-8F2D-7C45-F2FA-0BA7189D5363}"/>
              </a:ext>
            </a:extLst>
          </p:cNvPr>
          <p:cNvSpPr>
            <a:spLocks noGrp="1"/>
          </p:cNvSpPr>
          <p:nvPr>
            <p:ph type="title"/>
          </p:nvPr>
        </p:nvSpPr>
        <p:spPr/>
        <p:txBody>
          <a:bodyPr/>
          <a:lstStyle/>
          <a:p>
            <a:r>
              <a:rPr lang="en-US" dirty="0"/>
              <a:t>ACTIVITY 1C: THE CONVENTION ON THE RIGHTS OF PERSONS WITH DISABILITIES (CRPD) </a:t>
            </a:r>
          </a:p>
        </p:txBody>
      </p:sp>
      <p:sp>
        <p:nvSpPr>
          <p:cNvPr id="7" name="Text Placeholder 6">
            <a:extLst>
              <a:ext uri="{FF2B5EF4-FFF2-40B4-BE49-F238E27FC236}">
                <a16:creationId xmlns:a16="http://schemas.microsoft.com/office/drawing/2014/main" id="{A8F17D5A-D5C6-8F3E-BEDA-3E2C2459804B}"/>
              </a:ext>
            </a:extLst>
          </p:cNvPr>
          <p:cNvSpPr>
            <a:spLocks noGrp="1"/>
          </p:cNvSpPr>
          <p:nvPr>
            <p:ph type="body" idx="13"/>
          </p:nvPr>
        </p:nvSpPr>
        <p:spPr>
          <a:xfrm>
            <a:off x="611333" y="1988598"/>
            <a:ext cx="10515600" cy="4509856"/>
          </a:xfrm>
        </p:spPr>
        <p:txBody>
          <a:bodyPr>
            <a:normAutofit/>
          </a:bodyPr>
          <a:lstStyle/>
          <a:p>
            <a:pPr marL="284163" indent="-284163">
              <a:spcBef>
                <a:spcPts val="600"/>
              </a:spcBef>
              <a:spcAft>
                <a:spcPts val="1200"/>
              </a:spcAft>
            </a:pPr>
            <a:r>
              <a:rPr lang="en-US" sz="2600" dirty="0"/>
              <a:t>The CRPD is a United Nations international agreement between countries where the parties agree to rights in the document. This means if your country has ratified it, that they have an obligation to translate the rights in the CRPD into your local laws and policies.</a:t>
            </a:r>
          </a:p>
          <a:p>
            <a:pPr marL="284163" indent="-284163">
              <a:spcBef>
                <a:spcPts val="600"/>
              </a:spcBef>
              <a:spcAft>
                <a:spcPts val="1200"/>
              </a:spcAft>
            </a:pPr>
            <a:endParaRPr lang="en-US" sz="2600" dirty="0"/>
          </a:p>
          <a:p>
            <a:pPr marL="284163" indent="-284163">
              <a:spcBef>
                <a:spcPts val="600"/>
              </a:spcBef>
              <a:spcAft>
                <a:spcPts val="1200"/>
              </a:spcAft>
            </a:pPr>
            <a:r>
              <a:rPr lang="en-US" sz="2600" dirty="0"/>
              <a:t>The CRPD is the first international treaty on the rights of persons with disabilities was adopted in 2006. </a:t>
            </a:r>
          </a:p>
        </p:txBody>
      </p:sp>
      <p:sp>
        <p:nvSpPr>
          <p:cNvPr id="4" name="Footer Placeholder 3">
            <a:extLst>
              <a:ext uri="{FF2B5EF4-FFF2-40B4-BE49-F238E27FC236}">
                <a16:creationId xmlns:a16="http://schemas.microsoft.com/office/drawing/2014/main" id="{ABD1AF82-49A3-C9BD-EC8E-34B4633162BE}"/>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3AB5DE4F-FCCF-709E-3D90-C413C5851A4C}"/>
              </a:ext>
            </a:extLst>
          </p:cNvPr>
          <p:cNvSpPr>
            <a:spLocks noGrp="1"/>
          </p:cNvSpPr>
          <p:nvPr>
            <p:ph type="sldNum" sz="quarter" idx="12"/>
          </p:nvPr>
        </p:nvSpPr>
        <p:spPr/>
        <p:txBody>
          <a:bodyPr/>
          <a:lstStyle/>
          <a:p>
            <a:fld id="{028175E8-2982-4B09-AFF5-24CBA7DB805C}" type="slidenum">
              <a:rPr lang="en-US" smtClean="0"/>
              <a:pPr/>
              <a:t>24</a:t>
            </a:fld>
            <a:endParaRPr lang="en-US" dirty="0"/>
          </a:p>
        </p:txBody>
      </p:sp>
    </p:spTree>
    <p:extLst>
      <p:ext uri="{BB962C8B-B14F-4D97-AF65-F5344CB8AC3E}">
        <p14:creationId xmlns:p14="http://schemas.microsoft.com/office/powerpoint/2010/main" val="1958416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518AA-8F2D-7C45-F2FA-0BA7189D5363}"/>
              </a:ext>
            </a:extLst>
          </p:cNvPr>
          <p:cNvSpPr>
            <a:spLocks noGrp="1"/>
          </p:cNvSpPr>
          <p:nvPr>
            <p:ph type="title"/>
          </p:nvPr>
        </p:nvSpPr>
        <p:spPr/>
        <p:txBody>
          <a:bodyPr/>
          <a:lstStyle/>
          <a:p>
            <a:r>
              <a:rPr lang="en-US" dirty="0"/>
              <a:t>ACTIVITY 1C: THE CONVENTION ON THE RIGHTS OF PERSONS WITH DISABILITIES (CRPD) </a:t>
            </a:r>
          </a:p>
        </p:txBody>
      </p:sp>
      <p:sp>
        <p:nvSpPr>
          <p:cNvPr id="7" name="Text Placeholder 6">
            <a:extLst>
              <a:ext uri="{FF2B5EF4-FFF2-40B4-BE49-F238E27FC236}">
                <a16:creationId xmlns:a16="http://schemas.microsoft.com/office/drawing/2014/main" id="{A8F17D5A-D5C6-8F3E-BEDA-3E2C2459804B}"/>
              </a:ext>
            </a:extLst>
          </p:cNvPr>
          <p:cNvSpPr>
            <a:spLocks noGrp="1"/>
          </p:cNvSpPr>
          <p:nvPr>
            <p:ph type="body" idx="13"/>
          </p:nvPr>
        </p:nvSpPr>
        <p:spPr>
          <a:xfrm>
            <a:off x="611333" y="1988598"/>
            <a:ext cx="10515600" cy="4509856"/>
          </a:xfrm>
        </p:spPr>
        <p:txBody>
          <a:bodyPr>
            <a:normAutofit/>
          </a:bodyPr>
          <a:lstStyle/>
          <a:p>
            <a:pPr marL="0" indent="0">
              <a:spcBef>
                <a:spcPts val="2400"/>
              </a:spcBef>
              <a:spcAft>
                <a:spcPts val="1200"/>
              </a:spcAft>
              <a:buNone/>
            </a:pPr>
            <a:r>
              <a:rPr lang="en-US" sz="2600" dirty="0"/>
              <a:t>It includes articles protecting many intersecting rights, including: </a:t>
            </a:r>
          </a:p>
          <a:p>
            <a:pPr marL="284163" indent="-284163">
              <a:spcBef>
                <a:spcPts val="2400"/>
              </a:spcBef>
              <a:spcAft>
                <a:spcPts val="1200"/>
              </a:spcAft>
            </a:pPr>
            <a:r>
              <a:rPr lang="en-US" sz="2600" dirty="0"/>
              <a:t>Article 6: Women and Girls with Disabilities</a:t>
            </a:r>
          </a:p>
          <a:p>
            <a:pPr marL="284163" indent="-284163">
              <a:spcBef>
                <a:spcPts val="2400"/>
              </a:spcBef>
              <a:spcAft>
                <a:spcPts val="1200"/>
              </a:spcAft>
            </a:pPr>
            <a:r>
              <a:rPr lang="en-US" sz="2600" dirty="0"/>
              <a:t>Article 16: Freedom from Exploitation, Violence, and Abuse (which includes gender-based violence)</a:t>
            </a:r>
          </a:p>
          <a:p>
            <a:pPr marL="284163" indent="-284163">
              <a:spcBef>
                <a:spcPts val="2400"/>
              </a:spcBef>
              <a:spcAft>
                <a:spcPts val="1200"/>
              </a:spcAft>
            </a:pPr>
            <a:r>
              <a:rPr lang="en-US" sz="2600" dirty="0"/>
              <a:t>Article 25: Health (which includes the right to sexual and reproductive health)</a:t>
            </a:r>
          </a:p>
        </p:txBody>
      </p:sp>
      <p:sp>
        <p:nvSpPr>
          <p:cNvPr id="4" name="Footer Placeholder 3">
            <a:extLst>
              <a:ext uri="{FF2B5EF4-FFF2-40B4-BE49-F238E27FC236}">
                <a16:creationId xmlns:a16="http://schemas.microsoft.com/office/drawing/2014/main" id="{ABD1AF82-49A3-C9BD-EC8E-34B4633162BE}"/>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3AB5DE4F-FCCF-709E-3D90-C413C5851A4C}"/>
              </a:ext>
            </a:extLst>
          </p:cNvPr>
          <p:cNvSpPr>
            <a:spLocks noGrp="1"/>
          </p:cNvSpPr>
          <p:nvPr>
            <p:ph type="sldNum" sz="quarter" idx="12"/>
          </p:nvPr>
        </p:nvSpPr>
        <p:spPr/>
        <p:txBody>
          <a:bodyPr/>
          <a:lstStyle/>
          <a:p>
            <a:fld id="{028175E8-2982-4B09-AFF5-24CBA7DB805C}" type="slidenum">
              <a:rPr lang="en-US" smtClean="0"/>
              <a:pPr/>
              <a:t>25</a:t>
            </a:fld>
            <a:endParaRPr lang="en-US" dirty="0"/>
          </a:p>
        </p:txBody>
      </p:sp>
    </p:spTree>
    <p:extLst>
      <p:ext uri="{BB962C8B-B14F-4D97-AF65-F5344CB8AC3E}">
        <p14:creationId xmlns:p14="http://schemas.microsoft.com/office/powerpoint/2010/main" val="1900049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518AA-8F2D-7C45-F2FA-0BA7189D5363}"/>
              </a:ext>
            </a:extLst>
          </p:cNvPr>
          <p:cNvSpPr>
            <a:spLocks noGrp="1"/>
          </p:cNvSpPr>
          <p:nvPr>
            <p:ph type="title"/>
          </p:nvPr>
        </p:nvSpPr>
        <p:spPr/>
        <p:txBody>
          <a:bodyPr/>
          <a:lstStyle/>
          <a:p>
            <a:r>
              <a:rPr lang="en-US" dirty="0"/>
              <a:t>ACTIVITY 1C: FATIMA’S STORY</a:t>
            </a:r>
          </a:p>
        </p:txBody>
      </p:sp>
      <p:sp>
        <p:nvSpPr>
          <p:cNvPr id="7" name="Text Placeholder 6">
            <a:extLst>
              <a:ext uri="{FF2B5EF4-FFF2-40B4-BE49-F238E27FC236}">
                <a16:creationId xmlns:a16="http://schemas.microsoft.com/office/drawing/2014/main" id="{A8F17D5A-D5C6-8F3E-BEDA-3E2C2459804B}"/>
              </a:ext>
            </a:extLst>
          </p:cNvPr>
          <p:cNvSpPr>
            <a:spLocks noGrp="1"/>
          </p:cNvSpPr>
          <p:nvPr>
            <p:ph type="body" idx="13"/>
          </p:nvPr>
        </p:nvSpPr>
        <p:spPr/>
        <p:txBody>
          <a:bodyPr>
            <a:noAutofit/>
          </a:bodyPr>
          <a:lstStyle/>
          <a:p>
            <a:pPr marL="0" indent="0">
              <a:lnSpc>
                <a:spcPct val="100000"/>
              </a:lnSpc>
              <a:buNone/>
            </a:pPr>
            <a:r>
              <a:rPr lang="en-US" sz="2600" b="0" dirty="0"/>
              <a:t>Fatima is a 24-year-old woman from a big city. Fatima has a visual impairment. She has decided that she wants to stop using condoms with her long-term boyfriend. She does not need to use condoms for [sexually transmitted infection [STI] and HIV prevention, as she is in a monogamous relationship, and she and her boyfriend have both been tested for STIs. She wants to learn about other forms of birth control. She visits the local women’s health center as she heard they can help with getting contraceptives. </a:t>
            </a:r>
          </a:p>
          <a:p>
            <a:pPr marL="0" indent="0">
              <a:lnSpc>
                <a:spcPct val="100000"/>
              </a:lnSpc>
              <a:buNone/>
            </a:pPr>
            <a:endParaRPr lang="en-US" b="0" dirty="0"/>
          </a:p>
        </p:txBody>
      </p:sp>
      <p:sp>
        <p:nvSpPr>
          <p:cNvPr id="4" name="Footer Placeholder 3">
            <a:extLst>
              <a:ext uri="{FF2B5EF4-FFF2-40B4-BE49-F238E27FC236}">
                <a16:creationId xmlns:a16="http://schemas.microsoft.com/office/drawing/2014/main" id="{ABD1AF82-49A3-C9BD-EC8E-34B4633162BE}"/>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3AB5DE4F-FCCF-709E-3D90-C413C5851A4C}"/>
              </a:ext>
            </a:extLst>
          </p:cNvPr>
          <p:cNvSpPr>
            <a:spLocks noGrp="1"/>
          </p:cNvSpPr>
          <p:nvPr>
            <p:ph type="sldNum" sz="quarter" idx="12"/>
          </p:nvPr>
        </p:nvSpPr>
        <p:spPr/>
        <p:txBody>
          <a:bodyPr/>
          <a:lstStyle/>
          <a:p>
            <a:fld id="{028175E8-2982-4B09-AFF5-24CBA7DB805C}" type="slidenum">
              <a:rPr lang="en-US" smtClean="0"/>
              <a:pPr/>
              <a:t>26</a:t>
            </a:fld>
            <a:endParaRPr lang="en-US" dirty="0"/>
          </a:p>
        </p:txBody>
      </p:sp>
    </p:spTree>
    <p:extLst>
      <p:ext uri="{BB962C8B-B14F-4D97-AF65-F5344CB8AC3E}">
        <p14:creationId xmlns:p14="http://schemas.microsoft.com/office/powerpoint/2010/main" val="1198807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518AA-8F2D-7C45-F2FA-0BA7189D5363}"/>
              </a:ext>
            </a:extLst>
          </p:cNvPr>
          <p:cNvSpPr>
            <a:spLocks noGrp="1"/>
          </p:cNvSpPr>
          <p:nvPr>
            <p:ph type="title"/>
          </p:nvPr>
        </p:nvSpPr>
        <p:spPr/>
        <p:txBody>
          <a:bodyPr/>
          <a:lstStyle/>
          <a:p>
            <a:r>
              <a:rPr lang="en-US" dirty="0"/>
              <a:t>ACTIVITY 1C: FATIMA’S STORY</a:t>
            </a:r>
          </a:p>
        </p:txBody>
      </p:sp>
      <p:sp>
        <p:nvSpPr>
          <p:cNvPr id="7" name="Text Placeholder 6">
            <a:extLst>
              <a:ext uri="{FF2B5EF4-FFF2-40B4-BE49-F238E27FC236}">
                <a16:creationId xmlns:a16="http://schemas.microsoft.com/office/drawing/2014/main" id="{A8F17D5A-D5C6-8F3E-BEDA-3E2C2459804B}"/>
              </a:ext>
            </a:extLst>
          </p:cNvPr>
          <p:cNvSpPr>
            <a:spLocks noGrp="1"/>
          </p:cNvSpPr>
          <p:nvPr>
            <p:ph type="body" idx="13"/>
          </p:nvPr>
        </p:nvSpPr>
        <p:spPr/>
        <p:txBody>
          <a:bodyPr>
            <a:noAutofit/>
          </a:bodyPr>
          <a:lstStyle/>
          <a:p>
            <a:pPr marL="0" indent="0">
              <a:lnSpc>
                <a:spcPct val="100000"/>
              </a:lnSpc>
              <a:buNone/>
            </a:pPr>
            <a:r>
              <a:rPr lang="en-US" sz="2600" b="0" dirty="0"/>
              <a:t>When she arrives, Fatima cannot figure out which floor the office is on because there are no auditory, digital, or braille directions. She has to ask the male security guard where to go. When she arrives at the office, the receptionist tells her that there is a disability services office down the road. Although Fatima explains that she knows she is in the right place, the receptionist refuses to allow her to see a nurse. After she explains her reason for being there, the nurse asks her if she should be having sex, and if she had ever considered sterilization. Fatima felt so defeated by the experience that she left. </a:t>
            </a:r>
            <a:endParaRPr lang="cs-CZ" sz="2600" b="0" dirty="0"/>
          </a:p>
        </p:txBody>
      </p:sp>
      <p:sp>
        <p:nvSpPr>
          <p:cNvPr id="4" name="Footer Placeholder 3">
            <a:extLst>
              <a:ext uri="{FF2B5EF4-FFF2-40B4-BE49-F238E27FC236}">
                <a16:creationId xmlns:a16="http://schemas.microsoft.com/office/drawing/2014/main" id="{ABD1AF82-49A3-C9BD-EC8E-34B4633162BE}"/>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3AB5DE4F-FCCF-709E-3D90-C413C5851A4C}"/>
              </a:ext>
            </a:extLst>
          </p:cNvPr>
          <p:cNvSpPr>
            <a:spLocks noGrp="1"/>
          </p:cNvSpPr>
          <p:nvPr>
            <p:ph type="sldNum" sz="quarter" idx="12"/>
          </p:nvPr>
        </p:nvSpPr>
        <p:spPr/>
        <p:txBody>
          <a:bodyPr/>
          <a:lstStyle/>
          <a:p>
            <a:fld id="{028175E8-2982-4B09-AFF5-24CBA7DB805C}" type="slidenum">
              <a:rPr lang="en-US" smtClean="0"/>
              <a:pPr/>
              <a:t>27</a:t>
            </a:fld>
            <a:endParaRPr lang="en-US" dirty="0"/>
          </a:p>
        </p:txBody>
      </p:sp>
    </p:spTree>
    <p:extLst>
      <p:ext uri="{BB962C8B-B14F-4D97-AF65-F5344CB8AC3E}">
        <p14:creationId xmlns:p14="http://schemas.microsoft.com/office/powerpoint/2010/main" val="3655960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2954E-E2AB-EB69-2009-72193826ECE2}"/>
              </a:ext>
            </a:extLst>
          </p:cNvPr>
          <p:cNvSpPr>
            <a:spLocks noGrp="1"/>
          </p:cNvSpPr>
          <p:nvPr>
            <p:ph type="title"/>
          </p:nvPr>
        </p:nvSpPr>
        <p:spPr/>
        <p:txBody>
          <a:bodyPr/>
          <a:lstStyle/>
          <a:p>
            <a:r>
              <a:rPr lang="en-US" dirty="0"/>
              <a:t>ACTIVITY 1C: KEY MESSAGES </a:t>
            </a:r>
          </a:p>
        </p:txBody>
      </p:sp>
      <p:sp>
        <p:nvSpPr>
          <p:cNvPr id="4" name="Footer Placeholder 3">
            <a:extLst>
              <a:ext uri="{FF2B5EF4-FFF2-40B4-BE49-F238E27FC236}">
                <a16:creationId xmlns:a16="http://schemas.microsoft.com/office/drawing/2014/main" id="{1D08C2D8-198C-3DF3-5C0D-0396E9EEF347}"/>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83661AF7-0699-59B4-2CDD-AAFAD31B2C08}"/>
              </a:ext>
            </a:extLst>
          </p:cNvPr>
          <p:cNvSpPr>
            <a:spLocks noGrp="1"/>
          </p:cNvSpPr>
          <p:nvPr>
            <p:ph type="sldNum" sz="quarter" idx="12"/>
          </p:nvPr>
        </p:nvSpPr>
        <p:spPr/>
        <p:txBody>
          <a:bodyPr/>
          <a:lstStyle/>
          <a:p>
            <a:fld id="{028175E8-2982-4B09-AFF5-24CBA7DB805C}" type="slidenum">
              <a:rPr lang="en-US" smtClean="0"/>
              <a:pPr/>
              <a:t>28</a:t>
            </a:fld>
            <a:endParaRPr lang="en-US" dirty="0"/>
          </a:p>
        </p:txBody>
      </p:sp>
      <p:sp>
        <p:nvSpPr>
          <p:cNvPr id="9" name="Text Placeholder 6">
            <a:extLst>
              <a:ext uri="{FF2B5EF4-FFF2-40B4-BE49-F238E27FC236}">
                <a16:creationId xmlns:a16="http://schemas.microsoft.com/office/drawing/2014/main" id="{1A09DF18-C74D-DE82-2406-B45F92F621D7}"/>
              </a:ext>
            </a:extLst>
          </p:cNvPr>
          <p:cNvSpPr txBox="1">
            <a:spLocks/>
          </p:cNvSpPr>
          <p:nvPr/>
        </p:nvSpPr>
        <p:spPr>
          <a:xfrm>
            <a:off x="611333" y="1571010"/>
            <a:ext cx="10515600" cy="38337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2600" b="1" dirty="0">
                <a:latin typeface="Arial"/>
                <a:ea typeface="Arial"/>
                <a:cs typeface="Arial"/>
                <a:sym typeface="Arial"/>
              </a:rPr>
              <a:t>This workshop is based on the rights-based model of disability. </a:t>
            </a:r>
            <a:endParaRPr lang="cs-CZ" sz="2600" b="1" dirty="0">
              <a:latin typeface="Arial"/>
              <a:ea typeface="Arial"/>
              <a:cs typeface="Arial"/>
              <a:sym typeface="Arial"/>
            </a:endParaRPr>
          </a:p>
          <a:p>
            <a:pPr>
              <a:lnSpc>
                <a:spcPct val="150000"/>
              </a:lnSpc>
            </a:pPr>
            <a:r>
              <a:rPr lang="en-US" sz="2600" b="1" dirty="0">
                <a:latin typeface="Arial"/>
                <a:ea typeface="Arial"/>
                <a:cs typeface="Arial"/>
                <a:sym typeface="Arial"/>
              </a:rPr>
              <a:t>The rights model will have us examine:</a:t>
            </a:r>
          </a:p>
          <a:p>
            <a:pPr marL="517525" lvl="1" indent="-288925">
              <a:lnSpc>
                <a:spcPct val="150000"/>
              </a:lnSpc>
              <a:buFont typeface="Arial" panose="020B0604020202020204" pitchFamily="34" charset="0"/>
              <a:buChar char="−"/>
            </a:pPr>
            <a:r>
              <a:rPr lang="en-US" sz="2600" b="1" dirty="0">
                <a:solidFill>
                  <a:srgbClr val="0075BF"/>
                </a:solidFill>
                <a:latin typeface="Arial"/>
                <a:ea typeface="Arial"/>
                <a:cs typeface="Arial"/>
                <a:sym typeface="Arial"/>
              </a:rPr>
              <a:t>Barriers: </a:t>
            </a:r>
            <a:r>
              <a:rPr lang="en-US" sz="2600" dirty="0">
                <a:latin typeface="Arial"/>
                <a:ea typeface="Arial"/>
                <a:cs typeface="Arial"/>
                <a:sym typeface="Arial"/>
              </a:rPr>
              <a:t>How are they created, and how can we dismantle them?</a:t>
            </a:r>
          </a:p>
          <a:p>
            <a:pPr marL="517525" lvl="1" indent="-288925">
              <a:lnSpc>
                <a:spcPct val="100000"/>
              </a:lnSpc>
              <a:buFont typeface="Arial" panose="020B0604020202020204" pitchFamily="34" charset="0"/>
              <a:buChar char="−"/>
            </a:pPr>
            <a:r>
              <a:rPr lang="en-US" sz="2600" b="1" dirty="0">
                <a:solidFill>
                  <a:srgbClr val="0075BF"/>
                </a:solidFill>
                <a:latin typeface="Arial"/>
                <a:ea typeface="Arial"/>
                <a:cs typeface="Arial"/>
                <a:sym typeface="Arial"/>
              </a:rPr>
              <a:t>Society and services: </a:t>
            </a:r>
            <a:r>
              <a:rPr lang="en-US" sz="2600" dirty="0">
                <a:latin typeface="Arial"/>
                <a:ea typeface="Arial"/>
                <a:cs typeface="Arial"/>
                <a:sym typeface="Arial"/>
              </a:rPr>
              <a:t>How can we make society and services more accessible and inclusive?</a:t>
            </a:r>
            <a:endParaRPr lang="cs-CZ" sz="2600" b="1" dirty="0">
              <a:latin typeface="Arial"/>
              <a:ea typeface="Arial"/>
              <a:cs typeface="Arial"/>
              <a:sym typeface="Arial"/>
            </a:endParaRPr>
          </a:p>
          <a:p>
            <a:endParaRPr lang="en-US" sz="2400" dirty="0"/>
          </a:p>
        </p:txBody>
      </p:sp>
    </p:spTree>
    <p:extLst>
      <p:ext uri="{BB962C8B-B14F-4D97-AF65-F5344CB8AC3E}">
        <p14:creationId xmlns:p14="http://schemas.microsoft.com/office/powerpoint/2010/main" val="388932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31ED7A-053E-1EBF-C662-B99C6DDB3452}"/>
              </a:ext>
            </a:extLst>
          </p:cNvPr>
          <p:cNvSpPr>
            <a:spLocks noGrp="1"/>
          </p:cNvSpPr>
          <p:nvPr>
            <p:ph type="title"/>
          </p:nvPr>
        </p:nvSpPr>
        <p:spPr/>
        <p:txBody>
          <a:bodyPr/>
          <a:lstStyle/>
          <a:p>
            <a:r>
              <a:rPr lang="cs-CZ" dirty="0"/>
              <a:t>SESSION</a:t>
            </a:r>
            <a:r>
              <a:rPr lang="en-US" dirty="0"/>
              <a:t> </a:t>
            </a:r>
            <a:r>
              <a:rPr lang="cs-CZ" dirty="0"/>
              <a:t>2</a:t>
            </a:r>
            <a:endParaRPr lang="en-US" dirty="0"/>
          </a:p>
        </p:txBody>
      </p:sp>
      <p:sp>
        <p:nvSpPr>
          <p:cNvPr id="5" name="Slide Number Placeholder 4">
            <a:extLst>
              <a:ext uri="{FF2B5EF4-FFF2-40B4-BE49-F238E27FC236}">
                <a16:creationId xmlns:a16="http://schemas.microsoft.com/office/drawing/2014/main" id="{2AF9461D-2D33-EEA7-5F60-6EA9DCB8FD5E}"/>
              </a:ext>
            </a:extLst>
          </p:cNvPr>
          <p:cNvSpPr>
            <a:spLocks noGrp="1"/>
          </p:cNvSpPr>
          <p:nvPr>
            <p:ph type="sldNum" sz="quarter" idx="12"/>
          </p:nvPr>
        </p:nvSpPr>
        <p:spPr/>
        <p:txBody>
          <a:bodyPr/>
          <a:lstStyle/>
          <a:p>
            <a:fld id="{028175E8-2982-4B09-AFF5-24CBA7DB805C}" type="slidenum">
              <a:rPr lang="en-US" smtClean="0"/>
              <a:pPr/>
              <a:t>29</a:t>
            </a:fld>
            <a:endParaRPr lang="en-US" dirty="0"/>
          </a:p>
        </p:txBody>
      </p:sp>
      <p:sp>
        <p:nvSpPr>
          <p:cNvPr id="2" name="Text Placeholder 1">
            <a:extLst>
              <a:ext uri="{FF2B5EF4-FFF2-40B4-BE49-F238E27FC236}">
                <a16:creationId xmlns:a16="http://schemas.microsoft.com/office/drawing/2014/main" id="{EA61388F-BC6F-EE34-85FF-E16748CC1D39}"/>
              </a:ext>
            </a:extLst>
          </p:cNvPr>
          <p:cNvSpPr>
            <a:spLocks noGrp="1"/>
          </p:cNvSpPr>
          <p:nvPr>
            <p:ph type="body" sz="quarter" idx="13"/>
          </p:nvPr>
        </p:nvSpPr>
        <p:spPr/>
        <p:txBody>
          <a:bodyPr/>
          <a:lstStyle/>
          <a:p>
            <a:pPr lvl="0"/>
            <a:r>
              <a:rPr lang="en-US" dirty="0"/>
              <a:t>AN OVERVIEW </a:t>
            </a:r>
            <a:br>
              <a:rPr lang="cs-CZ" dirty="0"/>
            </a:br>
            <a:r>
              <a:rPr lang="en-US" dirty="0"/>
              <a:t>OF SEXUAL AND REPRODUCTIVE HEALTH AND RIGHTS</a:t>
            </a:r>
          </a:p>
        </p:txBody>
      </p:sp>
    </p:spTree>
    <p:extLst>
      <p:ext uri="{BB962C8B-B14F-4D97-AF65-F5344CB8AC3E}">
        <p14:creationId xmlns:p14="http://schemas.microsoft.com/office/powerpoint/2010/main" val="897662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9412B-7810-2783-E305-AB079F4AC937}"/>
              </a:ext>
            </a:extLst>
          </p:cNvPr>
          <p:cNvSpPr>
            <a:spLocks noGrp="1"/>
          </p:cNvSpPr>
          <p:nvPr>
            <p:ph type="title"/>
          </p:nvPr>
        </p:nvSpPr>
        <p:spPr/>
        <p:txBody>
          <a:bodyPr/>
          <a:lstStyle/>
          <a:p>
            <a:r>
              <a:rPr lang="en-US" dirty="0"/>
              <a:t>PURPOSE OF THE WORKSHOP</a:t>
            </a:r>
          </a:p>
        </p:txBody>
      </p:sp>
      <p:sp>
        <p:nvSpPr>
          <p:cNvPr id="11" name="Footer Placeholder 10">
            <a:extLst>
              <a:ext uri="{FF2B5EF4-FFF2-40B4-BE49-F238E27FC236}">
                <a16:creationId xmlns:a16="http://schemas.microsoft.com/office/drawing/2014/main" id="{D5BD9A45-8D65-0AEB-7932-885312DD7793}"/>
              </a:ext>
            </a:extLst>
          </p:cNvPr>
          <p:cNvSpPr>
            <a:spLocks noGrp="1"/>
          </p:cNvSpPr>
          <p:nvPr>
            <p:ph type="ftr" sz="quarter" idx="11"/>
          </p:nvPr>
        </p:nvSpPr>
        <p:spPr/>
        <p:txBody>
          <a:bodyPr/>
          <a:lstStyle/>
          <a:p>
            <a:r>
              <a:rPr lang="en-US"/>
              <a:t>Our Bodies, Our Rights!   |   A Virtual Workshop</a:t>
            </a:r>
            <a:endParaRPr lang="en-US" dirty="0"/>
          </a:p>
        </p:txBody>
      </p:sp>
      <p:sp>
        <p:nvSpPr>
          <p:cNvPr id="12" name="Slide Number Placeholder 11">
            <a:extLst>
              <a:ext uri="{FF2B5EF4-FFF2-40B4-BE49-F238E27FC236}">
                <a16:creationId xmlns:a16="http://schemas.microsoft.com/office/drawing/2014/main" id="{D5A1CECD-74AA-3AEB-F9B9-29FA5E432657}"/>
              </a:ext>
            </a:extLst>
          </p:cNvPr>
          <p:cNvSpPr>
            <a:spLocks noGrp="1"/>
          </p:cNvSpPr>
          <p:nvPr>
            <p:ph type="sldNum" sz="quarter" idx="12"/>
          </p:nvPr>
        </p:nvSpPr>
        <p:spPr/>
        <p:txBody>
          <a:bodyPr/>
          <a:lstStyle/>
          <a:p>
            <a:fld id="{028175E8-2982-4B09-AFF5-24CBA7DB805C}" type="slidenum">
              <a:rPr lang="en-US" smtClean="0"/>
              <a:pPr/>
              <a:t>3</a:t>
            </a:fld>
            <a:endParaRPr lang="en-US" dirty="0"/>
          </a:p>
        </p:txBody>
      </p:sp>
      <p:sp>
        <p:nvSpPr>
          <p:cNvPr id="7" name="Text Placeholder 6">
            <a:extLst>
              <a:ext uri="{FF2B5EF4-FFF2-40B4-BE49-F238E27FC236}">
                <a16:creationId xmlns:a16="http://schemas.microsoft.com/office/drawing/2014/main" id="{9233632F-8D19-4DF1-2B20-256FE0AFF029}"/>
              </a:ext>
            </a:extLst>
          </p:cNvPr>
          <p:cNvSpPr>
            <a:spLocks noGrp="1"/>
          </p:cNvSpPr>
          <p:nvPr>
            <p:ph type="body" sz="quarter" idx="14"/>
          </p:nvPr>
        </p:nvSpPr>
        <p:spPr/>
        <p:txBody>
          <a:bodyPr>
            <a:noAutofit/>
          </a:bodyPr>
          <a:lstStyle/>
          <a:p>
            <a:pPr marL="457200" indent="-457200">
              <a:buFont typeface="+mj-lt"/>
              <a:buAutoNum type="arabicPeriod"/>
            </a:pPr>
            <a:r>
              <a:rPr lang="en-US" sz="2600" b="1" dirty="0">
                <a:latin typeface="Arial"/>
                <a:ea typeface="Arial"/>
                <a:cs typeface="Arial"/>
                <a:sym typeface="Arial"/>
              </a:rPr>
              <a:t>To deepen our understanding of and become empowered </a:t>
            </a:r>
            <a:br>
              <a:rPr lang="cs-CZ" sz="2600" b="1" dirty="0">
                <a:latin typeface="Arial"/>
                <a:ea typeface="Arial"/>
                <a:cs typeface="Arial"/>
                <a:sym typeface="Arial"/>
              </a:rPr>
            </a:br>
            <a:r>
              <a:rPr lang="en-US" sz="2600" b="1" dirty="0">
                <a:latin typeface="Arial"/>
                <a:ea typeface="Arial"/>
                <a:cs typeface="Arial"/>
                <a:sym typeface="Arial"/>
              </a:rPr>
              <a:t>to advocate for our own and our community’s rights relating to:</a:t>
            </a:r>
            <a:br>
              <a:rPr lang="cs-CZ" sz="2600" dirty="0">
                <a:latin typeface="Arial"/>
                <a:ea typeface="Arial"/>
                <a:cs typeface="Arial"/>
                <a:sym typeface="Arial"/>
              </a:rPr>
            </a:br>
            <a:endParaRPr lang="cs-CZ" sz="2600" dirty="0">
              <a:latin typeface="Arial"/>
              <a:ea typeface="Arial"/>
              <a:cs typeface="Arial"/>
              <a:sym typeface="Arial"/>
            </a:endParaRPr>
          </a:p>
          <a:p>
            <a:pPr lvl="1"/>
            <a:r>
              <a:rPr lang="en-US" sz="2600" dirty="0">
                <a:latin typeface="Arial"/>
                <a:ea typeface="Arial"/>
                <a:cs typeface="Arial"/>
                <a:sym typeface="Arial"/>
              </a:rPr>
              <a:t>Sexual and Reproductive Health</a:t>
            </a:r>
            <a:endParaRPr lang="cs-CZ" sz="2600" dirty="0">
              <a:latin typeface="Arial"/>
              <a:ea typeface="Arial"/>
              <a:cs typeface="Arial"/>
              <a:sym typeface="Arial"/>
            </a:endParaRPr>
          </a:p>
          <a:p>
            <a:pPr lvl="1"/>
            <a:r>
              <a:rPr lang="en-US" sz="2600" dirty="0">
                <a:latin typeface="Arial"/>
                <a:ea typeface="Arial"/>
                <a:cs typeface="Arial"/>
                <a:sym typeface="Arial"/>
              </a:rPr>
              <a:t>Gender-Based Violence</a:t>
            </a:r>
          </a:p>
          <a:p>
            <a:pPr marL="630238" lvl="1" indent="-173038">
              <a:buFont typeface="Arial" panose="020B0604020202020204" pitchFamily="34" charset="0"/>
              <a:buChar char="•"/>
            </a:pPr>
            <a:endParaRPr lang="en-US" sz="2600" dirty="0">
              <a:latin typeface="Arial"/>
              <a:ea typeface="Arial"/>
              <a:cs typeface="Arial"/>
              <a:sym typeface="Arial"/>
            </a:endParaRPr>
          </a:p>
          <a:p>
            <a:pPr marL="514350" indent="-514350">
              <a:buFont typeface="+mj-lt"/>
              <a:buAutoNum type="arabicPeriod"/>
            </a:pPr>
            <a:r>
              <a:rPr lang="en-US" sz="2600" b="1" dirty="0">
                <a:latin typeface="Arial"/>
                <a:ea typeface="Arial"/>
                <a:cs typeface="Arial"/>
                <a:sym typeface="Arial"/>
              </a:rPr>
              <a:t>To introduce you to a curriculum that you can use, </a:t>
            </a:r>
            <a:br>
              <a:rPr lang="cs-CZ" sz="2600" b="1" dirty="0">
                <a:latin typeface="Arial"/>
                <a:ea typeface="Arial"/>
                <a:cs typeface="Arial"/>
                <a:sym typeface="Arial"/>
              </a:rPr>
            </a:br>
            <a:r>
              <a:rPr lang="en-US" sz="2600" b="1" dirty="0">
                <a:latin typeface="Arial"/>
                <a:ea typeface="Arial"/>
                <a:cs typeface="Arial"/>
                <a:sym typeface="Arial"/>
              </a:rPr>
              <a:t>if you would like, to train other people with disabilities in your community. </a:t>
            </a:r>
            <a:endParaRPr lang="en-US" sz="2600" b="1" dirty="0"/>
          </a:p>
          <a:p>
            <a:pPr marL="514350" indent="-514350">
              <a:buFont typeface="+mj-lt"/>
              <a:buAutoNum type="arabicPeriod"/>
            </a:pPr>
            <a:endParaRPr lang="cs-CZ" sz="2400" b="1" dirty="0">
              <a:latin typeface="Arial"/>
              <a:ea typeface="Arial"/>
              <a:cs typeface="Arial"/>
              <a:sym typeface="Arial"/>
            </a:endParaRPr>
          </a:p>
          <a:p>
            <a:endParaRPr lang="en-US" sz="2400" dirty="0"/>
          </a:p>
        </p:txBody>
      </p:sp>
      <p:sp>
        <p:nvSpPr>
          <p:cNvPr id="13" name="Text Placeholder 6">
            <a:extLst>
              <a:ext uri="{FF2B5EF4-FFF2-40B4-BE49-F238E27FC236}">
                <a16:creationId xmlns:a16="http://schemas.microsoft.com/office/drawing/2014/main" id="{AFF91721-8A1D-D2A8-1AC8-7B226A48F5DD}"/>
              </a:ext>
            </a:extLst>
          </p:cNvPr>
          <p:cNvSpPr txBox="1">
            <a:spLocks/>
          </p:cNvSpPr>
          <p:nvPr/>
        </p:nvSpPr>
        <p:spPr>
          <a:xfrm>
            <a:off x="611333" y="3888082"/>
            <a:ext cx="10515600" cy="22641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Tree>
    <p:extLst>
      <p:ext uri="{BB962C8B-B14F-4D97-AF65-F5344CB8AC3E}">
        <p14:creationId xmlns:p14="http://schemas.microsoft.com/office/powerpoint/2010/main" val="4165297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FA22D-61CE-1570-264B-211C16443114}"/>
              </a:ext>
            </a:extLst>
          </p:cNvPr>
          <p:cNvSpPr>
            <a:spLocks noGrp="1"/>
          </p:cNvSpPr>
          <p:nvPr>
            <p:ph type="title"/>
          </p:nvPr>
        </p:nvSpPr>
        <p:spPr/>
        <p:txBody>
          <a:bodyPr/>
          <a:lstStyle/>
          <a:p>
            <a:r>
              <a:rPr lang="en-US" dirty="0">
                <a:solidFill>
                  <a:srgbClr val="D44516"/>
                </a:solidFill>
              </a:rPr>
              <a:t>ACTIVITY 2A</a:t>
            </a:r>
          </a:p>
        </p:txBody>
      </p:sp>
      <p:sp>
        <p:nvSpPr>
          <p:cNvPr id="3" name="Slide Number Placeholder 2">
            <a:extLst>
              <a:ext uri="{FF2B5EF4-FFF2-40B4-BE49-F238E27FC236}">
                <a16:creationId xmlns:a16="http://schemas.microsoft.com/office/drawing/2014/main" id="{9928F0A8-F2AA-6DF4-A542-386481F6D356}"/>
              </a:ext>
            </a:extLst>
          </p:cNvPr>
          <p:cNvSpPr>
            <a:spLocks noGrp="1"/>
          </p:cNvSpPr>
          <p:nvPr>
            <p:ph type="sldNum" sz="quarter" idx="12"/>
          </p:nvPr>
        </p:nvSpPr>
        <p:spPr/>
        <p:txBody>
          <a:bodyPr/>
          <a:lstStyle/>
          <a:p>
            <a:fld id="{028175E8-2982-4B09-AFF5-24CBA7DB805C}" type="slidenum">
              <a:rPr lang="en-US" smtClean="0"/>
              <a:pPr/>
              <a:t>30</a:t>
            </a:fld>
            <a:endParaRPr lang="en-US" dirty="0"/>
          </a:p>
        </p:txBody>
      </p:sp>
      <p:sp>
        <p:nvSpPr>
          <p:cNvPr id="4" name="Title 1">
            <a:extLst>
              <a:ext uri="{FF2B5EF4-FFF2-40B4-BE49-F238E27FC236}">
                <a16:creationId xmlns:a16="http://schemas.microsoft.com/office/drawing/2014/main" id="{42CBF116-E6C5-FFD0-EA87-C944091123E8}"/>
              </a:ext>
            </a:extLst>
          </p:cNvPr>
          <p:cNvSpPr txBox="1">
            <a:spLocks/>
          </p:cNvSpPr>
          <p:nvPr/>
        </p:nvSpPr>
        <p:spPr>
          <a:xfrm>
            <a:off x="492969" y="1324947"/>
            <a:ext cx="6116456" cy="384629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000" b="1" kern="1200">
                <a:solidFill>
                  <a:schemeClr val="tx2">
                    <a:lumMod val="60000"/>
                    <a:lumOff val="40000"/>
                  </a:schemeClr>
                </a:solidFill>
                <a:latin typeface="Arial" panose="020B0604020202020204" pitchFamily="34" charset="0"/>
                <a:ea typeface="+mj-ea"/>
                <a:cs typeface="Arial" panose="020B0604020202020204" pitchFamily="34" charset="0"/>
              </a:defRPr>
            </a:lvl1pPr>
          </a:lstStyle>
          <a:p>
            <a:endParaRPr lang="cs-CZ" dirty="0">
              <a:solidFill>
                <a:schemeClr val="tx1"/>
              </a:solidFill>
            </a:endParaRPr>
          </a:p>
          <a:p>
            <a:r>
              <a:rPr lang="en-US" dirty="0">
                <a:solidFill>
                  <a:schemeClr val="tx1"/>
                </a:solidFill>
              </a:rPr>
              <a:t>SEXUAL AND REPRODUCTIVE HEALTH AND RIGHTS KEY CONCEPTS QUIZ</a:t>
            </a:r>
          </a:p>
        </p:txBody>
      </p:sp>
    </p:spTree>
    <p:extLst>
      <p:ext uri="{BB962C8B-B14F-4D97-AF65-F5344CB8AC3E}">
        <p14:creationId xmlns:p14="http://schemas.microsoft.com/office/powerpoint/2010/main" val="4153217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9145F-9E27-8070-5233-7E4942059E51}"/>
              </a:ext>
            </a:extLst>
          </p:cNvPr>
          <p:cNvSpPr>
            <a:spLocks noGrp="1"/>
          </p:cNvSpPr>
          <p:nvPr>
            <p:ph type="title"/>
          </p:nvPr>
        </p:nvSpPr>
        <p:spPr/>
        <p:txBody>
          <a:bodyPr/>
          <a:lstStyle/>
          <a:p>
            <a:r>
              <a:rPr lang="en-US" dirty="0"/>
              <a:t>ACTIVITY 2A: WHAT ARE SEXUAL AND REPRODUCTIVE HEALTH AND RIGHTS (SRHR)?</a:t>
            </a:r>
          </a:p>
        </p:txBody>
      </p:sp>
      <p:sp>
        <p:nvSpPr>
          <p:cNvPr id="5" name="Text Placeholder 4">
            <a:extLst>
              <a:ext uri="{FF2B5EF4-FFF2-40B4-BE49-F238E27FC236}">
                <a16:creationId xmlns:a16="http://schemas.microsoft.com/office/drawing/2014/main" id="{3A0B01AF-6BEB-D310-A72F-D5BC2B0495ED}"/>
              </a:ext>
            </a:extLst>
          </p:cNvPr>
          <p:cNvSpPr>
            <a:spLocks noGrp="1"/>
          </p:cNvSpPr>
          <p:nvPr>
            <p:ph type="body" idx="13"/>
          </p:nvPr>
        </p:nvSpPr>
        <p:spPr/>
        <p:txBody>
          <a:bodyPr>
            <a:noAutofit/>
          </a:bodyPr>
          <a:lstStyle/>
          <a:p>
            <a:pPr marL="0" indent="0">
              <a:spcAft>
                <a:spcPts val="1200"/>
              </a:spcAft>
              <a:buNone/>
            </a:pPr>
            <a:br>
              <a:rPr lang="cs-CZ" dirty="0"/>
            </a:br>
            <a:r>
              <a:rPr lang="en-US" sz="2600" dirty="0"/>
              <a:t>Sexual and reproductive health and rights refers </a:t>
            </a:r>
            <a:br>
              <a:rPr lang="cs-CZ" sz="2600" dirty="0"/>
            </a:br>
            <a:r>
              <a:rPr lang="en-US" sz="2600" dirty="0"/>
              <a:t>to people's rights to:</a:t>
            </a:r>
          </a:p>
          <a:p>
            <a:pPr>
              <a:spcAft>
                <a:spcPts val="1200"/>
              </a:spcAft>
            </a:pPr>
            <a:r>
              <a:rPr lang="en-US" sz="2600" dirty="0"/>
              <a:t>Complete physical, mental, and social wellbeing </a:t>
            </a:r>
            <a:br>
              <a:rPr lang="cs-CZ" sz="2600" dirty="0"/>
            </a:br>
            <a:r>
              <a:rPr lang="en-US" sz="2600" dirty="0"/>
              <a:t>in all matters relating to their reproductive system </a:t>
            </a:r>
          </a:p>
          <a:p>
            <a:pPr>
              <a:spcAft>
                <a:spcPts val="1200"/>
              </a:spcAft>
            </a:pPr>
            <a:r>
              <a:rPr lang="en-US" sz="2600" dirty="0"/>
              <a:t>A satisfying and safe sex life</a:t>
            </a:r>
          </a:p>
          <a:p>
            <a:pPr>
              <a:spcAft>
                <a:spcPts val="1200"/>
              </a:spcAft>
            </a:pPr>
            <a:r>
              <a:rPr lang="en-US" sz="2600" dirty="0"/>
              <a:t>The freedom to decide if, when, and how often to reproduce </a:t>
            </a:r>
            <a:br>
              <a:rPr lang="cs-CZ" sz="2600" dirty="0"/>
            </a:br>
            <a:r>
              <a:rPr lang="en-US" sz="2600" dirty="0"/>
              <a:t>(to have children)</a:t>
            </a:r>
          </a:p>
          <a:p>
            <a:pPr marL="0" indent="0">
              <a:spcAft>
                <a:spcPts val="1200"/>
              </a:spcAft>
              <a:buNone/>
            </a:pPr>
            <a:endParaRPr lang="en-US" dirty="0"/>
          </a:p>
        </p:txBody>
      </p:sp>
      <p:sp>
        <p:nvSpPr>
          <p:cNvPr id="3" name="Footer Placeholder 2">
            <a:extLst>
              <a:ext uri="{FF2B5EF4-FFF2-40B4-BE49-F238E27FC236}">
                <a16:creationId xmlns:a16="http://schemas.microsoft.com/office/drawing/2014/main" id="{1F57B536-34B3-B80D-FBE1-5EA3707C5570}"/>
              </a:ext>
            </a:extLst>
          </p:cNvPr>
          <p:cNvSpPr>
            <a:spLocks noGrp="1"/>
          </p:cNvSpPr>
          <p:nvPr>
            <p:ph type="ftr" sz="quarter" idx="11"/>
          </p:nvPr>
        </p:nvSpPr>
        <p:spPr/>
        <p:txBody>
          <a:bodyPr/>
          <a:lstStyle/>
          <a:p>
            <a:r>
              <a:rPr lang="en-US"/>
              <a:t>Our Bodies, Our Rights!   |   A Virtual Workshop</a:t>
            </a:r>
            <a:endParaRPr lang="en-US" dirty="0"/>
          </a:p>
        </p:txBody>
      </p:sp>
      <p:sp>
        <p:nvSpPr>
          <p:cNvPr id="4" name="Slide Number Placeholder 3">
            <a:extLst>
              <a:ext uri="{FF2B5EF4-FFF2-40B4-BE49-F238E27FC236}">
                <a16:creationId xmlns:a16="http://schemas.microsoft.com/office/drawing/2014/main" id="{0724D459-0D6F-EEE1-A6B5-80DEE0F881C7}"/>
              </a:ext>
            </a:extLst>
          </p:cNvPr>
          <p:cNvSpPr>
            <a:spLocks noGrp="1"/>
          </p:cNvSpPr>
          <p:nvPr>
            <p:ph type="sldNum" sz="quarter" idx="12"/>
          </p:nvPr>
        </p:nvSpPr>
        <p:spPr/>
        <p:txBody>
          <a:bodyPr/>
          <a:lstStyle/>
          <a:p>
            <a:fld id="{028175E8-2982-4B09-AFF5-24CBA7DB805C}" type="slidenum">
              <a:rPr lang="en-US" smtClean="0"/>
              <a:pPr/>
              <a:t>31</a:t>
            </a:fld>
            <a:endParaRPr lang="en-US" dirty="0"/>
          </a:p>
        </p:txBody>
      </p:sp>
    </p:spTree>
    <p:extLst>
      <p:ext uri="{BB962C8B-B14F-4D97-AF65-F5344CB8AC3E}">
        <p14:creationId xmlns:p14="http://schemas.microsoft.com/office/powerpoint/2010/main" val="28864818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9145F-9E27-8070-5233-7E4942059E51}"/>
              </a:ext>
            </a:extLst>
          </p:cNvPr>
          <p:cNvSpPr>
            <a:spLocks noGrp="1"/>
          </p:cNvSpPr>
          <p:nvPr>
            <p:ph type="title"/>
          </p:nvPr>
        </p:nvSpPr>
        <p:spPr/>
        <p:txBody>
          <a:bodyPr/>
          <a:lstStyle/>
          <a:p>
            <a:r>
              <a:rPr lang="en-US" dirty="0"/>
              <a:t>ACTIVITY 2A: REPRODUCTIVE HEALTH AND RIGHTS</a:t>
            </a:r>
          </a:p>
        </p:txBody>
      </p:sp>
      <p:sp>
        <p:nvSpPr>
          <p:cNvPr id="5" name="Text Placeholder 4">
            <a:extLst>
              <a:ext uri="{FF2B5EF4-FFF2-40B4-BE49-F238E27FC236}">
                <a16:creationId xmlns:a16="http://schemas.microsoft.com/office/drawing/2014/main" id="{3A0B01AF-6BEB-D310-A72F-D5BC2B0495ED}"/>
              </a:ext>
            </a:extLst>
          </p:cNvPr>
          <p:cNvSpPr>
            <a:spLocks noGrp="1"/>
          </p:cNvSpPr>
          <p:nvPr>
            <p:ph type="body" idx="13"/>
          </p:nvPr>
        </p:nvSpPr>
        <p:spPr/>
        <p:txBody>
          <a:bodyPr>
            <a:noAutofit/>
          </a:bodyPr>
          <a:lstStyle/>
          <a:p>
            <a:pPr marL="0" indent="0">
              <a:spcAft>
                <a:spcPts val="1200"/>
              </a:spcAft>
              <a:buNone/>
            </a:pPr>
            <a:r>
              <a:rPr lang="en-US" sz="2600" b="1" dirty="0">
                <a:solidFill>
                  <a:srgbClr val="D44516"/>
                </a:solidFill>
              </a:rPr>
              <a:t>Reproductive health </a:t>
            </a:r>
            <a:r>
              <a:rPr lang="en-US" sz="2600" dirty="0"/>
              <a:t>is a state of complete physical, mental and social well-being, and not merely the absence of illness, in all matters relating to the reproductive system and to its functions and processes.  </a:t>
            </a:r>
          </a:p>
          <a:p>
            <a:pPr marL="0" indent="0">
              <a:spcAft>
                <a:spcPts val="1200"/>
              </a:spcAft>
              <a:buNone/>
            </a:pPr>
            <a:r>
              <a:rPr lang="en-US" sz="2600" b="1" dirty="0">
                <a:solidFill>
                  <a:srgbClr val="D44516"/>
                </a:solidFill>
              </a:rPr>
              <a:t>Reproductive rights </a:t>
            </a:r>
            <a:r>
              <a:rPr lang="en-US" sz="2600" dirty="0"/>
              <a:t>are the rights of all people to decide freely and responsibly on the number, spacing and timing of their children and to have the information and means to do so, and the right to attain the highest standard of sexual and reproductive health.</a:t>
            </a:r>
          </a:p>
          <a:p>
            <a:pPr marL="0" indent="0">
              <a:spcAft>
                <a:spcPts val="1200"/>
              </a:spcAft>
              <a:buNone/>
            </a:pPr>
            <a:endParaRPr lang="en-US" dirty="0"/>
          </a:p>
        </p:txBody>
      </p:sp>
      <p:sp>
        <p:nvSpPr>
          <p:cNvPr id="3" name="Footer Placeholder 2">
            <a:extLst>
              <a:ext uri="{FF2B5EF4-FFF2-40B4-BE49-F238E27FC236}">
                <a16:creationId xmlns:a16="http://schemas.microsoft.com/office/drawing/2014/main" id="{1F57B536-34B3-B80D-FBE1-5EA3707C5570}"/>
              </a:ext>
            </a:extLst>
          </p:cNvPr>
          <p:cNvSpPr>
            <a:spLocks noGrp="1"/>
          </p:cNvSpPr>
          <p:nvPr>
            <p:ph type="ftr" sz="quarter" idx="11"/>
          </p:nvPr>
        </p:nvSpPr>
        <p:spPr/>
        <p:txBody>
          <a:bodyPr/>
          <a:lstStyle/>
          <a:p>
            <a:r>
              <a:rPr lang="en-US"/>
              <a:t>Our Bodies, Our Rights!   |   A Virtual Workshop</a:t>
            </a:r>
            <a:endParaRPr lang="en-US" dirty="0"/>
          </a:p>
        </p:txBody>
      </p:sp>
      <p:sp>
        <p:nvSpPr>
          <p:cNvPr id="4" name="Slide Number Placeholder 3">
            <a:extLst>
              <a:ext uri="{FF2B5EF4-FFF2-40B4-BE49-F238E27FC236}">
                <a16:creationId xmlns:a16="http://schemas.microsoft.com/office/drawing/2014/main" id="{0724D459-0D6F-EEE1-A6B5-80DEE0F881C7}"/>
              </a:ext>
            </a:extLst>
          </p:cNvPr>
          <p:cNvSpPr>
            <a:spLocks noGrp="1"/>
          </p:cNvSpPr>
          <p:nvPr>
            <p:ph type="sldNum" sz="quarter" idx="12"/>
          </p:nvPr>
        </p:nvSpPr>
        <p:spPr/>
        <p:txBody>
          <a:bodyPr/>
          <a:lstStyle/>
          <a:p>
            <a:fld id="{028175E8-2982-4B09-AFF5-24CBA7DB805C}" type="slidenum">
              <a:rPr lang="en-US" smtClean="0"/>
              <a:pPr/>
              <a:t>32</a:t>
            </a:fld>
            <a:endParaRPr lang="en-US" dirty="0"/>
          </a:p>
        </p:txBody>
      </p:sp>
    </p:spTree>
    <p:extLst>
      <p:ext uri="{BB962C8B-B14F-4D97-AF65-F5344CB8AC3E}">
        <p14:creationId xmlns:p14="http://schemas.microsoft.com/office/powerpoint/2010/main" val="36211732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9145F-9E27-8070-5233-7E4942059E51}"/>
              </a:ext>
            </a:extLst>
          </p:cNvPr>
          <p:cNvSpPr>
            <a:spLocks noGrp="1"/>
          </p:cNvSpPr>
          <p:nvPr>
            <p:ph type="title"/>
          </p:nvPr>
        </p:nvSpPr>
        <p:spPr/>
        <p:txBody>
          <a:bodyPr/>
          <a:lstStyle/>
          <a:p>
            <a:r>
              <a:rPr lang="en-US" dirty="0"/>
              <a:t>ACTIVITY 2A: REPRODUCTIVE HEALTH AND RIGHTS</a:t>
            </a:r>
          </a:p>
        </p:txBody>
      </p:sp>
      <p:sp>
        <p:nvSpPr>
          <p:cNvPr id="5" name="Text Placeholder 4">
            <a:extLst>
              <a:ext uri="{FF2B5EF4-FFF2-40B4-BE49-F238E27FC236}">
                <a16:creationId xmlns:a16="http://schemas.microsoft.com/office/drawing/2014/main" id="{3A0B01AF-6BEB-D310-A72F-D5BC2B0495ED}"/>
              </a:ext>
            </a:extLst>
          </p:cNvPr>
          <p:cNvSpPr>
            <a:spLocks noGrp="1"/>
          </p:cNvSpPr>
          <p:nvPr>
            <p:ph type="body" idx="13"/>
          </p:nvPr>
        </p:nvSpPr>
        <p:spPr/>
        <p:txBody>
          <a:bodyPr>
            <a:noAutofit/>
          </a:bodyPr>
          <a:lstStyle/>
          <a:p>
            <a:pPr marL="0" indent="0">
              <a:spcAft>
                <a:spcPts val="1200"/>
              </a:spcAft>
              <a:buNone/>
            </a:pPr>
            <a:r>
              <a:rPr lang="en-US" b="1" dirty="0">
                <a:solidFill>
                  <a:srgbClr val="D44516"/>
                </a:solidFill>
              </a:rPr>
              <a:t>Sexual health </a:t>
            </a:r>
            <a:r>
              <a:rPr lang="en-US" dirty="0"/>
              <a:t>is a state of complete physical, mental and social well-being in relation to sexuality, not just the absence of illness. It requires a positive and respectful approach to sexuality and sexual relationships, as well as pleasurable and safe sexual experiences, free of coercion, discrimination, and violence.  </a:t>
            </a:r>
          </a:p>
          <a:p>
            <a:pPr marL="0" indent="0">
              <a:spcAft>
                <a:spcPts val="1200"/>
              </a:spcAft>
              <a:buNone/>
            </a:pPr>
            <a:r>
              <a:rPr lang="en-US" b="1" dirty="0">
                <a:solidFill>
                  <a:srgbClr val="D44516"/>
                </a:solidFill>
              </a:rPr>
              <a:t>Sexual rights </a:t>
            </a:r>
            <a:r>
              <a:rPr lang="en-US" dirty="0"/>
              <a:t>are the rights of all people to attain the highest attainable standard of sexual health free of coercion, violence, and discrimination of any kind; to pursue a satisfying, safe, and pleasurable sexual life; to have control over and decide freely and consensually, on matters related to their sexuality, reproduction, bodily integrity, choice, and gender identity; and to accessible services, education, and information necessary to do so.  </a:t>
            </a:r>
          </a:p>
          <a:p>
            <a:pPr marL="0" indent="0">
              <a:spcAft>
                <a:spcPts val="1200"/>
              </a:spcAft>
              <a:buNone/>
            </a:pPr>
            <a:endParaRPr lang="en-US" dirty="0"/>
          </a:p>
        </p:txBody>
      </p:sp>
      <p:sp>
        <p:nvSpPr>
          <p:cNvPr id="3" name="Footer Placeholder 2">
            <a:extLst>
              <a:ext uri="{FF2B5EF4-FFF2-40B4-BE49-F238E27FC236}">
                <a16:creationId xmlns:a16="http://schemas.microsoft.com/office/drawing/2014/main" id="{1F57B536-34B3-B80D-FBE1-5EA3707C5570}"/>
              </a:ext>
            </a:extLst>
          </p:cNvPr>
          <p:cNvSpPr>
            <a:spLocks noGrp="1"/>
          </p:cNvSpPr>
          <p:nvPr>
            <p:ph type="ftr" sz="quarter" idx="11"/>
          </p:nvPr>
        </p:nvSpPr>
        <p:spPr/>
        <p:txBody>
          <a:bodyPr/>
          <a:lstStyle/>
          <a:p>
            <a:r>
              <a:rPr lang="en-US"/>
              <a:t>Our Bodies, Our Rights!   |   A Virtual Workshop</a:t>
            </a:r>
            <a:endParaRPr lang="en-US" dirty="0"/>
          </a:p>
        </p:txBody>
      </p:sp>
      <p:sp>
        <p:nvSpPr>
          <p:cNvPr id="4" name="Slide Number Placeholder 3">
            <a:extLst>
              <a:ext uri="{FF2B5EF4-FFF2-40B4-BE49-F238E27FC236}">
                <a16:creationId xmlns:a16="http://schemas.microsoft.com/office/drawing/2014/main" id="{0724D459-0D6F-EEE1-A6B5-80DEE0F881C7}"/>
              </a:ext>
            </a:extLst>
          </p:cNvPr>
          <p:cNvSpPr>
            <a:spLocks noGrp="1"/>
          </p:cNvSpPr>
          <p:nvPr>
            <p:ph type="sldNum" sz="quarter" idx="12"/>
          </p:nvPr>
        </p:nvSpPr>
        <p:spPr/>
        <p:txBody>
          <a:bodyPr/>
          <a:lstStyle/>
          <a:p>
            <a:fld id="{028175E8-2982-4B09-AFF5-24CBA7DB805C}" type="slidenum">
              <a:rPr lang="en-US" smtClean="0"/>
              <a:pPr/>
              <a:t>33</a:t>
            </a:fld>
            <a:endParaRPr lang="en-US" dirty="0"/>
          </a:p>
        </p:txBody>
      </p:sp>
    </p:spTree>
    <p:extLst>
      <p:ext uri="{BB962C8B-B14F-4D97-AF65-F5344CB8AC3E}">
        <p14:creationId xmlns:p14="http://schemas.microsoft.com/office/powerpoint/2010/main" val="981148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9145F-9E27-8070-5233-7E4942059E51}"/>
              </a:ext>
            </a:extLst>
          </p:cNvPr>
          <p:cNvSpPr>
            <a:spLocks noGrp="1"/>
          </p:cNvSpPr>
          <p:nvPr>
            <p:ph type="title"/>
          </p:nvPr>
        </p:nvSpPr>
        <p:spPr/>
        <p:txBody>
          <a:bodyPr/>
          <a:lstStyle/>
          <a:p>
            <a:r>
              <a:rPr lang="en-US" dirty="0"/>
              <a:t>ACTIVITY 2A: OTHER KEY CONCEPTS</a:t>
            </a:r>
          </a:p>
        </p:txBody>
      </p:sp>
      <p:sp>
        <p:nvSpPr>
          <p:cNvPr id="5" name="Text Placeholder 4">
            <a:extLst>
              <a:ext uri="{FF2B5EF4-FFF2-40B4-BE49-F238E27FC236}">
                <a16:creationId xmlns:a16="http://schemas.microsoft.com/office/drawing/2014/main" id="{3A0B01AF-6BEB-D310-A72F-D5BC2B0495ED}"/>
              </a:ext>
            </a:extLst>
          </p:cNvPr>
          <p:cNvSpPr>
            <a:spLocks noGrp="1"/>
          </p:cNvSpPr>
          <p:nvPr>
            <p:ph type="body" idx="13"/>
          </p:nvPr>
        </p:nvSpPr>
        <p:spPr/>
        <p:txBody>
          <a:bodyPr>
            <a:noAutofit/>
          </a:bodyPr>
          <a:lstStyle/>
          <a:p>
            <a:pPr>
              <a:spcAft>
                <a:spcPts val="1200"/>
              </a:spcAft>
            </a:pPr>
            <a:r>
              <a:rPr lang="en-US" sz="2600" b="1" dirty="0"/>
              <a:t>Bodily autonomy</a:t>
            </a:r>
          </a:p>
          <a:p>
            <a:pPr>
              <a:spcAft>
                <a:spcPts val="1200"/>
              </a:spcAft>
            </a:pPr>
            <a:r>
              <a:rPr lang="en-US" sz="2600" b="1" dirty="0"/>
              <a:t>Self-determination</a:t>
            </a:r>
          </a:p>
          <a:p>
            <a:pPr>
              <a:spcAft>
                <a:spcPts val="1200"/>
              </a:spcAft>
            </a:pPr>
            <a:r>
              <a:rPr lang="en-US" sz="2600" b="1" dirty="0"/>
              <a:t>Informed consent </a:t>
            </a:r>
          </a:p>
          <a:p>
            <a:pPr>
              <a:spcAft>
                <a:spcPts val="1200"/>
              </a:spcAft>
            </a:pPr>
            <a:endParaRPr lang="en-US" b="1" dirty="0"/>
          </a:p>
        </p:txBody>
      </p:sp>
      <p:sp>
        <p:nvSpPr>
          <p:cNvPr id="3" name="Footer Placeholder 2">
            <a:extLst>
              <a:ext uri="{FF2B5EF4-FFF2-40B4-BE49-F238E27FC236}">
                <a16:creationId xmlns:a16="http://schemas.microsoft.com/office/drawing/2014/main" id="{1F57B536-34B3-B80D-FBE1-5EA3707C5570}"/>
              </a:ext>
            </a:extLst>
          </p:cNvPr>
          <p:cNvSpPr>
            <a:spLocks noGrp="1"/>
          </p:cNvSpPr>
          <p:nvPr>
            <p:ph type="ftr" sz="quarter" idx="11"/>
          </p:nvPr>
        </p:nvSpPr>
        <p:spPr/>
        <p:txBody>
          <a:bodyPr/>
          <a:lstStyle/>
          <a:p>
            <a:r>
              <a:rPr lang="en-US"/>
              <a:t>Our Bodies, Our Rights!   |   A Virtual Workshop</a:t>
            </a:r>
            <a:endParaRPr lang="en-US" dirty="0"/>
          </a:p>
        </p:txBody>
      </p:sp>
      <p:sp>
        <p:nvSpPr>
          <p:cNvPr id="4" name="Slide Number Placeholder 3">
            <a:extLst>
              <a:ext uri="{FF2B5EF4-FFF2-40B4-BE49-F238E27FC236}">
                <a16:creationId xmlns:a16="http://schemas.microsoft.com/office/drawing/2014/main" id="{0724D459-0D6F-EEE1-A6B5-80DEE0F881C7}"/>
              </a:ext>
            </a:extLst>
          </p:cNvPr>
          <p:cNvSpPr>
            <a:spLocks noGrp="1"/>
          </p:cNvSpPr>
          <p:nvPr>
            <p:ph type="sldNum" sz="quarter" idx="12"/>
          </p:nvPr>
        </p:nvSpPr>
        <p:spPr/>
        <p:txBody>
          <a:bodyPr/>
          <a:lstStyle/>
          <a:p>
            <a:fld id="{028175E8-2982-4B09-AFF5-24CBA7DB805C}" type="slidenum">
              <a:rPr lang="en-US" smtClean="0"/>
              <a:pPr/>
              <a:t>34</a:t>
            </a:fld>
            <a:endParaRPr lang="en-US" dirty="0"/>
          </a:p>
        </p:txBody>
      </p:sp>
    </p:spTree>
    <p:extLst>
      <p:ext uri="{BB962C8B-B14F-4D97-AF65-F5344CB8AC3E}">
        <p14:creationId xmlns:p14="http://schemas.microsoft.com/office/powerpoint/2010/main" val="3481814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9145F-9E27-8070-5233-7E4942059E51}"/>
              </a:ext>
            </a:extLst>
          </p:cNvPr>
          <p:cNvSpPr>
            <a:spLocks noGrp="1"/>
          </p:cNvSpPr>
          <p:nvPr>
            <p:ph type="title"/>
          </p:nvPr>
        </p:nvSpPr>
        <p:spPr/>
        <p:txBody>
          <a:bodyPr/>
          <a:lstStyle/>
          <a:p>
            <a:r>
              <a:rPr lang="en-US" dirty="0"/>
              <a:t>ACTIVITY 2A: SRHR: REALIZATION OF THE RIGHTS</a:t>
            </a:r>
          </a:p>
        </p:txBody>
      </p:sp>
      <p:sp>
        <p:nvSpPr>
          <p:cNvPr id="5" name="Text Placeholder 4">
            <a:extLst>
              <a:ext uri="{FF2B5EF4-FFF2-40B4-BE49-F238E27FC236}">
                <a16:creationId xmlns:a16="http://schemas.microsoft.com/office/drawing/2014/main" id="{3A0B01AF-6BEB-D310-A72F-D5BC2B0495ED}"/>
              </a:ext>
            </a:extLst>
          </p:cNvPr>
          <p:cNvSpPr>
            <a:spLocks noGrp="1"/>
          </p:cNvSpPr>
          <p:nvPr>
            <p:ph type="body" idx="13"/>
          </p:nvPr>
        </p:nvSpPr>
        <p:spPr>
          <a:xfrm>
            <a:off x="611333" y="1446320"/>
            <a:ext cx="10515600" cy="1500187"/>
          </a:xfrm>
        </p:spPr>
        <p:txBody>
          <a:bodyPr>
            <a:noAutofit/>
          </a:bodyPr>
          <a:lstStyle/>
          <a:p>
            <a:pPr>
              <a:spcBef>
                <a:spcPts val="0"/>
              </a:spcBef>
              <a:spcAft>
                <a:spcPts val="1200"/>
              </a:spcAft>
            </a:pPr>
            <a:r>
              <a:rPr lang="en-US" sz="2600" dirty="0"/>
              <a:t>Comprehensive sexuality education and information: understanding anatomy, sexual orientation, healthy relationships, and more!</a:t>
            </a:r>
          </a:p>
          <a:p>
            <a:pPr>
              <a:spcBef>
                <a:spcPts val="0"/>
              </a:spcBef>
              <a:spcAft>
                <a:spcPts val="1200"/>
              </a:spcAft>
            </a:pPr>
            <a:r>
              <a:rPr lang="en-US" sz="2600" dirty="0"/>
              <a:t>Information, counseling and services for a range of modern contraceptives. </a:t>
            </a:r>
          </a:p>
          <a:p>
            <a:pPr>
              <a:spcBef>
                <a:spcPts val="0"/>
              </a:spcBef>
              <a:spcAft>
                <a:spcPts val="1200"/>
              </a:spcAft>
            </a:pPr>
            <a:r>
              <a:rPr lang="en-US" sz="2600" dirty="0"/>
              <a:t>Prenatal, childbirth and postnatal care, including emergency obstetric, newborn care. </a:t>
            </a:r>
          </a:p>
          <a:p>
            <a:pPr>
              <a:spcBef>
                <a:spcPts val="0"/>
              </a:spcBef>
              <a:spcAft>
                <a:spcPts val="1200"/>
              </a:spcAft>
            </a:pPr>
            <a:r>
              <a:rPr lang="en-US" sz="2600" dirty="0"/>
              <a:t>Safe abortion services (where legal) and treatment of the complications </a:t>
            </a:r>
            <a:br>
              <a:rPr lang="cs-CZ" sz="2600" dirty="0"/>
            </a:br>
            <a:r>
              <a:rPr lang="en-US" sz="2600" dirty="0"/>
              <a:t>of unsafe abortion. </a:t>
            </a:r>
          </a:p>
          <a:p>
            <a:pPr>
              <a:spcBef>
                <a:spcPts val="0"/>
              </a:spcBef>
              <a:spcAft>
                <a:spcPts val="1200"/>
              </a:spcAft>
            </a:pPr>
            <a:r>
              <a:rPr lang="en-US" sz="2600" dirty="0"/>
              <a:t>Information, prevention, testing, and treatment of HIV infection </a:t>
            </a:r>
            <a:br>
              <a:rPr lang="cs-CZ" sz="2600" dirty="0"/>
            </a:br>
            <a:r>
              <a:rPr lang="en-US" sz="2600" dirty="0"/>
              <a:t>and other STIs. </a:t>
            </a:r>
          </a:p>
          <a:p>
            <a:pPr>
              <a:spcAft>
                <a:spcPts val="1200"/>
              </a:spcAft>
            </a:pPr>
            <a:endParaRPr lang="en-US" dirty="0"/>
          </a:p>
        </p:txBody>
      </p:sp>
      <p:sp>
        <p:nvSpPr>
          <p:cNvPr id="3" name="Footer Placeholder 2">
            <a:extLst>
              <a:ext uri="{FF2B5EF4-FFF2-40B4-BE49-F238E27FC236}">
                <a16:creationId xmlns:a16="http://schemas.microsoft.com/office/drawing/2014/main" id="{1F57B536-34B3-B80D-FBE1-5EA3707C5570}"/>
              </a:ext>
            </a:extLst>
          </p:cNvPr>
          <p:cNvSpPr>
            <a:spLocks noGrp="1"/>
          </p:cNvSpPr>
          <p:nvPr>
            <p:ph type="ftr" sz="quarter" idx="11"/>
          </p:nvPr>
        </p:nvSpPr>
        <p:spPr/>
        <p:txBody>
          <a:bodyPr/>
          <a:lstStyle/>
          <a:p>
            <a:r>
              <a:rPr lang="en-US" dirty="0"/>
              <a:t>Our Bodies, Our Rights!   |   A Virtual Workshop</a:t>
            </a:r>
          </a:p>
        </p:txBody>
      </p:sp>
      <p:sp>
        <p:nvSpPr>
          <p:cNvPr id="4" name="Slide Number Placeholder 3">
            <a:extLst>
              <a:ext uri="{FF2B5EF4-FFF2-40B4-BE49-F238E27FC236}">
                <a16:creationId xmlns:a16="http://schemas.microsoft.com/office/drawing/2014/main" id="{0724D459-0D6F-EEE1-A6B5-80DEE0F881C7}"/>
              </a:ext>
            </a:extLst>
          </p:cNvPr>
          <p:cNvSpPr>
            <a:spLocks noGrp="1"/>
          </p:cNvSpPr>
          <p:nvPr>
            <p:ph type="sldNum" sz="quarter" idx="12"/>
          </p:nvPr>
        </p:nvSpPr>
        <p:spPr/>
        <p:txBody>
          <a:bodyPr/>
          <a:lstStyle/>
          <a:p>
            <a:fld id="{028175E8-2982-4B09-AFF5-24CBA7DB805C}" type="slidenum">
              <a:rPr lang="en-US" smtClean="0"/>
              <a:pPr/>
              <a:t>35</a:t>
            </a:fld>
            <a:endParaRPr lang="en-US" dirty="0"/>
          </a:p>
        </p:txBody>
      </p:sp>
    </p:spTree>
    <p:extLst>
      <p:ext uri="{BB962C8B-B14F-4D97-AF65-F5344CB8AC3E}">
        <p14:creationId xmlns:p14="http://schemas.microsoft.com/office/powerpoint/2010/main" val="28747059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9145F-9E27-8070-5233-7E4942059E51}"/>
              </a:ext>
            </a:extLst>
          </p:cNvPr>
          <p:cNvSpPr>
            <a:spLocks noGrp="1"/>
          </p:cNvSpPr>
          <p:nvPr>
            <p:ph type="title"/>
          </p:nvPr>
        </p:nvSpPr>
        <p:spPr/>
        <p:txBody>
          <a:bodyPr/>
          <a:lstStyle/>
          <a:p>
            <a:r>
              <a:rPr lang="en-US" dirty="0"/>
              <a:t>ACTIVITY 2A: SRHR: REALIZATION OF THE RIGHTS</a:t>
            </a:r>
          </a:p>
        </p:txBody>
      </p:sp>
      <p:sp>
        <p:nvSpPr>
          <p:cNvPr id="5" name="Text Placeholder 4">
            <a:extLst>
              <a:ext uri="{FF2B5EF4-FFF2-40B4-BE49-F238E27FC236}">
                <a16:creationId xmlns:a16="http://schemas.microsoft.com/office/drawing/2014/main" id="{3A0B01AF-6BEB-D310-A72F-D5BC2B0495ED}"/>
              </a:ext>
            </a:extLst>
          </p:cNvPr>
          <p:cNvSpPr>
            <a:spLocks noGrp="1"/>
          </p:cNvSpPr>
          <p:nvPr>
            <p:ph type="body" idx="13"/>
          </p:nvPr>
        </p:nvSpPr>
        <p:spPr/>
        <p:txBody>
          <a:bodyPr>
            <a:noAutofit/>
          </a:bodyPr>
          <a:lstStyle/>
          <a:p>
            <a:pPr>
              <a:spcAft>
                <a:spcPts val="1200"/>
              </a:spcAft>
            </a:pPr>
            <a:r>
              <a:rPr lang="en-US" sz="2600" dirty="0"/>
              <a:t>Prevention of, detection of, immediate services for and referrals for cases of sexual and gender-based violence. </a:t>
            </a:r>
          </a:p>
          <a:p>
            <a:pPr>
              <a:spcAft>
                <a:spcPts val="1200"/>
              </a:spcAft>
            </a:pPr>
            <a:r>
              <a:rPr lang="en-US" sz="2600" dirty="0"/>
              <a:t>Prevention, detection and management of reproductive cancers, like cervical cancer. </a:t>
            </a:r>
          </a:p>
          <a:p>
            <a:pPr>
              <a:spcAft>
                <a:spcPts val="1200"/>
              </a:spcAft>
            </a:pPr>
            <a:r>
              <a:rPr lang="en-US" sz="2600" dirty="0"/>
              <a:t>Information, counselling and services for subfertility and infertility. </a:t>
            </a:r>
          </a:p>
          <a:p>
            <a:pPr>
              <a:spcAft>
                <a:spcPts val="1200"/>
              </a:spcAft>
            </a:pPr>
            <a:r>
              <a:rPr lang="en-US" sz="2600" dirty="0"/>
              <a:t>Information, counselling and services for sexual health and well-being, including routine health services: pelvic exams, pap smears, mammograms, cancer screenings.</a:t>
            </a:r>
          </a:p>
          <a:p>
            <a:pPr>
              <a:spcAft>
                <a:spcPts val="1200"/>
              </a:spcAft>
            </a:pPr>
            <a:r>
              <a:rPr lang="en-US" sz="2600" dirty="0"/>
              <a:t>Adolescent and youth-tailored services. </a:t>
            </a:r>
          </a:p>
        </p:txBody>
      </p:sp>
      <p:sp>
        <p:nvSpPr>
          <p:cNvPr id="3" name="Footer Placeholder 2">
            <a:extLst>
              <a:ext uri="{FF2B5EF4-FFF2-40B4-BE49-F238E27FC236}">
                <a16:creationId xmlns:a16="http://schemas.microsoft.com/office/drawing/2014/main" id="{1F57B536-34B3-B80D-FBE1-5EA3707C5570}"/>
              </a:ext>
            </a:extLst>
          </p:cNvPr>
          <p:cNvSpPr>
            <a:spLocks noGrp="1"/>
          </p:cNvSpPr>
          <p:nvPr>
            <p:ph type="ftr" sz="quarter" idx="11"/>
          </p:nvPr>
        </p:nvSpPr>
        <p:spPr/>
        <p:txBody>
          <a:bodyPr/>
          <a:lstStyle/>
          <a:p>
            <a:r>
              <a:rPr lang="en-US"/>
              <a:t>Our Bodies, Our Rights!   |   A Virtual Workshop</a:t>
            </a:r>
            <a:endParaRPr lang="en-US" dirty="0"/>
          </a:p>
        </p:txBody>
      </p:sp>
      <p:sp>
        <p:nvSpPr>
          <p:cNvPr id="4" name="Slide Number Placeholder 3">
            <a:extLst>
              <a:ext uri="{FF2B5EF4-FFF2-40B4-BE49-F238E27FC236}">
                <a16:creationId xmlns:a16="http://schemas.microsoft.com/office/drawing/2014/main" id="{0724D459-0D6F-EEE1-A6B5-80DEE0F881C7}"/>
              </a:ext>
            </a:extLst>
          </p:cNvPr>
          <p:cNvSpPr>
            <a:spLocks noGrp="1"/>
          </p:cNvSpPr>
          <p:nvPr>
            <p:ph type="sldNum" sz="quarter" idx="12"/>
          </p:nvPr>
        </p:nvSpPr>
        <p:spPr/>
        <p:txBody>
          <a:bodyPr/>
          <a:lstStyle/>
          <a:p>
            <a:fld id="{028175E8-2982-4B09-AFF5-24CBA7DB805C}" type="slidenum">
              <a:rPr lang="en-US" smtClean="0"/>
              <a:pPr/>
              <a:t>36</a:t>
            </a:fld>
            <a:endParaRPr lang="en-US" dirty="0"/>
          </a:p>
        </p:txBody>
      </p:sp>
    </p:spTree>
    <p:extLst>
      <p:ext uri="{BB962C8B-B14F-4D97-AF65-F5344CB8AC3E}">
        <p14:creationId xmlns:p14="http://schemas.microsoft.com/office/powerpoint/2010/main" val="8312569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9145F-9E27-8070-5233-7E4942059E51}"/>
              </a:ext>
            </a:extLst>
          </p:cNvPr>
          <p:cNvSpPr>
            <a:spLocks noGrp="1"/>
          </p:cNvSpPr>
          <p:nvPr>
            <p:ph type="title"/>
          </p:nvPr>
        </p:nvSpPr>
        <p:spPr/>
        <p:txBody>
          <a:bodyPr/>
          <a:lstStyle/>
          <a:p>
            <a:r>
              <a:rPr lang="en-US" dirty="0"/>
              <a:t>ACTIVITY 2A: SRHR VIOLATIONS AGAINST WOMEN AND YOUNG PEOPLE WITH DISABILITIES </a:t>
            </a:r>
          </a:p>
        </p:txBody>
      </p:sp>
      <p:sp>
        <p:nvSpPr>
          <p:cNvPr id="5" name="Text Placeholder 4">
            <a:extLst>
              <a:ext uri="{FF2B5EF4-FFF2-40B4-BE49-F238E27FC236}">
                <a16:creationId xmlns:a16="http://schemas.microsoft.com/office/drawing/2014/main" id="{3A0B01AF-6BEB-D310-A72F-D5BC2B0495ED}"/>
              </a:ext>
            </a:extLst>
          </p:cNvPr>
          <p:cNvSpPr>
            <a:spLocks noGrp="1"/>
          </p:cNvSpPr>
          <p:nvPr>
            <p:ph type="body" idx="13"/>
          </p:nvPr>
        </p:nvSpPr>
        <p:spPr>
          <a:xfrm>
            <a:off x="611333" y="1775968"/>
            <a:ext cx="10515600" cy="1085913"/>
          </a:xfrm>
        </p:spPr>
        <p:txBody>
          <a:bodyPr>
            <a:noAutofit/>
          </a:bodyPr>
          <a:lstStyle/>
          <a:p>
            <a:pPr>
              <a:spcAft>
                <a:spcPts val="1200"/>
              </a:spcAft>
            </a:pPr>
            <a:r>
              <a:rPr lang="en-US" dirty="0"/>
              <a:t>Harmful stereotypes and assumptions about persons with disabilities.</a:t>
            </a:r>
          </a:p>
          <a:p>
            <a:pPr>
              <a:spcAft>
                <a:spcPts val="1200"/>
              </a:spcAft>
            </a:pPr>
            <a:r>
              <a:rPr lang="en-US" dirty="0"/>
              <a:t>Inaccessible information about SRHR.</a:t>
            </a:r>
          </a:p>
          <a:p>
            <a:pPr>
              <a:spcAft>
                <a:spcPts val="1200"/>
              </a:spcAft>
            </a:pPr>
            <a:r>
              <a:rPr lang="en-US" dirty="0"/>
              <a:t>Lack of access to sexual and reproductive health services due to a variety of factors, such as physical or communication barriers. </a:t>
            </a:r>
          </a:p>
          <a:p>
            <a:pPr>
              <a:spcAft>
                <a:spcPts val="1200"/>
              </a:spcAft>
            </a:pPr>
            <a:r>
              <a:rPr lang="en-US" dirty="0"/>
              <a:t>Compounded harms due to, for example, lack of diagnosis or screening. </a:t>
            </a:r>
          </a:p>
          <a:p>
            <a:pPr>
              <a:spcAft>
                <a:spcPts val="1200"/>
              </a:spcAft>
            </a:pPr>
            <a:r>
              <a:rPr lang="en-US" dirty="0"/>
              <a:t>Heightened rates of medical procedures without informed consent, such as forced sterilization, forced abortion, and forced contraception.</a:t>
            </a:r>
          </a:p>
          <a:p>
            <a:pPr>
              <a:spcAft>
                <a:spcPts val="1200"/>
              </a:spcAft>
            </a:pPr>
            <a:r>
              <a:rPr lang="en-US" dirty="0"/>
              <a:t>Disrespectful and abusive treatment. </a:t>
            </a:r>
          </a:p>
          <a:p>
            <a:pPr marL="0" indent="0">
              <a:spcAft>
                <a:spcPts val="1200"/>
              </a:spcAft>
              <a:buNone/>
            </a:pPr>
            <a:endParaRPr lang="en-US" dirty="0"/>
          </a:p>
        </p:txBody>
      </p:sp>
      <p:sp>
        <p:nvSpPr>
          <p:cNvPr id="3" name="Footer Placeholder 2">
            <a:extLst>
              <a:ext uri="{FF2B5EF4-FFF2-40B4-BE49-F238E27FC236}">
                <a16:creationId xmlns:a16="http://schemas.microsoft.com/office/drawing/2014/main" id="{1F57B536-34B3-B80D-FBE1-5EA3707C5570}"/>
              </a:ext>
            </a:extLst>
          </p:cNvPr>
          <p:cNvSpPr>
            <a:spLocks noGrp="1"/>
          </p:cNvSpPr>
          <p:nvPr>
            <p:ph type="ftr" sz="quarter" idx="11"/>
          </p:nvPr>
        </p:nvSpPr>
        <p:spPr/>
        <p:txBody>
          <a:bodyPr/>
          <a:lstStyle/>
          <a:p>
            <a:r>
              <a:rPr lang="en-US"/>
              <a:t>Our Bodies, Our Rights!   |   A Virtual Workshop</a:t>
            </a:r>
            <a:endParaRPr lang="en-US" dirty="0"/>
          </a:p>
        </p:txBody>
      </p:sp>
      <p:sp>
        <p:nvSpPr>
          <p:cNvPr id="4" name="Slide Number Placeholder 3">
            <a:extLst>
              <a:ext uri="{FF2B5EF4-FFF2-40B4-BE49-F238E27FC236}">
                <a16:creationId xmlns:a16="http://schemas.microsoft.com/office/drawing/2014/main" id="{0724D459-0D6F-EEE1-A6B5-80DEE0F881C7}"/>
              </a:ext>
            </a:extLst>
          </p:cNvPr>
          <p:cNvSpPr>
            <a:spLocks noGrp="1"/>
          </p:cNvSpPr>
          <p:nvPr>
            <p:ph type="sldNum" sz="quarter" idx="12"/>
          </p:nvPr>
        </p:nvSpPr>
        <p:spPr/>
        <p:txBody>
          <a:bodyPr/>
          <a:lstStyle/>
          <a:p>
            <a:fld id="{028175E8-2982-4B09-AFF5-24CBA7DB805C}" type="slidenum">
              <a:rPr lang="en-US" smtClean="0"/>
              <a:pPr/>
              <a:t>37</a:t>
            </a:fld>
            <a:endParaRPr lang="en-US" dirty="0"/>
          </a:p>
        </p:txBody>
      </p:sp>
    </p:spTree>
    <p:extLst>
      <p:ext uri="{BB962C8B-B14F-4D97-AF65-F5344CB8AC3E}">
        <p14:creationId xmlns:p14="http://schemas.microsoft.com/office/powerpoint/2010/main" val="29044294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9145F-9E27-8070-5233-7E4942059E51}"/>
              </a:ext>
            </a:extLst>
          </p:cNvPr>
          <p:cNvSpPr>
            <a:spLocks noGrp="1"/>
          </p:cNvSpPr>
          <p:nvPr>
            <p:ph type="title"/>
          </p:nvPr>
        </p:nvSpPr>
        <p:spPr/>
        <p:txBody>
          <a:bodyPr/>
          <a:lstStyle/>
          <a:p>
            <a:r>
              <a:rPr lang="en-US" dirty="0"/>
              <a:t>ACTIVITY 2A: SRHR DATA AND EVIDENCE </a:t>
            </a:r>
          </a:p>
        </p:txBody>
      </p:sp>
      <p:sp>
        <p:nvSpPr>
          <p:cNvPr id="5" name="Text Placeholder 4">
            <a:extLst>
              <a:ext uri="{FF2B5EF4-FFF2-40B4-BE49-F238E27FC236}">
                <a16:creationId xmlns:a16="http://schemas.microsoft.com/office/drawing/2014/main" id="{3A0B01AF-6BEB-D310-A72F-D5BC2B0495ED}"/>
              </a:ext>
            </a:extLst>
          </p:cNvPr>
          <p:cNvSpPr>
            <a:spLocks noGrp="1"/>
          </p:cNvSpPr>
          <p:nvPr>
            <p:ph type="body" idx="13"/>
          </p:nvPr>
        </p:nvSpPr>
        <p:spPr>
          <a:xfrm>
            <a:off x="611333" y="1602420"/>
            <a:ext cx="10515600" cy="1468778"/>
          </a:xfrm>
        </p:spPr>
        <p:txBody>
          <a:bodyPr>
            <a:noAutofit/>
          </a:bodyPr>
          <a:lstStyle/>
          <a:p>
            <a:pPr>
              <a:spcAft>
                <a:spcPts val="1200"/>
              </a:spcAft>
            </a:pPr>
            <a:r>
              <a:rPr lang="en-US" sz="2600" dirty="0"/>
              <a:t>Studies have shown that young people with disabilities are as sexually active and have the same concerns about sexuality, relationships, and identity as their peers without disabilities. </a:t>
            </a:r>
          </a:p>
          <a:p>
            <a:pPr marL="0" indent="0">
              <a:spcAft>
                <a:spcPts val="1200"/>
              </a:spcAft>
              <a:buNone/>
            </a:pPr>
            <a:endParaRPr lang="en-US" sz="2600" dirty="0"/>
          </a:p>
          <a:p>
            <a:pPr>
              <a:spcAft>
                <a:spcPts val="1200"/>
              </a:spcAft>
            </a:pPr>
            <a:r>
              <a:rPr lang="en-US" sz="2600" dirty="0"/>
              <a:t>In one study of 426 young people with disabilities in Ethiopia, over 50% believed that SRH services were unavailable to people with disabilities. </a:t>
            </a:r>
          </a:p>
          <a:p>
            <a:pPr>
              <a:spcAft>
                <a:spcPts val="1200"/>
              </a:spcAft>
            </a:pPr>
            <a:endParaRPr lang="en-US" dirty="0"/>
          </a:p>
        </p:txBody>
      </p:sp>
      <p:sp>
        <p:nvSpPr>
          <p:cNvPr id="3" name="Footer Placeholder 2">
            <a:extLst>
              <a:ext uri="{FF2B5EF4-FFF2-40B4-BE49-F238E27FC236}">
                <a16:creationId xmlns:a16="http://schemas.microsoft.com/office/drawing/2014/main" id="{1F57B536-34B3-B80D-FBE1-5EA3707C5570}"/>
              </a:ext>
            </a:extLst>
          </p:cNvPr>
          <p:cNvSpPr>
            <a:spLocks noGrp="1"/>
          </p:cNvSpPr>
          <p:nvPr>
            <p:ph type="ftr" sz="quarter" idx="11"/>
          </p:nvPr>
        </p:nvSpPr>
        <p:spPr/>
        <p:txBody>
          <a:bodyPr/>
          <a:lstStyle/>
          <a:p>
            <a:r>
              <a:rPr lang="en-US"/>
              <a:t>Our Bodies, Our Rights!   |   A Virtual Workshop</a:t>
            </a:r>
            <a:endParaRPr lang="en-US" dirty="0"/>
          </a:p>
        </p:txBody>
      </p:sp>
      <p:sp>
        <p:nvSpPr>
          <p:cNvPr id="4" name="Slide Number Placeholder 3">
            <a:extLst>
              <a:ext uri="{FF2B5EF4-FFF2-40B4-BE49-F238E27FC236}">
                <a16:creationId xmlns:a16="http://schemas.microsoft.com/office/drawing/2014/main" id="{0724D459-0D6F-EEE1-A6B5-80DEE0F881C7}"/>
              </a:ext>
            </a:extLst>
          </p:cNvPr>
          <p:cNvSpPr>
            <a:spLocks noGrp="1"/>
          </p:cNvSpPr>
          <p:nvPr>
            <p:ph type="sldNum" sz="quarter" idx="12"/>
          </p:nvPr>
        </p:nvSpPr>
        <p:spPr/>
        <p:txBody>
          <a:bodyPr/>
          <a:lstStyle/>
          <a:p>
            <a:fld id="{028175E8-2982-4B09-AFF5-24CBA7DB805C}" type="slidenum">
              <a:rPr lang="en-US" smtClean="0"/>
              <a:pPr/>
              <a:t>38</a:t>
            </a:fld>
            <a:endParaRPr lang="en-US" dirty="0"/>
          </a:p>
        </p:txBody>
      </p:sp>
    </p:spTree>
    <p:extLst>
      <p:ext uri="{BB962C8B-B14F-4D97-AF65-F5344CB8AC3E}">
        <p14:creationId xmlns:p14="http://schemas.microsoft.com/office/powerpoint/2010/main" val="8851090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9145F-9E27-8070-5233-7E4942059E51}"/>
              </a:ext>
            </a:extLst>
          </p:cNvPr>
          <p:cNvSpPr>
            <a:spLocks noGrp="1"/>
          </p:cNvSpPr>
          <p:nvPr>
            <p:ph type="title"/>
          </p:nvPr>
        </p:nvSpPr>
        <p:spPr/>
        <p:txBody>
          <a:bodyPr/>
          <a:lstStyle/>
          <a:p>
            <a:r>
              <a:rPr lang="en-US" dirty="0"/>
              <a:t>ACTIVITY 2A: SRHR DATA AND EVIDENCE </a:t>
            </a:r>
          </a:p>
        </p:txBody>
      </p:sp>
      <p:sp>
        <p:nvSpPr>
          <p:cNvPr id="5" name="Text Placeholder 4">
            <a:extLst>
              <a:ext uri="{FF2B5EF4-FFF2-40B4-BE49-F238E27FC236}">
                <a16:creationId xmlns:a16="http://schemas.microsoft.com/office/drawing/2014/main" id="{3A0B01AF-6BEB-D310-A72F-D5BC2B0495ED}"/>
              </a:ext>
            </a:extLst>
          </p:cNvPr>
          <p:cNvSpPr>
            <a:spLocks noGrp="1"/>
          </p:cNvSpPr>
          <p:nvPr>
            <p:ph type="body" idx="13"/>
          </p:nvPr>
        </p:nvSpPr>
        <p:spPr>
          <a:xfrm>
            <a:off x="611333" y="1775968"/>
            <a:ext cx="10515600" cy="1468778"/>
          </a:xfrm>
        </p:spPr>
        <p:txBody>
          <a:bodyPr>
            <a:noAutofit/>
          </a:bodyPr>
          <a:lstStyle/>
          <a:p>
            <a:pPr>
              <a:spcAft>
                <a:spcPts val="1200"/>
              </a:spcAft>
            </a:pPr>
            <a:r>
              <a:rPr lang="en-US" sz="2600" dirty="0"/>
              <a:t>A study in Uganda found that 77% of surveyed young women with disabilities, ages 15 to 25, have never used any form of contraception. </a:t>
            </a:r>
          </a:p>
          <a:p>
            <a:pPr>
              <a:spcAft>
                <a:spcPts val="1200"/>
              </a:spcAft>
            </a:pPr>
            <a:endParaRPr lang="en-US" sz="2600" dirty="0"/>
          </a:p>
          <a:p>
            <a:pPr>
              <a:spcAft>
                <a:spcPts val="1200"/>
              </a:spcAft>
            </a:pPr>
            <a:r>
              <a:rPr lang="en-US" sz="2600" dirty="0"/>
              <a:t>In one study in India, only 22% of women with physical disabilities reported having had regular gynecology visits. </a:t>
            </a:r>
          </a:p>
        </p:txBody>
      </p:sp>
      <p:sp>
        <p:nvSpPr>
          <p:cNvPr id="3" name="Footer Placeholder 2">
            <a:extLst>
              <a:ext uri="{FF2B5EF4-FFF2-40B4-BE49-F238E27FC236}">
                <a16:creationId xmlns:a16="http://schemas.microsoft.com/office/drawing/2014/main" id="{1F57B536-34B3-B80D-FBE1-5EA3707C5570}"/>
              </a:ext>
            </a:extLst>
          </p:cNvPr>
          <p:cNvSpPr>
            <a:spLocks noGrp="1"/>
          </p:cNvSpPr>
          <p:nvPr>
            <p:ph type="ftr" sz="quarter" idx="11"/>
          </p:nvPr>
        </p:nvSpPr>
        <p:spPr/>
        <p:txBody>
          <a:bodyPr/>
          <a:lstStyle/>
          <a:p>
            <a:r>
              <a:rPr lang="en-US"/>
              <a:t>Our Bodies, Our Rights!   |   A Virtual Workshop</a:t>
            </a:r>
            <a:endParaRPr lang="en-US" dirty="0"/>
          </a:p>
        </p:txBody>
      </p:sp>
      <p:sp>
        <p:nvSpPr>
          <p:cNvPr id="4" name="Slide Number Placeholder 3">
            <a:extLst>
              <a:ext uri="{FF2B5EF4-FFF2-40B4-BE49-F238E27FC236}">
                <a16:creationId xmlns:a16="http://schemas.microsoft.com/office/drawing/2014/main" id="{0724D459-0D6F-EEE1-A6B5-80DEE0F881C7}"/>
              </a:ext>
            </a:extLst>
          </p:cNvPr>
          <p:cNvSpPr>
            <a:spLocks noGrp="1"/>
          </p:cNvSpPr>
          <p:nvPr>
            <p:ph type="sldNum" sz="quarter" idx="12"/>
          </p:nvPr>
        </p:nvSpPr>
        <p:spPr/>
        <p:txBody>
          <a:bodyPr/>
          <a:lstStyle/>
          <a:p>
            <a:fld id="{028175E8-2982-4B09-AFF5-24CBA7DB805C}" type="slidenum">
              <a:rPr lang="en-US" smtClean="0"/>
              <a:pPr/>
              <a:t>39</a:t>
            </a:fld>
            <a:endParaRPr lang="en-US" dirty="0"/>
          </a:p>
        </p:txBody>
      </p:sp>
    </p:spTree>
    <p:extLst>
      <p:ext uri="{BB962C8B-B14F-4D97-AF65-F5344CB8AC3E}">
        <p14:creationId xmlns:p14="http://schemas.microsoft.com/office/powerpoint/2010/main" val="3759318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9F467-3E60-28A0-607A-09E5192A0D7C}"/>
              </a:ext>
            </a:extLst>
          </p:cNvPr>
          <p:cNvSpPr>
            <a:spLocks noGrp="1"/>
          </p:cNvSpPr>
          <p:nvPr>
            <p:ph type="title"/>
          </p:nvPr>
        </p:nvSpPr>
        <p:spPr/>
        <p:txBody>
          <a:bodyPr/>
          <a:lstStyle/>
          <a:p>
            <a:r>
              <a:rPr lang="en-US" dirty="0"/>
              <a:t>WORKSHOP AGENDA</a:t>
            </a:r>
          </a:p>
        </p:txBody>
      </p:sp>
      <p:sp>
        <p:nvSpPr>
          <p:cNvPr id="3" name="Text Placeholder 2">
            <a:extLst>
              <a:ext uri="{FF2B5EF4-FFF2-40B4-BE49-F238E27FC236}">
                <a16:creationId xmlns:a16="http://schemas.microsoft.com/office/drawing/2014/main" id="{2D3D8DAE-45BA-995B-0143-ABDC9BCEA2B4}"/>
              </a:ext>
            </a:extLst>
          </p:cNvPr>
          <p:cNvSpPr>
            <a:spLocks noGrp="1"/>
          </p:cNvSpPr>
          <p:nvPr>
            <p:ph type="body" idx="4294967295"/>
          </p:nvPr>
        </p:nvSpPr>
        <p:spPr>
          <a:xfrm>
            <a:off x="611333" y="1571011"/>
            <a:ext cx="10515600" cy="4596933"/>
          </a:xfrm>
        </p:spPr>
        <p:txBody>
          <a:bodyPr>
            <a:normAutofit/>
          </a:bodyPr>
          <a:lstStyle/>
          <a:p>
            <a:pPr marL="0" indent="0">
              <a:buNone/>
            </a:pPr>
            <a:r>
              <a:rPr lang="en-US" sz="2600" b="1" dirty="0">
                <a:latin typeface="Arial" panose="020B0604020202020204" pitchFamily="34" charset="0"/>
                <a:cs typeface="Arial" panose="020B0604020202020204" pitchFamily="34" charset="0"/>
              </a:rPr>
              <a:t>Insert simplified agenda for the entire workshop </a:t>
            </a:r>
            <a:endParaRPr lang="en-US" sz="26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D245449C-3AE9-51E7-CFDF-5302F3403646}"/>
              </a:ext>
            </a:extLst>
          </p:cNvPr>
          <p:cNvSpPr>
            <a:spLocks noGrp="1"/>
          </p:cNvSpPr>
          <p:nvPr>
            <p:ph type="ftr" sz="quarter" idx="11"/>
          </p:nvPr>
        </p:nvSpPr>
        <p:spPr/>
        <p:txBody>
          <a:bodyPr/>
          <a:lstStyle/>
          <a:p>
            <a:r>
              <a:rPr lang="en-US"/>
              <a:t>Our Bodies, Our Rights!   |   A Virtual Workshop</a:t>
            </a:r>
            <a:endParaRPr lang="en-US" dirty="0"/>
          </a:p>
        </p:txBody>
      </p:sp>
      <p:sp>
        <p:nvSpPr>
          <p:cNvPr id="6" name="Slide Number Placeholder 5">
            <a:extLst>
              <a:ext uri="{FF2B5EF4-FFF2-40B4-BE49-F238E27FC236}">
                <a16:creationId xmlns:a16="http://schemas.microsoft.com/office/drawing/2014/main" id="{38521CBB-399A-20F8-A0FD-6300E902DE5A}"/>
              </a:ext>
            </a:extLst>
          </p:cNvPr>
          <p:cNvSpPr>
            <a:spLocks noGrp="1"/>
          </p:cNvSpPr>
          <p:nvPr>
            <p:ph type="sldNum" sz="quarter" idx="12"/>
          </p:nvPr>
        </p:nvSpPr>
        <p:spPr/>
        <p:txBody>
          <a:bodyPr/>
          <a:lstStyle/>
          <a:p>
            <a:fld id="{028175E8-2982-4B09-AFF5-24CBA7DB805C}" type="slidenum">
              <a:rPr lang="en-US" smtClean="0"/>
              <a:pPr/>
              <a:t>4</a:t>
            </a:fld>
            <a:endParaRPr lang="en-US" dirty="0"/>
          </a:p>
        </p:txBody>
      </p:sp>
    </p:spTree>
    <p:extLst>
      <p:ext uri="{BB962C8B-B14F-4D97-AF65-F5344CB8AC3E}">
        <p14:creationId xmlns:p14="http://schemas.microsoft.com/office/powerpoint/2010/main" val="35672261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9145F-9E27-8070-5233-7E4942059E51}"/>
              </a:ext>
            </a:extLst>
          </p:cNvPr>
          <p:cNvSpPr>
            <a:spLocks noGrp="1"/>
          </p:cNvSpPr>
          <p:nvPr>
            <p:ph type="title"/>
          </p:nvPr>
        </p:nvSpPr>
        <p:spPr/>
        <p:txBody>
          <a:bodyPr/>
          <a:lstStyle/>
          <a:p>
            <a:r>
              <a:rPr lang="en-US" dirty="0"/>
              <a:t>ACTIVITY 2A: KEY MESSAGES </a:t>
            </a:r>
          </a:p>
        </p:txBody>
      </p:sp>
      <p:sp>
        <p:nvSpPr>
          <p:cNvPr id="5" name="Text Placeholder 4">
            <a:extLst>
              <a:ext uri="{FF2B5EF4-FFF2-40B4-BE49-F238E27FC236}">
                <a16:creationId xmlns:a16="http://schemas.microsoft.com/office/drawing/2014/main" id="{3A0B01AF-6BEB-D310-A72F-D5BC2B0495ED}"/>
              </a:ext>
            </a:extLst>
          </p:cNvPr>
          <p:cNvSpPr>
            <a:spLocks noGrp="1"/>
          </p:cNvSpPr>
          <p:nvPr>
            <p:ph type="body" idx="13"/>
          </p:nvPr>
        </p:nvSpPr>
        <p:spPr>
          <a:xfrm>
            <a:off x="611333" y="1233011"/>
            <a:ext cx="10515600" cy="1468778"/>
          </a:xfrm>
        </p:spPr>
        <p:txBody>
          <a:bodyPr>
            <a:noAutofit/>
          </a:bodyPr>
          <a:lstStyle/>
          <a:p>
            <a:pPr>
              <a:spcAft>
                <a:spcPts val="1200"/>
              </a:spcAft>
            </a:pPr>
            <a:r>
              <a:rPr lang="en-US" sz="2600" dirty="0"/>
              <a:t>The right to sexual and reproductive health means that people have the right to: complete physical, mental, and social well-being in all matters relating to their reproductive system; a satisfying and safe sex life; and the freedom to decide if, when, and how often to reproduce (to have children).</a:t>
            </a:r>
          </a:p>
          <a:p>
            <a:pPr>
              <a:spcAft>
                <a:spcPts val="1200"/>
              </a:spcAft>
            </a:pPr>
            <a:r>
              <a:rPr lang="en-US" sz="2600" dirty="0"/>
              <a:t>People with disabilities have the same rights to sexual and reproductive health as everyone else. This includes the right to make our own choices about our bodies, intimate relationships, how we express our sexuality, and whether to have children. </a:t>
            </a:r>
          </a:p>
          <a:p>
            <a:pPr>
              <a:spcAft>
                <a:spcPts val="1200"/>
              </a:spcAft>
            </a:pPr>
            <a:r>
              <a:rPr lang="en-US" sz="2600" dirty="0"/>
              <a:t>Sexual and reproductive health and rights includes the right to access information and services necessary to exercise this right. </a:t>
            </a:r>
          </a:p>
          <a:p>
            <a:pPr>
              <a:spcAft>
                <a:spcPts val="1200"/>
              </a:spcAft>
            </a:pPr>
            <a:endParaRPr lang="en-US" dirty="0"/>
          </a:p>
        </p:txBody>
      </p:sp>
      <p:sp>
        <p:nvSpPr>
          <p:cNvPr id="3" name="Footer Placeholder 2">
            <a:extLst>
              <a:ext uri="{FF2B5EF4-FFF2-40B4-BE49-F238E27FC236}">
                <a16:creationId xmlns:a16="http://schemas.microsoft.com/office/drawing/2014/main" id="{1F57B536-34B3-B80D-FBE1-5EA3707C5570}"/>
              </a:ext>
            </a:extLst>
          </p:cNvPr>
          <p:cNvSpPr>
            <a:spLocks noGrp="1"/>
          </p:cNvSpPr>
          <p:nvPr>
            <p:ph type="ftr" sz="quarter" idx="11"/>
          </p:nvPr>
        </p:nvSpPr>
        <p:spPr/>
        <p:txBody>
          <a:bodyPr/>
          <a:lstStyle/>
          <a:p>
            <a:r>
              <a:rPr lang="en-US"/>
              <a:t>Our Bodies, Our Rights!   |   A Virtual Workshop</a:t>
            </a:r>
            <a:endParaRPr lang="en-US" dirty="0"/>
          </a:p>
        </p:txBody>
      </p:sp>
      <p:sp>
        <p:nvSpPr>
          <p:cNvPr id="4" name="Slide Number Placeholder 3">
            <a:extLst>
              <a:ext uri="{FF2B5EF4-FFF2-40B4-BE49-F238E27FC236}">
                <a16:creationId xmlns:a16="http://schemas.microsoft.com/office/drawing/2014/main" id="{0724D459-0D6F-EEE1-A6B5-80DEE0F881C7}"/>
              </a:ext>
            </a:extLst>
          </p:cNvPr>
          <p:cNvSpPr>
            <a:spLocks noGrp="1"/>
          </p:cNvSpPr>
          <p:nvPr>
            <p:ph type="sldNum" sz="quarter" idx="12"/>
          </p:nvPr>
        </p:nvSpPr>
        <p:spPr/>
        <p:txBody>
          <a:bodyPr/>
          <a:lstStyle/>
          <a:p>
            <a:fld id="{028175E8-2982-4B09-AFF5-24CBA7DB805C}" type="slidenum">
              <a:rPr lang="en-US" smtClean="0"/>
              <a:pPr/>
              <a:t>40</a:t>
            </a:fld>
            <a:endParaRPr lang="en-US" dirty="0"/>
          </a:p>
        </p:txBody>
      </p:sp>
    </p:spTree>
    <p:extLst>
      <p:ext uri="{BB962C8B-B14F-4D97-AF65-F5344CB8AC3E}">
        <p14:creationId xmlns:p14="http://schemas.microsoft.com/office/powerpoint/2010/main" val="37134857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FA22D-61CE-1570-264B-211C16443114}"/>
              </a:ext>
            </a:extLst>
          </p:cNvPr>
          <p:cNvSpPr>
            <a:spLocks noGrp="1"/>
          </p:cNvSpPr>
          <p:nvPr>
            <p:ph type="title"/>
          </p:nvPr>
        </p:nvSpPr>
        <p:spPr/>
        <p:txBody>
          <a:bodyPr/>
          <a:lstStyle/>
          <a:p>
            <a:r>
              <a:rPr lang="en-US" dirty="0">
                <a:solidFill>
                  <a:srgbClr val="D44516"/>
                </a:solidFill>
              </a:rPr>
              <a:t>ACTIVITY 2</a:t>
            </a:r>
            <a:r>
              <a:rPr lang="cs-CZ" dirty="0">
                <a:solidFill>
                  <a:srgbClr val="D44516"/>
                </a:solidFill>
              </a:rPr>
              <a:t>B</a:t>
            </a:r>
            <a:endParaRPr lang="en-US" dirty="0">
              <a:solidFill>
                <a:srgbClr val="D44516"/>
              </a:solidFill>
            </a:endParaRPr>
          </a:p>
        </p:txBody>
      </p:sp>
      <p:sp>
        <p:nvSpPr>
          <p:cNvPr id="3" name="Slide Number Placeholder 2">
            <a:extLst>
              <a:ext uri="{FF2B5EF4-FFF2-40B4-BE49-F238E27FC236}">
                <a16:creationId xmlns:a16="http://schemas.microsoft.com/office/drawing/2014/main" id="{9928F0A8-F2AA-6DF4-A542-386481F6D356}"/>
              </a:ext>
            </a:extLst>
          </p:cNvPr>
          <p:cNvSpPr>
            <a:spLocks noGrp="1"/>
          </p:cNvSpPr>
          <p:nvPr>
            <p:ph type="sldNum" sz="quarter" idx="12"/>
          </p:nvPr>
        </p:nvSpPr>
        <p:spPr/>
        <p:txBody>
          <a:bodyPr/>
          <a:lstStyle/>
          <a:p>
            <a:fld id="{028175E8-2982-4B09-AFF5-24CBA7DB805C}" type="slidenum">
              <a:rPr lang="en-US" smtClean="0"/>
              <a:pPr/>
              <a:t>41</a:t>
            </a:fld>
            <a:endParaRPr lang="en-US" dirty="0"/>
          </a:p>
        </p:txBody>
      </p:sp>
      <p:sp>
        <p:nvSpPr>
          <p:cNvPr id="4" name="Title 1">
            <a:extLst>
              <a:ext uri="{FF2B5EF4-FFF2-40B4-BE49-F238E27FC236}">
                <a16:creationId xmlns:a16="http://schemas.microsoft.com/office/drawing/2014/main" id="{42CBF116-E6C5-FFD0-EA87-C944091123E8}"/>
              </a:ext>
            </a:extLst>
          </p:cNvPr>
          <p:cNvSpPr txBox="1">
            <a:spLocks/>
          </p:cNvSpPr>
          <p:nvPr/>
        </p:nvSpPr>
        <p:spPr>
          <a:xfrm>
            <a:off x="492969" y="1324947"/>
            <a:ext cx="6116456" cy="38462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000" b="1" kern="1200">
                <a:solidFill>
                  <a:schemeClr val="tx2">
                    <a:lumMod val="60000"/>
                    <a:lumOff val="40000"/>
                  </a:schemeClr>
                </a:solidFill>
                <a:latin typeface="Arial" panose="020B0604020202020204" pitchFamily="34" charset="0"/>
                <a:ea typeface="+mj-ea"/>
                <a:cs typeface="Arial" panose="020B0604020202020204" pitchFamily="34" charset="0"/>
              </a:defRPr>
            </a:lvl1pPr>
          </a:lstStyle>
          <a:p>
            <a:r>
              <a:rPr lang="en-US" dirty="0">
                <a:solidFill>
                  <a:schemeClr val="tx1"/>
                </a:solidFill>
              </a:rPr>
              <a:t>WHAT ARE SEXUAL AND REPRODUCTIVE HEALTH AND RIGHTS?</a:t>
            </a:r>
          </a:p>
        </p:txBody>
      </p:sp>
    </p:spTree>
    <p:extLst>
      <p:ext uri="{BB962C8B-B14F-4D97-AF65-F5344CB8AC3E}">
        <p14:creationId xmlns:p14="http://schemas.microsoft.com/office/powerpoint/2010/main" val="21885951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9145F-9E27-8070-5233-7E4942059E51}"/>
              </a:ext>
            </a:extLst>
          </p:cNvPr>
          <p:cNvSpPr>
            <a:spLocks noGrp="1"/>
          </p:cNvSpPr>
          <p:nvPr>
            <p:ph type="title"/>
          </p:nvPr>
        </p:nvSpPr>
        <p:spPr/>
        <p:txBody>
          <a:bodyPr/>
          <a:lstStyle/>
          <a:p>
            <a:pPr marL="457200" indent="-457200"/>
            <a:r>
              <a:rPr lang="cs-CZ" dirty="0"/>
              <a:t>1. 	</a:t>
            </a:r>
            <a:r>
              <a:rPr lang="en-US" dirty="0"/>
              <a:t>Sexual and reproductive health includes which of the following?</a:t>
            </a:r>
          </a:p>
        </p:txBody>
      </p:sp>
      <p:sp>
        <p:nvSpPr>
          <p:cNvPr id="5" name="Text Placeholder 4">
            <a:extLst>
              <a:ext uri="{FF2B5EF4-FFF2-40B4-BE49-F238E27FC236}">
                <a16:creationId xmlns:a16="http://schemas.microsoft.com/office/drawing/2014/main" id="{3A0B01AF-6BEB-D310-A72F-D5BC2B0495ED}"/>
              </a:ext>
            </a:extLst>
          </p:cNvPr>
          <p:cNvSpPr>
            <a:spLocks noGrp="1"/>
          </p:cNvSpPr>
          <p:nvPr>
            <p:ph type="body" idx="13"/>
          </p:nvPr>
        </p:nvSpPr>
        <p:spPr>
          <a:xfrm>
            <a:off x="611333" y="1985284"/>
            <a:ext cx="9216248" cy="1085913"/>
          </a:xfrm>
        </p:spPr>
        <p:txBody>
          <a:bodyPr>
            <a:noAutofit/>
          </a:bodyPr>
          <a:lstStyle/>
          <a:p>
            <a:pPr marL="400050" indent="-400050">
              <a:spcAft>
                <a:spcPts val="1200"/>
              </a:spcAft>
              <a:buNone/>
            </a:pPr>
            <a:r>
              <a:rPr lang="en-US" b="1" dirty="0">
                <a:solidFill>
                  <a:srgbClr val="D44516"/>
                </a:solidFill>
              </a:rPr>
              <a:t>A</a:t>
            </a:r>
            <a:r>
              <a:rPr lang="en-US" sz="2600" b="1" dirty="0">
                <a:solidFill>
                  <a:srgbClr val="D44516"/>
                </a:solidFill>
              </a:rPr>
              <a:t>. </a:t>
            </a:r>
            <a:r>
              <a:rPr lang="en-US" sz="2600" b="1" dirty="0"/>
              <a:t>Complete physical, mental, and social wellbeing </a:t>
            </a:r>
            <a:br>
              <a:rPr lang="cs-CZ" sz="2600" b="1" dirty="0"/>
            </a:br>
            <a:r>
              <a:rPr lang="en-US" sz="2600" b="1" dirty="0"/>
              <a:t>in all matters related to reproductive system.</a:t>
            </a:r>
          </a:p>
          <a:p>
            <a:pPr marL="400050" indent="-400050">
              <a:spcAft>
                <a:spcPts val="1200"/>
              </a:spcAft>
              <a:buNone/>
            </a:pPr>
            <a:r>
              <a:rPr lang="en-US" sz="2600" b="1" dirty="0">
                <a:solidFill>
                  <a:srgbClr val="D44516"/>
                </a:solidFill>
              </a:rPr>
              <a:t>B. </a:t>
            </a:r>
            <a:r>
              <a:rPr lang="en-US" sz="2600" b="1" dirty="0"/>
              <a:t>Satisfying and safe sex life.</a:t>
            </a:r>
          </a:p>
          <a:p>
            <a:pPr marL="400050" indent="-400050">
              <a:spcAft>
                <a:spcPts val="1200"/>
              </a:spcAft>
              <a:buNone/>
            </a:pPr>
            <a:r>
              <a:rPr lang="en-US" sz="2600" b="1" dirty="0">
                <a:solidFill>
                  <a:srgbClr val="D44516"/>
                </a:solidFill>
              </a:rPr>
              <a:t>C. </a:t>
            </a:r>
            <a:r>
              <a:rPr lang="en-US" sz="2600" b="1" dirty="0"/>
              <a:t>Freedom to decide if, when, and how often to reproduce.</a:t>
            </a:r>
          </a:p>
          <a:p>
            <a:pPr marL="400050" indent="-400050">
              <a:spcAft>
                <a:spcPts val="1200"/>
              </a:spcAft>
              <a:buNone/>
            </a:pPr>
            <a:r>
              <a:rPr lang="en-US" sz="2600" b="1" dirty="0">
                <a:solidFill>
                  <a:srgbClr val="D44516"/>
                </a:solidFill>
              </a:rPr>
              <a:t>D. </a:t>
            </a:r>
            <a:r>
              <a:rPr lang="en-US" sz="2600" b="1" dirty="0"/>
              <a:t>All of the above.</a:t>
            </a:r>
          </a:p>
          <a:p>
            <a:pPr marL="400050" indent="-400050">
              <a:spcAft>
                <a:spcPts val="1200"/>
              </a:spcAft>
              <a:buNone/>
            </a:pPr>
            <a:endParaRPr lang="en-US" b="1" dirty="0"/>
          </a:p>
        </p:txBody>
      </p:sp>
      <p:sp>
        <p:nvSpPr>
          <p:cNvPr id="3" name="Footer Placeholder 2">
            <a:extLst>
              <a:ext uri="{FF2B5EF4-FFF2-40B4-BE49-F238E27FC236}">
                <a16:creationId xmlns:a16="http://schemas.microsoft.com/office/drawing/2014/main" id="{1F57B536-34B3-B80D-FBE1-5EA3707C5570}"/>
              </a:ext>
            </a:extLst>
          </p:cNvPr>
          <p:cNvSpPr>
            <a:spLocks noGrp="1"/>
          </p:cNvSpPr>
          <p:nvPr>
            <p:ph type="ftr" sz="quarter" idx="11"/>
          </p:nvPr>
        </p:nvSpPr>
        <p:spPr/>
        <p:txBody>
          <a:bodyPr/>
          <a:lstStyle/>
          <a:p>
            <a:r>
              <a:rPr lang="en-US"/>
              <a:t>Our Bodies, Our Rights!   |   A Virtual Workshop</a:t>
            </a:r>
            <a:endParaRPr lang="en-US" dirty="0"/>
          </a:p>
        </p:txBody>
      </p:sp>
      <p:sp>
        <p:nvSpPr>
          <p:cNvPr id="4" name="Slide Number Placeholder 3">
            <a:extLst>
              <a:ext uri="{FF2B5EF4-FFF2-40B4-BE49-F238E27FC236}">
                <a16:creationId xmlns:a16="http://schemas.microsoft.com/office/drawing/2014/main" id="{0724D459-0D6F-EEE1-A6B5-80DEE0F881C7}"/>
              </a:ext>
            </a:extLst>
          </p:cNvPr>
          <p:cNvSpPr>
            <a:spLocks noGrp="1"/>
          </p:cNvSpPr>
          <p:nvPr>
            <p:ph type="sldNum" sz="quarter" idx="12"/>
          </p:nvPr>
        </p:nvSpPr>
        <p:spPr/>
        <p:txBody>
          <a:bodyPr/>
          <a:lstStyle/>
          <a:p>
            <a:fld id="{028175E8-2982-4B09-AFF5-24CBA7DB805C}" type="slidenum">
              <a:rPr lang="en-US" smtClean="0"/>
              <a:pPr/>
              <a:t>42</a:t>
            </a:fld>
            <a:endParaRPr lang="en-US" dirty="0"/>
          </a:p>
        </p:txBody>
      </p:sp>
    </p:spTree>
    <p:extLst>
      <p:ext uri="{BB962C8B-B14F-4D97-AF65-F5344CB8AC3E}">
        <p14:creationId xmlns:p14="http://schemas.microsoft.com/office/powerpoint/2010/main" val="40415146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AE42B-9CCD-529C-51F0-3ECABDDBECE0}"/>
              </a:ext>
            </a:extLst>
          </p:cNvPr>
          <p:cNvSpPr>
            <a:spLocks noGrp="1"/>
          </p:cNvSpPr>
          <p:nvPr>
            <p:ph type="title"/>
          </p:nvPr>
        </p:nvSpPr>
        <p:spPr/>
        <p:txBody>
          <a:bodyPr/>
          <a:lstStyle/>
          <a:p>
            <a:r>
              <a:rPr lang="en-US" dirty="0"/>
              <a:t>ANSWER</a:t>
            </a:r>
            <a:r>
              <a:rPr lang="cs-CZ" dirty="0"/>
              <a:t> –</a:t>
            </a:r>
            <a:r>
              <a:rPr lang="en-US" dirty="0"/>
              <a:t> D </a:t>
            </a:r>
            <a:br>
              <a:rPr lang="cs-CZ" dirty="0"/>
            </a:br>
            <a:r>
              <a:rPr lang="en-US" dirty="0"/>
              <a:t>ALL OF THE ABOVE</a:t>
            </a:r>
          </a:p>
        </p:txBody>
      </p:sp>
      <p:sp>
        <p:nvSpPr>
          <p:cNvPr id="3" name="Text Placeholder 2">
            <a:extLst>
              <a:ext uri="{FF2B5EF4-FFF2-40B4-BE49-F238E27FC236}">
                <a16:creationId xmlns:a16="http://schemas.microsoft.com/office/drawing/2014/main" id="{F32D3F2A-8727-3EC7-CA5C-E801489D52C9}"/>
              </a:ext>
            </a:extLst>
          </p:cNvPr>
          <p:cNvSpPr>
            <a:spLocks noGrp="1"/>
          </p:cNvSpPr>
          <p:nvPr>
            <p:ph type="body" idx="13"/>
          </p:nvPr>
        </p:nvSpPr>
        <p:spPr/>
        <p:txBody>
          <a:bodyPr>
            <a:normAutofit/>
          </a:bodyPr>
          <a:lstStyle/>
          <a:p>
            <a:pPr marL="0" indent="0">
              <a:spcAft>
                <a:spcPts val="500"/>
              </a:spcAft>
              <a:buNone/>
            </a:pPr>
            <a:r>
              <a:rPr lang="en-US" sz="2600" dirty="0"/>
              <a:t>The World Health Organization defines sexual and reproductive health to include all of these facets:</a:t>
            </a:r>
          </a:p>
          <a:p>
            <a:pPr>
              <a:spcAft>
                <a:spcPts val="500"/>
              </a:spcAft>
            </a:pPr>
            <a:r>
              <a:rPr lang="en-US" sz="2600" dirty="0"/>
              <a:t>Complete physical, mental, and social well-being and not merely the absence of disease, dysfunction, or infirmity.</a:t>
            </a:r>
          </a:p>
          <a:p>
            <a:pPr>
              <a:spcAft>
                <a:spcPts val="500"/>
              </a:spcAft>
            </a:pPr>
            <a:r>
              <a:rPr lang="en-US" sz="2600" dirty="0"/>
              <a:t>A safe and satisfying sex life, including the ability to develop healthy relationships.</a:t>
            </a:r>
          </a:p>
          <a:p>
            <a:pPr>
              <a:spcAft>
                <a:spcPts val="500"/>
              </a:spcAft>
            </a:pPr>
            <a:r>
              <a:rPr lang="en-US" sz="2600" dirty="0"/>
              <a:t>The freedom to decide if, when, and how often to reproduce, including the information and means to do so. </a:t>
            </a:r>
          </a:p>
        </p:txBody>
      </p:sp>
      <p:sp>
        <p:nvSpPr>
          <p:cNvPr id="4" name="Footer Placeholder 3">
            <a:extLst>
              <a:ext uri="{FF2B5EF4-FFF2-40B4-BE49-F238E27FC236}">
                <a16:creationId xmlns:a16="http://schemas.microsoft.com/office/drawing/2014/main" id="{8FC8C47B-3EAC-2641-9B75-427EE1A7983B}"/>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94102873-FF21-6C6F-A8E2-7E0931ADF775}"/>
              </a:ext>
            </a:extLst>
          </p:cNvPr>
          <p:cNvSpPr>
            <a:spLocks noGrp="1"/>
          </p:cNvSpPr>
          <p:nvPr>
            <p:ph type="sldNum" sz="quarter" idx="12"/>
          </p:nvPr>
        </p:nvSpPr>
        <p:spPr/>
        <p:txBody>
          <a:bodyPr/>
          <a:lstStyle/>
          <a:p>
            <a:fld id="{028175E8-2982-4B09-AFF5-24CBA7DB805C}" type="slidenum">
              <a:rPr lang="en-US" smtClean="0"/>
              <a:pPr/>
              <a:t>43</a:t>
            </a:fld>
            <a:endParaRPr lang="en-US" dirty="0"/>
          </a:p>
        </p:txBody>
      </p:sp>
    </p:spTree>
    <p:extLst>
      <p:ext uri="{BB962C8B-B14F-4D97-AF65-F5344CB8AC3E}">
        <p14:creationId xmlns:p14="http://schemas.microsoft.com/office/powerpoint/2010/main" val="12551872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AE42B-9CCD-529C-51F0-3ECABDDBECE0}"/>
              </a:ext>
            </a:extLst>
          </p:cNvPr>
          <p:cNvSpPr>
            <a:spLocks noGrp="1"/>
          </p:cNvSpPr>
          <p:nvPr>
            <p:ph type="title"/>
          </p:nvPr>
        </p:nvSpPr>
        <p:spPr/>
        <p:txBody>
          <a:bodyPr/>
          <a:lstStyle/>
          <a:p>
            <a:r>
              <a:rPr lang="en-US" dirty="0"/>
              <a:t>ANSWER</a:t>
            </a:r>
            <a:r>
              <a:rPr lang="cs-CZ" dirty="0"/>
              <a:t> –</a:t>
            </a:r>
            <a:r>
              <a:rPr lang="en-US" dirty="0"/>
              <a:t> D </a:t>
            </a:r>
            <a:br>
              <a:rPr lang="cs-CZ" dirty="0"/>
            </a:br>
            <a:r>
              <a:rPr lang="en-US" dirty="0"/>
              <a:t>ALL OF THE ABOVE</a:t>
            </a:r>
          </a:p>
        </p:txBody>
      </p:sp>
      <p:sp>
        <p:nvSpPr>
          <p:cNvPr id="3" name="Text Placeholder 2">
            <a:extLst>
              <a:ext uri="{FF2B5EF4-FFF2-40B4-BE49-F238E27FC236}">
                <a16:creationId xmlns:a16="http://schemas.microsoft.com/office/drawing/2014/main" id="{F32D3F2A-8727-3EC7-CA5C-E801489D52C9}"/>
              </a:ext>
            </a:extLst>
          </p:cNvPr>
          <p:cNvSpPr>
            <a:spLocks noGrp="1"/>
          </p:cNvSpPr>
          <p:nvPr>
            <p:ph type="body" idx="13"/>
          </p:nvPr>
        </p:nvSpPr>
        <p:spPr>
          <a:xfrm>
            <a:off x="611333" y="1775968"/>
            <a:ext cx="10515600" cy="4069661"/>
          </a:xfrm>
        </p:spPr>
        <p:txBody>
          <a:bodyPr>
            <a:noAutofit/>
          </a:bodyPr>
          <a:lstStyle/>
          <a:p>
            <a:pPr marL="0" indent="0">
              <a:spcAft>
                <a:spcPts val="500"/>
              </a:spcAft>
              <a:buNone/>
            </a:pPr>
            <a:r>
              <a:rPr lang="en-US" sz="2600" dirty="0"/>
              <a:t>To ensure that this last point, a person must be free to make self-determined decisions through:</a:t>
            </a:r>
          </a:p>
          <a:p>
            <a:pPr>
              <a:spcAft>
                <a:spcPts val="500"/>
              </a:spcAft>
            </a:pPr>
            <a:r>
              <a:rPr lang="en-US" sz="2600" dirty="0"/>
              <a:t>Legal capacity around reproductive decision-making must be respected</a:t>
            </a:r>
            <a:r>
              <a:rPr lang="cs-CZ" sz="2600" dirty="0"/>
              <a:t> – </a:t>
            </a:r>
            <a:r>
              <a:rPr lang="en-US" sz="2600" dirty="0"/>
              <a:t>including decisions to retain fertility and/or become a parent, and necessary safeguards against forced sterilization, forced abortion, and forced contraception. </a:t>
            </a:r>
          </a:p>
          <a:p>
            <a:pPr>
              <a:spcAft>
                <a:spcPts val="500"/>
              </a:spcAft>
            </a:pPr>
            <a:r>
              <a:rPr lang="en-US" sz="2600" dirty="0"/>
              <a:t>Information related to sexual and reproductive health</a:t>
            </a:r>
            <a:r>
              <a:rPr lang="cs-CZ" sz="2600" dirty="0"/>
              <a:t> – </a:t>
            </a:r>
            <a:r>
              <a:rPr lang="en-US" sz="2600" dirty="0"/>
              <a:t>including information on a range of contraceptive methods</a:t>
            </a:r>
            <a:r>
              <a:rPr lang="cs-CZ" sz="2600" dirty="0"/>
              <a:t> – </a:t>
            </a:r>
            <a:r>
              <a:rPr lang="en-US" sz="2600" dirty="0"/>
              <a:t>must be available in alternative forms and formats. </a:t>
            </a:r>
          </a:p>
        </p:txBody>
      </p:sp>
      <p:sp>
        <p:nvSpPr>
          <p:cNvPr id="4" name="Footer Placeholder 3">
            <a:extLst>
              <a:ext uri="{FF2B5EF4-FFF2-40B4-BE49-F238E27FC236}">
                <a16:creationId xmlns:a16="http://schemas.microsoft.com/office/drawing/2014/main" id="{8FC8C47B-3EAC-2641-9B75-427EE1A7983B}"/>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94102873-FF21-6C6F-A8E2-7E0931ADF775}"/>
              </a:ext>
            </a:extLst>
          </p:cNvPr>
          <p:cNvSpPr>
            <a:spLocks noGrp="1"/>
          </p:cNvSpPr>
          <p:nvPr>
            <p:ph type="sldNum" sz="quarter" idx="12"/>
          </p:nvPr>
        </p:nvSpPr>
        <p:spPr/>
        <p:txBody>
          <a:bodyPr/>
          <a:lstStyle/>
          <a:p>
            <a:fld id="{028175E8-2982-4B09-AFF5-24CBA7DB805C}" type="slidenum">
              <a:rPr lang="en-US" smtClean="0"/>
              <a:pPr/>
              <a:t>44</a:t>
            </a:fld>
            <a:endParaRPr lang="en-US" dirty="0"/>
          </a:p>
        </p:txBody>
      </p:sp>
    </p:spTree>
    <p:extLst>
      <p:ext uri="{BB962C8B-B14F-4D97-AF65-F5344CB8AC3E}">
        <p14:creationId xmlns:p14="http://schemas.microsoft.com/office/powerpoint/2010/main" val="31960160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9145F-9E27-8070-5233-7E4942059E51}"/>
              </a:ext>
            </a:extLst>
          </p:cNvPr>
          <p:cNvSpPr>
            <a:spLocks noGrp="1"/>
          </p:cNvSpPr>
          <p:nvPr>
            <p:ph type="title"/>
          </p:nvPr>
        </p:nvSpPr>
        <p:spPr>
          <a:xfrm>
            <a:off x="611333" y="690055"/>
            <a:ext cx="10515600" cy="1353349"/>
          </a:xfrm>
        </p:spPr>
        <p:txBody>
          <a:bodyPr>
            <a:normAutofit/>
          </a:bodyPr>
          <a:lstStyle/>
          <a:p>
            <a:pPr marL="457200" indent="-457200"/>
            <a:r>
              <a:rPr lang="cs-CZ" dirty="0"/>
              <a:t>2. 	</a:t>
            </a:r>
            <a:r>
              <a:rPr lang="en-US" dirty="0"/>
              <a:t>Sexual and reproductive rights are explicitly recognized in which of the following treaties? </a:t>
            </a:r>
          </a:p>
        </p:txBody>
      </p:sp>
      <p:sp>
        <p:nvSpPr>
          <p:cNvPr id="5" name="Text Placeholder 4">
            <a:extLst>
              <a:ext uri="{FF2B5EF4-FFF2-40B4-BE49-F238E27FC236}">
                <a16:creationId xmlns:a16="http://schemas.microsoft.com/office/drawing/2014/main" id="{3A0B01AF-6BEB-D310-A72F-D5BC2B0495ED}"/>
              </a:ext>
            </a:extLst>
          </p:cNvPr>
          <p:cNvSpPr>
            <a:spLocks noGrp="1"/>
          </p:cNvSpPr>
          <p:nvPr>
            <p:ph type="body" idx="13"/>
          </p:nvPr>
        </p:nvSpPr>
        <p:spPr>
          <a:xfrm>
            <a:off x="611332" y="1898781"/>
            <a:ext cx="9782969" cy="844420"/>
          </a:xfrm>
        </p:spPr>
        <p:txBody>
          <a:bodyPr>
            <a:noAutofit/>
          </a:bodyPr>
          <a:lstStyle/>
          <a:p>
            <a:pPr marL="400050" indent="-400050">
              <a:spcBef>
                <a:spcPts val="2400"/>
              </a:spcBef>
              <a:spcAft>
                <a:spcPts val="1200"/>
              </a:spcAft>
              <a:buNone/>
            </a:pPr>
            <a:r>
              <a:rPr lang="en-US" b="1" dirty="0">
                <a:solidFill>
                  <a:srgbClr val="D44516"/>
                </a:solidFill>
              </a:rPr>
              <a:t>A. </a:t>
            </a:r>
            <a:r>
              <a:rPr lang="en-US" b="1" dirty="0"/>
              <a:t>Convention on the Elimination of All Forms of Discrimination against Women (CEDAW)</a:t>
            </a:r>
          </a:p>
          <a:p>
            <a:pPr marL="400050" indent="-400050">
              <a:spcBef>
                <a:spcPts val="2400"/>
              </a:spcBef>
              <a:spcAft>
                <a:spcPts val="1200"/>
              </a:spcAft>
              <a:buNone/>
            </a:pPr>
            <a:r>
              <a:rPr lang="en-US" b="1" dirty="0">
                <a:solidFill>
                  <a:srgbClr val="D44516"/>
                </a:solidFill>
              </a:rPr>
              <a:t>B. </a:t>
            </a:r>
            <a:r>
              <a:rPr lang="en-US" b="1" dirty="0"/>
              <a:t>Convention on the Rights of Persons with Disabilities (CRPD)</a:t>
            </a:r>
          </a:p>
          <a:p>
            <a:pPr marL="400050" indent="-400050">
              <a:spcBef>
                <a:spcPts val="2400"/>
              </a:spcBef>
              <a:spcAft>
                <a:spcPts val="1200"/>
              </a:spcAft>
              <a:buNone/>
            </a:pPr>
            <a:r>
              <a:rPr lang="en-US" b="1" dirty="0">
                <a:solidFill>
                  <a:srgbClr val="D44516"/>
                </a:solidFill>
              </a:rPr>
              <a:t>C. </a:t>
            </a:r>
            <a:r>
              <a:rPr lang="en-US" b="1" dirty="0"/>
              <a:t>International Covenant on Civil and Political Rights (ICCPR)</a:t>
            </a:r>
          </a:p>
          <a:p>
            <a:pPr marL="400050" indent="-400050">
              <a:spcBef>
                <a:spcPts val="2400"/>
              </a:spcBef>
              <a:spcAft>
                <a:spcPts val="1200"/>
              </a:spcAft>
              <a:buNone/>
            </a:pPr>
            <a:r>
              <a:rPr lang="en-US" b="1" dirty="0">
                <a:solidFill>
                  <a:srgbClr val="D44516"/>
                </a:solidFill>
              </a:rPr>
              <a:t>D. </a:t>
            </a:r>
            <a:r>
              <a:rPr lang="en-US" b="1" dirty="0"/>
              <a:t>International Covenant on Economic, Social, and Cultural Rights (ICESCR)</a:t>
            </a:r>
          </a:p>
          <a:p>
            <a:pPr marL="400050" indent="-400050">
              <a:spcAft>
                <a:spcPts val="1200"/>
              </a:spcAft>
              <a:buNone/>
            </a:pPr>
            <a:endParaRPr lang="en-US" b="1" dirty="0"/>
          </a:p>
        </p:txBody>
      </p:sp>
      <p:sp>
        <p:nvSpPr>
          <p:cNvPr id="3" name="Footer Placeholder 2">
            <a:extLst>
              <a:ext uri="{FF2B5EF4-FFF2-40B4-BE49-F238E27FC236}">
                <a16:creationId xmlns:a16="http://schemas.microsoft.com/office/drawing/2014/main" id="{1F57B536-34B3-B80D-FBE1-5EA3707C5570}"/>
              </a:ext>
            </a:extLst>
          </p:cNvPr>
          <p:cNvSpPr>
            <a:spLocks noGrp="1"/>
          </p:cNvSpPr>
          <p:nvPr>
            <p:ph type="ftr" sz="quarter" idx="11"/>
          </p:nvPr>
        </p:nvSpPr>
        <p:spPr/>
        <p:txBody>
          <a:bodyPr/>
          <a:lstStyle/>
          <a:p>
            <a:r>
              <a:rPr lang="en-US"/>
              <a:t>Our Bodies, Our Rights!   |   A Virtual Workshop</a:t>
            </a:r>
            <a:endParaRPr lang="en-US" dirty="0"/>
          </a:p>
        </p:txBody>
      </p:sp>
      <p:sp>
        <p:nvSpPr>
          <p:cNvPr id="4" name="Slide Number Placeholder 3">
            <a:extLst>
              <a:ext uri="{FF2B5EF4-FFF2-40B4-BE49-F238E27FC236}">
                <a16:creationId xmlns:a16="http://schemas.microsoft.com/office/drawing/2014/main" id="{0724D459-0D6F-EEE1-A6B5-80DEE0F881C7}"/>
              </a:ext>
            </a:extLst>
          </p:cNvPr>
          <p:cNvSpPr>
            <a:spLocks noGrp="1"/>
          </p:cNvSpPr>
          <p:nvPr>
            <p:ph type="sldNum" sz="quarter" idx="12"/>
          </p:nvPr>
        </p:nvSpPr>
        <p:spPr/>
        <p:txBody>
          <a:bodyPr/>
          <a:lstStyle/>
          <a:p>
            <a:fld id="{028175E8-2982-4B09-AFF5-24CBA7DB805C}" type="slidenum">
              <a:rPr lang="en-US" smtClean="0"/>
              <a:pPr/>
              <a:t>45</a:t>
            </a:fld>
            <a:endParaRPr lang="en-US" dirty="0"/>
          </a:p>
        </p:txBody>
      </p:sp>
    </p:spTree>
    <p:extLst>
      <p:ext uri="{BB962C8B-B14F-4D97-AF65-F5344CB8AC3E}">
        <p14:creationId xmlns:p14="http://schemas.microsoft.com/office/powerpoint/2010/main" val="9514960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AE42B-9CCD-529C-51F0-3ECABDDBECE0}"/>
              </a:ext>
            </a:extLst>
          </p:cNvPr>
          <p:cNvSpPr>
            <a:spLocks noGrp="1"/>
          </p:cNvSpPr>
          <p:nvPr>
            <p:ph type="title"/>
          </p:nvPr>
        </p:nvSpPr>
        <p:spPr>
          <a:xfrm>
            <a:off x="611333" y="690055"/>
            <a:ext cx="10515600" cy="1455986"/>
          </a:xfrm>
        </p:spPr>
        <p:txBody>
          <a:bodyPr>
            <a:normAutofit/>
          </a:bodyPr>
          <a:lstStyle/>
          <a:p>
            <a:r>
              <a:rPr lang="en-US" dirty="0"/>
              <a:t>ANSWER</a:t>
            </a:r>
            <a:r>
              <a:rPr lang="cs-CZ" dirty="0"/>
              <a:t> –</a:t>
            </a:r>
            <a:r>
              <a:rPr lang="en-US" dirty="0"/>
              <a:t> </a:t>
            </a:r>
            <a:r>
              <a:rPr lang="cs-CZ" dirty="0"/>
              <a:t>B</a:t>
            </a:r>
            <a:r>
              <a:rPr lang="en-US" dirty="0"/>
              <a:t> </a:t>
            </a:r>
            <a:br>
              <a:rPr lang="cs-CZ" dirty="0"/>
            </a:br>
            <a:r>
              <a:rPr lang="en-US" dirty="0"/>
              <a:t>CONVENTION ON THE RIGHTS OF PERSONS </a:t>
            </a:r>
            <a:br>
              <a:rPr lang="cs-CZ" dirty="0"/>
            </a:br>
            <a:r>
              <a:rPr lang="en-US" dirty="0"/>
              <a:t>WITH DISABILITIES (CRPD)</a:t>
            </a:r>
          </a:p>
        </p:txBody>
      </p:sp>
      <p:sp>
        <p:nvSpPr>
          <p:cNvPr id="3" name="Text Placeholder 2">
            <a:extLst>
              <a:ext uri="{FF2B5EF4-FFF2-40B4-BE49-F238E27FC236}">
                <a16:creationId xmlns:a16="http://schemas.microsoft.com/office/drawing/2014/main" id="{F32D3F2A-8727-3EC7-CA5C-E801489D52C9}"/>
              </a:ext>
            </a:extLst>
          </p:cNvPr>
          <p:cNvSpPr>
            <a:spLocks noGrp="1"/>
          </p:cNvSpPr>
          <p:nvPr>
            <p:ph type="body" idx="13"/>
          </p:nvPr>
        </p:nvSpPr>
        <p:spPr>
          <a:xfrm>
            <a:off x="611333" y="2304661"/>
            <a:ext cx="10515600" cy="3540968"/>
          </a:xfrm>
        </p:spPr>
        <p:txBody>
          <a:bodyPr>
            <a:normAutofit/>
          </a:bodyPr>
          <a:lstStyle/>
          <a:p>
            <a:pPr marL="0" indent="0">
              <a:spcAft>
                <a:spcPts val="500"/>
              </a:spcAft>
              <a:buNone/>
            </a:pPr>
            <a:r>
              <a:rPr lang="en-US" sz="2600" dirty="0"/>
              <a:t>The CRPD is the only international treaty that specifically mentions sexual and reproductive health.</a:t>
            </a:r>
          </a:p>
          <a:p>
            <a:pPr marL="0" indent="0">
              <a:spcAft>
                <a:spcPts val="500"/>
              </a:spcAft>
              <a:buNone/>
            </a:pPr>
            <a:r>
              <a:rPr lang="en-US" sz="2600" dirty="0"/>
              <a:t>Article 25 requires that States: </a:t>
            </a:r>
          </a:p>
          <a:p>
            <a:pPr marL="0" indent="0">
              <a:spcAft>
                <a:spcPts val="500"/>
              </a:spcAft>
              <a:buNone/>
            </a:pPr>
            <a:r>
              <a:rPr lang="en-US" sz="2600" dirty="0"/>
              <a:t>“Provide persons with disabilities with the same range, quality and standard of free or affordable health care and </a:t>
            </a:r>
            <a:r>
              <a:rPr lang="en-US" sz="2600" dirty="0" err="1"/>
              <a:t>programmes</a:t>
            </a:r>
            <a:r>
              <a:rPr lang="en-US" sz="2600" dirty="0"/>
              <a:t> as provided to other persons, including in the area of sexual and reproductive health and population-based public health </a:t>
            </a:r>
            <a:r>
              <a:rPr lang="en-US" sz="2600" dirty="0" err="1"/>
              <a:t>programmes</a:t>
            </a:r>
            <a:r>
              <a:rPr lang="en-US" sz="2600" dirty="0"/>
              <a:t>.”</a:t>
            </a:r>
          </a:p>
        </p:txBody>
      </p:sp>
      <p:sp>
        <p:nvSpPr>
          <p:cNvPr id="4" name="Footer Placeholder 3">
            <a:extLst>
              <a:ext uri="{FF2B5EF4-FFF2-40B4-BE49-F238E27FC236}">
                <a16:creationId xmlns:a16="http://schemas.microsoft.com/office/drawing/2014/main" id="{8FC8C47B-3EAC-2641-9B75-427EE1A7983B}"/>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94102873-FF21-6C6F-A8E2-7E0931ADF775}"/>
              </a:ext>
            </a:extLst>
          </p:cNvPr>
          <p:cNvSpPr>
            <a:spLocks noGrp="1"/>
          </p:cNvSpPr>
          <p:nvPr>
            <p:ph type="sldNum" sz="quarter" idx="12"/>
          </p:nvPr>
        </p:nvSpPr>
        <p:spPr/>
        <p:txBody>
          <a:bodyPr/>
          <a:lstStyle/>
          <a:p>
            <a:fld id="{028175E8-2982-4B09-AFF5-24CBA7DB805C}" type="slidenum">
              <a:rPr lang="en-US" smtClean="0"/>
              <a:pPr/>
              <a:t>46</a:t>
            </a:fld>
            <a:endParaRPr lang="en-US" dirty="0"/>
          </a:p>
        </p:txBody>
      </p:sp>
    </p:spTree>
    <p:extLst>
      <p:ext uri="{BB962C8B-B14F-4D97-AF65-F5344CB8AC3E}">
        <p14:creationId xmlns:p14="http://schemas.microsoft.com/office/powerpoint/2010/main" val="7714808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9145F-9E27-8070-5233-7E4942059E51}"/>
              </a:ext>
            </a:extLst>
          </p:cNvPr>
          <p:cNvSpPr>
            <a:spLocks noGrp="1"/>
          </p:cNvSpPr>
          <p:nvPr>
            <p:ph type="title"/>
          </p:nvPr>
        </p:nvSpPr>
        <p:spPr>
          <a:xfrm>
            <a:off x="611333" y="690055"/>
            <a:ext cx="10515600" cy="1353349"/>
          </a:xfrm>
        </p:spPr>
        <p:txBody>
          <a:bodyPr>
            <a:normAutofit/>
          </a:bodyPr>
          <a:lstStyle/>
          <a:p>
            <a:pPr marL="457200" indent="-457200"/>
            <a:r>
              <a:rPr lang="cs-CZ" dirty="0"/>
              <a:t>3. 	</a:t>
            </a:r>
            <a:r>
              <a:rPr lang="en-US" dirty="0"/>
              <a:t>True or False? Women with disabilities have </a:t>
            </a:r>
            <a:br>
              <a:rPr lang="cs-CZ" dirty="0"/>
            </a:br>
            <a:r>
              <a:rPr lang="en-US" dirty="0"/>
              <a:t>the same rights as women without disabilities </a:t>
            </a:r>
            <a:br>
              <a:rPr lang="cs-CZ" dirty="0"/>
            </a:br>
            <a:r>
              <a:rPr lang="en-US" dirty="0"/>
              <a:t>to become parents.</a:t>
            </a:r>
          </a:p>
        </p:txBody>
      </p:sp>
      <p:sp>
        <p:nvSpPr>
          <p:cNvPr id="5" name="Text Placeholder 4">
            <a:extLst>
              <a:ext uri="{FF2B5EF4-FFF2-40B4-BE49-F238E27FC236}">
                <a16:creationId xmlns:a16="http://schemas.microsoft.com/office/drawing/2014/main" id="{3A0B01AF-6BEB-D310-A72F-D5BC2B0495ED}"/>
              </a:ext>
            </a:extLst>
          </p:cNvPr>
          <p:cNvSpPr>
            <a:spLocks noGrp="1"/>
          </p:cNvSpPr>
          <p:nvPr>
            <p:ph type="body" idx="13"/>
          </p:nvPr>
        </p:nvSpPr>
        <p:spPr>
          <a:xfrm>
            <a:off x="611332" y="2258008"/>
            <a:ext cx="9782969" cy="1245637"/>
          </a:xfrm>
        </p:spPr>
        <p:txBody>
          <a:bodyPr>
            <a:noAutofit/>
          </a:bodyPr>
          <a:lstStyle/>
          <a:p>
            <a:pPr marL="400050" indent="-400050">
              <a:spcAft>
                <a:spcPts val="1200"/>
              </a:spcAft>
              <a:buNone/>
            </a:pPr>
            <a:r>
              <a:rPr lang="en-US" sz="2600" b="1" dirty="0">
                <a:solidFill>
                  <a:srgbClr val="D44516"/>
                </a:solidFill>
              </a:rPr>
              <a:t>A.</a:t>
            </a:r>
            <a:r>
              <a:rPr lang="cs-CZ" sz="2600" b="1" dirty="0">
                <a:solidFill>
                  <a:srgbClr val="D44516"/>
                </a:solidFill>
              </a:rPr>
              <a:t>	</a:t>
            </a:r>
            <a:r>
              <a:rPr lang="cs-CZ" sz="2600" b="1" dirty="0" err="1"/>
              <a:t>True</a:t>
            </a:r>
            <a:endParaRPr lang="en-US" sz="2600" b="1" dirty="0"/>
          </a:p>
          <a:p>
            <a:pPr marL="400050" indent="-400050">
              <a:spcAft>
                <a:spcPts val="1200"/>
              </a:spcAft>
              <a:buNone/>
            </a:pPr>
            <a:r>
              <a:rPr lang="en-US" sz="2600" b="1" dirty="0">
                <a:solidFill>
                  <a:srgbClr val="D44516"/>
                </a:solidFill>
              </a:rPr>
              <a:t>B.</a:t>
            </a:r>
            <a:r>
              <a:rPr lang="cs-CZ" sz="2600" b="1" dirty="0">
                <a:solidFill>
                  <a:srgbClr val="D44516"/>
                </a:solidFill>
              </a:rPr>
              <a:t>	</a:t>
            </a:r>
            <a:r>
              <a:rPr lang="en-US" sz="2600" b="1" dirty="0"/>
              <a:t>False</a:t>
            </a:r>
          </a:p>
        </p:txBody>
      </p:sp>
      <p:sp>
        <p:nvSpPr>
          <p:cNvPr id="3" name="Footer Placeholder 2">
            <a:extLst>
              <a:ext uri="{FF2B5EF4-FFF2-40B4-BE49-F238E27FC236}">
                <a16:creationId xmlns:a16="http://schemas.microsoft.com/office/drawing/2014/main" id="{1F57B536-34B3-B80D-FBE1-5EA3707C5570}"/>
              </a:ext>
            </a:extLst>
          </p:cNvPr>
          <p:cNvSpPr>
            <a:spLocks noGrp="1"/>
          </p:cNvSpPr>
          <p:nvPr>
            <p:ph type="ftr" sz="quarter" idx="11"/>
          </p:nvPr>
        </p:nvSpPr>
        <p:spPr/>
        <p:txBody>
          <a:bodyPr/>
          <a:lstStyle/>
          <a:p>
            <a:r>
              <a:rPr lang="en-US"/>
              <a:t>Our Bodies, Our Rights!   |   A Virtual Workshop</a:t>
            </a:r>
            <a:endParaRPr lang="en-US" dirty="0"/>
          </a:p>
        </p:txBody>
      </p:sp>
      <p:sp>
        <p:nvSpPr>
          <p:cNvPr id="4" name="Slide Number Placeholder 3">
            <a:extLst>
              <a:ext uri="{FF2B5EF4-FFF2-40B4-BE49-F238E27FC236}">
                <a16:creationId xmlns:a16="http://schemas.microsoft.com/office/drawing/2014/main" id="{0724D459-0D6F-EEE1-A6B5-80DEE0F881C7}"/>
              </a:ext>
            </a:extLst>
          </p:cNvPr>
          <p:cNvSpPr>
            <a:spLocks noGrp="1"/>
          </p:cNvSpPr>
          <p:nvPr>
            <p:ph type="sldNum" sz="quarter" idx="12"/>
          </p:nvPr>
        </p:nvSpPr>
        <p:spPr/>
        <p:txBody>
          <a:bodyPr/>
          <a:lstStyle/>
          <a:p>
            <a:fld id="{028175E8-2982-4B09-AFF5-24CBA7DB805C}" type="slidenum">
              <a:rPr lang="en-US" smtClean="0"/>
              <a:pPr/>
              <a:t>47</a:t>
            </a:fld>
            <a:endParaRPr lang="en-US" dirty="0"/>
          </a:p>
        </p:txBody>
      </p:sp>
    </p:spTree>
    <p:extLst>
      <p:ext uri="{BB962C8B-B14F-4D97-AF65-F5344CB8AC3E}">
        <p14:creationId xmlns:p14="http://schemas.microsoft.com/office/powerpoint/2010/main" val="28065987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AE42B-9CCD-529C-51F0-3ECABDDBECE0}"/>
              </a:ext>
            </a:extLst>
          </p:cNvPr>
          <p:cNvSpPr>
            <a:spLocks noGrp="1"/>
          </p:cNvSpPr>
          <p:nvPr>
            <p:ph type="title"/>
          </p:nvPr>
        </p:nvSpPr>
        <p:spPr>
          <a:xfrm>
            <a:off x="611333" y="690055"/>
            <a:ext cx="10515600" cy="1455986"/>
          </a:xfrm>
        </p:spPr>
        <p:txBody>
          <a:bodyPr>
            <a:normAutofit/>
          </a:bodyPr>
          <a:lstStyle/>
          <a:p>
            <a:r>
              <a:rPr lang="en-US" dirty="0"/>
              <a:t>ANSWER</a:t>
            </a:r>
            <a:r>
              <a:rPr lang="cs-CZ" dirty="0"/>
              <a:t> –</a:t>
            </a:r>
            <a:r>
              <a:rPr lang="en-US" dirty="0"/>
              <a:t> </a:t>
            </a:r>
            <a:r>
              <a:rPr lang="cs-CZ" dirty="0"/>
              <a:t>A, TRUE</a:t>
            </a:r>
            <a:r>
              <a:rPr lang="en-US" dirty="0"/>
              <a:t> </a:t>
            </a:r>
            <a:br>
              <a:rPr lang="cs-CZ" dirty="0"/>
            </a:br>
            <a:endParaRPr lang="en-US" dirty="0"/>
          </a:p>
        </p:txBody>
      </p:sp>
      <p:sp>
        <p:nvSpPr>
          <p:cNvPr id="3" name="Text Placeholder 2">
            <a:extLst>
              <a:ext uri="{FF2B5EF4-FFF2-40B4-BE49-F238E27FC236}">
                <a16:creationId xmlns:a16="http://schemas.microsoft.com/office/drawing/2014/main" id="{F32D3F2A-8727-3EC7-CA5C-E801489D52C9}"/>
              </a:ext>
            </a:extLst>
          </p:cNvPr>
          <p:cNvSpPr>
            <a:spLocks noGrp="1"/>
          </p:cNvSpPr>
          <p:nvPr>
            <p:ph type="body" idx="13"/>
          </p:nvPr>
        </p:nvSpPr>
        <p:spPr>
          <a:xfrm>
            <a:off x="611333" y="1590869"/>
            <a:ext cx="10515600" cy="4627984"/>
          </a:xfrm>
        </p:spPr>
        <p:txBody>
          <a:bodyPr>
            <a:normAutofit/>
          </a:bodyPr>
          <a:lstStyle/>
          <a:p>
            <a:pPr marL="0" indent="0">
              <a:spcAft>
                <a:spcPts val="500"/>
              </a:spcAft>
              <a:buNone/>
            </a:pPr>
            <a:r>
              <a:rPr lang="en-US" dirty="0"/>
              <a:t>True. Women with disabilities have the same rights as women without disabilities to decide if they want to become parents and to have access </a:t>
            </a:r>
            <a:br>
              <a:rPr lang="cs-CZ" dirty="0"/>
            </a:br>
            <a:r>
              <a:rPr lang="en-US" dirty="0"/>
              <a:t>to the information and means to determine the number and spacing </a:t>
            </a:r>
            <a:br>
              <a:rPr lang="cs-CZ" dirty="0"/>
            </a:br>
            <a:r>
              <a:rPr lang="en-US" dirty="0"/>
              <a:t>of their children. </a:t>
            </a:r>
          </a:p>
          <a:p>
            <a:pPr marL="0" indent="0">
              <a:spcAft>
                <a:spcPts val="500"/>
              </a:spcAft>
              <a:buNone/>
            </a:pPr>
            <a:r>
              <a:rPr lang="en-US" dirty="0"/>
              <a:t>Despite this right, stereotypes that women with disabilities should not become parents can contribute to substandard care, including discrimination, abusive treatment, and heightened rates of medically unnecessary cesarean sections, for women with disabilities who try </a:t>
            </a:r>
            <a:br>
              <a:rPr lang="cs-CZ" dirty="0"/>
            </a:br>
            <a:r>
              <a:rPr lang="en-US" dirty="0"/>
              <a:t>to access maternal and newborn health services. </a:t>
            </a:r>
          </a:p>
          <a:p>
            <a:pPr marL="0" indent="0">
              <a:spcAft>
                <a:spcPts val="500"/>
              </a:spcAft>
              <a:buNone/>
            </a:pPr>
            <a:r>
              <a:rPr lang="en-US" dirty="0"/>
              <a:t>Such negative treatment can deter them from seeking prenatal health care. Materials about maternal and newborn health are not regularly available </a:t>
            </a:r>
            <a:br>
              <a:rPr lang="cs-CZ" dirty="0"/>
            </a:br>
            <a:r>
              <a:rPr lang="en-US" dirty="0"/>
              <a:t>in accessible formats.</a:t>
            </a:r>
          </a:p>
          <a:p>
            <a:pPr marL="0" indent="0">
              <a:spcAft>
                <a:spcPts val="500"/>
              </a:spcAft>
              <a:buNone/>
            </a:pPr>
            <a:endParaRPr lang="en-US" dirty="0"/>
          </a:p>
        </p:txBody>
      </p:sp>
      <p:sp>
        <p:nvSpPr>
          <p:cNvPr id="4" name="Footer Placeholder 3">
            <a:extLst>
              <a:ext uri="{FF2B5EF4-FFF2-40B4-BE49-F238E27FC236}">
                <a16:creationId xmlns:a16="http://schemas.microsoft.com/office/drawing/2014/main" id="{8FC8C47B-3EAC-2641-9B75-427EE1A7983B}"/>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94102873-FF21-6C6F-A8E2-7E0931ADF775}"/>
              </a:ext>
            </a:extLst>
          </p:cNvPr>
          <p:cNvSpPr>
            <a:spLocks noGrp="1"/>
          </p:cNvSpPr>
          <p:nvPr>
            <p:ph type="sldNum" sz="quarter" idx="12"/>
          </p:nvPr>
        </p:nvSpPr>
        <p:spPr/>
        <p:txBody>
          <a:bodyPr/>
          <a:lstStyle/>
          <a:p>
            <a:fld id="{028175E8-2982-4B09-AFF5-24CBA7DB805C}" type="slidenum">
              <a:rPr lang="en-US" smtClean="0"/>
              <a:pPr/>
              <a:t>48</a:t>
            </a:fld>
            <a:endParaRPr lang="en-US" dirty="0"/>
          </a:p>
        </p:txBody>
      </p:sp>
    </p:spTree>
    <p:extLst>
      <p:ext uri="{BB962C8B-B14F-4D97-AF65-F5344CB8AC3E}">
        <p14:creationId xmlns:p14="http://schemas.microsoft.com/office/powerpoint/2010/main" val="19373958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9145F-9E27-8070-5233-7E4942059E51}"/>
              </a:ext>
            </a:extLst>
          </p:cNvPr>
          <p:cNvSpPr>
            <a:spLocks noGrp="1"/>
          </p:cNvSpPr>
          <p:nvPr>
            <p:ph type="title"/>
          </p:nvPr>
        </p:nvSpPr>
        <p:spPr>
          <a:xfrm>
            <a:off x="611333" y="690055"/>
            <a:ext cx="10515600" cy="1353349"/>
          </a:xfrm>
        </p:spPr>
        <p:txBody>
          <a:bodyPr>
            <a:normAutofit/>
          </a:bodyPr>
          <a:lstStyle/>
          <a:p>
            <a:pPr marL="457200" indent="-457200"/>
            <a:r>
              <a:rPr lang="cs-CZ" dirty="0"/>
              <a:t>4. 	</a:t>
            </a:r>
            <a:r>
              <a:rPr lang="en-US" dirty="0"/>
              <a:t>True or False? A parent can give permission </a:t>
            </a:r>
            <a:br>
              <a:rPr lang="cs-CZ" dirty="0"/>
            </a:br>
            <a:r>
              <a:rPr lang="en-US" dirty="0"/>
              <a:t>for a medical procedure for their 45-year-old child </a:t>
            </a:r>
            <a:br>
              <a:rPr lang="cs-CZ" dirty="0"/>
            </a:br>
            <a:r>
              <a:rPr lang="en-US" dirty="0"/>
              <a:t>with a disability without consulting their child.</a:t>
            </a:r>
          </a:p>
        </p:txBody>
      </p:sp>
      <p:sp>
        <p:nvSpPr>
          <p:cNvPr id="5" name="Text Placeholder 4">
            <a:extLst>
              <a:ext uri="{FF2B5EF4-FFF2-40B4-BE49-F238E27FC236}">
                <a16:creationId xmlns:a16="http://schemas.microsoft.com/office/drawing/2014/main" id="{3A0B01AF-6BEB-D310-A72F-D5BC2B0495ED}"/>
              </a:ext>
            </a:extLst>
          </p:cNvPr>
          <p:cNvSpPr>
            <a:spLocks noGrp="1"/>
          </p:cNvSpPr>
          <p:nvPr>
            <p:ph type="body" idx="13"/>
          </p:nvPr>
        </p:nvSpPr>
        <p:spPr>
          <a:xfrm>
            <a:off x="611332" y="2258008"/>
            <a:ext cx="9782969" cy="1245637"/>
          </a:xfrm>
        </p:spPr>
        <p:txBody>
          <a:bodyPr>
            <a:noAutofit/>
          </a:bodyPr>
          <a:lstStyle/>
          <a:p>
            <a:pPr marL="400050" indent="-400050">
              <a:spcAft>
                <a:spcPts val="1200"/>
              </a:spcAft>
              <a:buNone/>
            </a:pPr>
            <a:r>
              <a:rPr lang="en-US" sz="2600" b="1" dirty="0">
                <a:solidFill>
                  <a:srgbClr val="D44516"/>
                </a:solidFill>
              </a:rPr>
              <a:t>A.</a:t>
            </a:r>
            <a:r>
              <a:rPr lang="cs-CZ" sz="2600" b="1" dirty="0">
                <a:solidFill>
                  <a:srgbClr val="D44516"/>
                </a:solidFill>
              </a:rPr>
              <a:t>	</a:t>
            </a:r>
            <a:r>
              <a:rPr lang="cs-CZ" sz="2600" b="1" dirty="0" err="1"/>
              <a:t>True</a:t>
            </a:r>
            <a:endParaRPr lang="en-US" sz="2600" b="1" dirty="0"/>
          </a:p>
          <a:p>
            <a:pPr marL="400050" indent="-400050">
              <a:spcAft>
                <a:spcPts val="1200"/>
              </a:spcAft>
              <a:buNone/>
            </a:pPr>
            <a:r>
              <a:rPr lang="en-US" sz="2600" b="1" dirty="0">
                <a:solidFill>
                  <a:srgbClr val="D44516"/>
                </a:solidFill>
              </a:rPr>
              <a:t>B.</a:t>
            </a:r>
            <a:r>
              <a:rPr lang="cs-CZ" sz="2600" b="1" dirty="0">
                <a:solidFill>
                  <a:srgbClr val="D44516"/>
                </a:solidFill>
              </a:rPr>
              <a:t>	</a:t>
            </a:r>
            <a:r>
              <a:rPr lang="en-US" sz="2600" b="1" dirty="0"/>
              <a:t>False</a:t>
            </a:r>
          </a:p>
        </p:txBody>
      </p:sp>
      <p:sp>
        <p:nvSpPr>
          <p:cNvPr id="3" name="Footer Placeholder 2">
            <a:extLst>
              <a:ext uri="{FF2B5EF4-FFF2-40B4-BE49-F238E27FC236}">
                <a16:creationId xmlns:a16="http://schemas.microsoft.com/office/drawing/2014/main" id="{1F57B536-34B3-B80D-FBE1-5EA3707C5570}"/>
              </a:ext>
            </a:extLst>
          </p:cNvPr>
          <p:cNvSpPr>
            <a:spLocks noGrp="1"/>
          </p:cNvSpPr>
          <p:nvPr>
            <p:ph type="ftr" sz="quarter" idx="11"/>
          </p:nvPr>
        </p:nvSpPr>
        <p:spPr/>
        <p:txBody>
          <a:bodyPr/>
          <a:lstStyle/>
          <a:p>
            <a:r>
              <a:rPr lang="en-US"/>
              <a:t>Our Bodies, Our Rights!   |   A Virtual Workshop</a:t>
            </a:r>
            <a:endParaRPr lang="en-US" dirty="0"/>
          </a:p>
        </p:txBody>
      </p:sp>
      <p:sp>
        <p:nvSpPr>
          <p:cNvPr id="4" name="Slide Number Placeholder 3">
            <a:extLst>
              <a:ext uri="{FF2B5EF4-FFF2-40B4-BE49-F238E27FC236}">
                <a16:creationId xmlns:a16="http://schemas.microsoft.com/office/drawing/2014/main" id="{0724D459-0D6F-EEE1-A6B5-80DEE0F881C7}"/>
              </a:ext>
            </a:extLst>
          </p:cNvPr>
          <p:cNvSpPr>
            <a:spLocks noGrp="1"/>
          </p:cNvSpPr>
          <p:nvPr>
            <p:ph type="sldNum" sz="quarter" idx="12"/>
          </p:nvPr>
        </p:nvSpPr>
        <p:spPr/>
        <p:txBody>
          <a:bodyPr/>
          <a:lstStyle/>
          <a:p>
            <a:fld id="{028175E8-2982-4B09-AFF5-24CBA7DB805C}" type="slidenum">
              <a:rPr lang="en-US" smtClean="0"/>
              <a:pPr/>
              <a:t>49</a:t>
            </a:fld>
            <a:endParaRPr lang="en-US" dirty="0"/>
          </a:p>
        </p:txBody>
      </p:sp>
    </p:spTree>
    <p:extLst>
      <p:ext uri="{BB962C8B-B14F-4D97-AF65-F5344CB8AC3E}">
        <p14:creationId xmlns:p14="http://schemas.microsoft.com/office/powerpoint/2010/main" val="1102074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9F467-3E60-28A0-607A-09E5192A0D7C}"/>
              </a:ext>
            </a:extLst>
          </p:cNvPr>
          <p:cNvSpPr>
            <a:spLocks noGrp="1"/>
          </p:cNvSpPr>
          <p:nvPr>
            <p:ph type="title"/>
          </p:nvPr>
        </p:nvSpPr>
        <p:spPr/>
        <p:txBody>
          <a:bodyPr/>
          <a:lstStyle/>
          <a:p>
            <a:r>
              <a:rPr lang="en-US" dirty="0"/>
              <a:t>TODAY’S AGENDA </a:t>
            </a:r>
          </a:p>
        </p:txBody>
      </p:sp>
      <p:sp>
        <p:nvSpPr>
          <p:cNvPr id="3" name="Text Placeholder 2">
            <a:extLst>
              <a:ext uri="{FF2B5EF4-FFF2-40B4-BE49-F238E27FC236}">
                <a16:creationId xmlns:a16="http://schemas.microsoft.com/office/drawing/2014/main" id="{2D3D8DAE-45BA-995B-0143-ABDC9BCEA2B4}"/>
              </a:ext>
            </a:extLst>
          </p:cNvPr>
          <p:cNvSpPr>
            <a:spLocks noGrp="1"/>
          </p:cNvSpPr>
          <p:nvPr>
            <p:ph type="body" idx="4294967295"/>
          </p:nvPr>
        </p:nvSpPr>
        <p:spPr>
          <a:xfrm>
            <a:off x="611333" y="1571011"/>
            <a:ext cx="10515600" cy="4647842"/>
          </a:xfrm>
        </p:spPr>
        <p:txBody>
          <a:bodyPr>
            <a:normAutofit/>
          </a:bodyPr>
          <a:lstStyle/>
          <a:p>
            <a:pPr marL="0" indent="0">
              <a:buNone/>
            </a:pPr>
            <a:r>
              <a:rPr lang="en-US" sz="2600" b="1" dirty="0">
                <a:latin typeface="Arial" panose="020B0604020202020204" pitchFamily="34" charset="0"/>
                <a:cs typeface="Arial" panose="020B0604020202020204" pitchFamily="34" charset="0"/>
              </a:rPr>
              <a:t>Insert daily agenda with session times and break times</a:t>
            </a:r>
            <a:endParaRPr lang="en-US" sz="2600"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D245449C-3AE9-51E7-CFDF-5302F3403646}"/>
              </a:ext>
            </a:extLst>
          </p:cNvPr>
          <p:cNvSpPr>
            <a:spLocks noGrp="1"/>
          </p:cNvSpPr>
          <p:nvPr>
            <p:ph type="ftr" sz="quarter" idx="11"/>
          </p:nvPr>
        </p:nvSpPr>
        <p:spPr/>
        <p:txBody>
          <a:bodyPr/>
          <a:lstStyle/>
          <a:p>
            <a:r>
              <a:rPr lang="en-US"/>
              <a:t>Our Bodies, Our Rights!   |   A Virtual Workshop</a:t>
            </a:r>
            <a:endParaRPr lang="en-US" dirty="0"/>
          </a:p>
        </p:txBody>
      </p:sp>
      <p:sp>
        <p:nvSpPr>
          <p:cNvPr id="6" name="Slide Number Placeholder 5">
            <a:extLst>
              <a:ext uri="{FF2B5EF4-FFF2-40B4-BE49-F238E27FC236}">
                <a16:creationId xmlns:a16="http://schemas.microsoft.com/office/drawing/2014/main" id="{38521CBB-399A-20F8-A0FD-6300E902DE5A}"/>
              </a:ext>
            </a:extLst>
          </p:cNvPr>
          <p:cNvSpPr>
            <a:spLocks noGrp="1"/>
          </p:cNvSpPr>
          <p:nvPr>
            <p:ph type="sldNum" sz="quarter" idx="12"/>
          </p:nvPr>
        </p:nvSpPr>
        <p:spPr/>
        <p:txBody>
          <a:bodyPr/>
          <a:lstStyle/>
          <a:p>
            <a:fld id="{028175E8-2982-4B09-AFF5-24CBA7DB805C}" type="slidenum">
              <a:rPr lang="en-US" smtClean="0"/>
              <a:pPr/>
              <a:t>5</a:t>
            </a:fld>
            <a:endParaRPr lang="en-US" dirty="0"/>
          </a:p>
        </p:txBody>
      </p:sp>
    </p:spTree>
    <p:extLst>
      <p:ext uri="{BB962C8B-B14F-4D97-AF65-F5344CB8AC3E}">
        <p14:creationId xmlns:p14="http://schemas.microsoft.com/office/powerpoint/2010/main" val="13561499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AE42B-9CCD-529C-51F0-3ECABDDBECE0}"/>
              </a:ext>
            </a:extLst>
          </p:cNvPr>
          <p:cNvSpPr>
            <a:spLocks noGrp="1"/>
          </p:cNvSpPr>
          <p:nvPr>
            <p:ph type="title"/>
          </p:nvPr>
        </p:nvSpPr>
        <p:spPr>
          <a:xfrm>
            <a:off x="611333" y="690055"/>
            <a:ext cx="10515600" cy="1455986"/>
          </a:xfrm>
        </p:spPr>
        <p:txBody>
          <a:bodyPr>
            <a:normAutofit/>
          </a:bodyPr>
          <a:lstStyle/>
          <a:p>
            <a:r>
              <a:rPr lang="en-US" dirty="0"/>
              <a:t>ANSWER</a:t>
            </a:r>
            <a:r>
              <a:rPr lang="cs-CZ" dirty="0"/>
              <a:t> –</a:t>
            </a:r>
            <a:r>
              <a:rPr lang="en-US" dirty="0"/>
              <a:t> </a:t>
            </a:r>
            <a:r>
              <a:rPr lang="cs-CZ" dirty="0"/>
              <a:t>B, FALSE</a:t>
            </a:r>
            <a:r>
              <a:rPr lang="en-US" dirty="0"/>
              <a:t> </a:t>
            </a:r>
            <a:br>
              <a:rPr lang="cs-CZ" dirty="0"/>
            </a:br>
            <a:endParaRPr lang="en-US" dirty="0"/>
          </a:p>
        </p:txBody>
      </p:sp>
      <p:sp>
        <p:nvSpPr>
          <p:cNvPr id="3" name="Text Placeholder 2">
            <a:extLst>
              <a:ext uri="{FF2B5EF4-FFF2-40B4-BE49-F238E27FC236}">
                <a16:creationId xmlns:a16="http://schemas.microsoft.com/office/drawing/2014/main" id="{F32D3F2A-8727-3EC7-CA5C-E801489D52C9}"/>
              </a:ext>
            </a:extLst>
          </p:cNvPr>
          <p:cNvSpPr>
            <a:spLocks noGrp="1"/>
          </p:cNvSpPr>
          <p:nvPr>
            <p:ph type="body" idx="13"/>
          </p:nvPr>
        </p:nvSpPr>
        <p:spPr>
          <a:xfrm>
            <a:off x="611333" y="1510145"/>
            <a:ext cx="10515600" cy="4708708"/>
          </a:xfrm>
        </p:spPr>
        <p:txBody>
          <a:bodyPr>
            <a:normAutofit/>
          </a:bodyPr>
          <a:lstStyle/>
          <a:p>
            <a:pPr marL="0" indent="0">
              <a:spcBef>
                <a:spcPts val="1800"/>
              </a:spcBef>
              <a:spcAft>
                <a:spcPts val="500"/>
              </a:spcAft>
              <a:buNone/>
            </a:pPr>
            <a:r>
              <a:rPr lang="en-US" sz="2600" dirty="0"/>
              <a:t>Every patient has the right to provide informed consent before receiving medical services. Informed consent is a process of communication between a healthcare provider and a patient. </a:t>
            </a:r>
          </a:p>
          <a:p>
            <a:pPr marL="0" indent="0">
              <a:spcBef>
                <a:spcPts val="1800"/>
              </a:spcBef>
              <a:spcAft>
                <a:spcPts val="500"/>
              </a:spcAft>
              <a:buNone/>
            </a:pPr>
            <a:r>
              <a:rPr lang="en-US" sz="2600" dirty="0"/>
              <a:t>For consent to be considered informed, it must be given freely and voluntarily, without threats, coercion, or inducements, and after the patient has received information and counseling on the risks and benefits of the procedure</a:t>
            </a:r>
            <a:r>
              <a:rPr lang="cs-CZ" sz="2600" dirty="0"/>
              <a:t> – </a:t>
            </a:r>
            <a:r>
              <a:rPr lang="en-US" sz="2600" dirty="0"/>
              <a:t>and any alternatives</a:t>
            </a:r>
            <a:r>
              <a:rPr lang="cs-CZ" sz="2600" dirty="0"/>
              <a:t> – </a:t>
            </a:r>
            <a:r>
              <a:rPr lang="en-US" sz="2600" dirty="0"/>
              <a:t>in a form and format that the person can understand.</a:t>
            </a:r>
          </a:p>
          <a:p>
            <a:pPr marL="0" indent="0">
              <a:spcBef>
                <a:spcPts val="1800"/>
              </a:spcBef>
              <a:spcAft>
                <a:spcPts val="500"/>
              </a:spcAft>
              <a:buNone/>
            </a:pPr>
            <a:r>
              <a:rPr lang="en-US" sz="2600" dirty="0"/>
              <a:t>Informed consent cannot be given by a third party</a:t>
            </a:r>
            <a:r>
              <a:rPr lang="cs-CZ" sz="2600" dirty="0"/>
              <a:t> – </a:t>
            </a:r>
            <a:r>
              <a:rPr lang="en-US" sz="2600" dirty="0"/>
              <a:t>it is the right of the individual who is undertaking a healthcare procedure.</a:t>
            </a:r>
          </a:p>
        </p:txBody>
      </p:sp>
      <p:sp>
        <p:nvSpPr>
          <p:cNvPr id="4" name="Footer Placeholder 3">
            <a:extLst>
              <a:ext uri="{FF2B5EF4-FFF2-40B4-BE49-F238E27FC236}">
                <a16:creationId xmlns:a16="http://schemas.microsoft.com/office/drawing/2014/main" id="{8FC8C47B-3EAC-2641-9B75-427EE1A7983B}"/>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94102873-FF21-6C6F-A8E2-7E0931ADF775}"/>
              </a:ext>
            </a:extLst>
          </p:cNvPr>
          <p:cNvSpPr>
            <a:spLocks noGrp="1"/>
          </p:cNvSpPr>
          <p:nvPr>
            <p:ph type="sldNum" sz="quarter" idx="12"/>
          </p:nvPr>
        </p:nvSpPr>
        <p:spPr/>
        <p:txBody>
          <a:bodyPr/>
          <a:lstStyle/>
          <a:p>
            <a:fld id="{028175E8-2982-4B09-AFF5-24CBA7DB805C}" type="slidenum">
              <a:rPr lang="en-US" smtClean="0"/>
              <a:pPr/>
              <a:t>50</a:t>
            </a:fld>
            <a:endParaRPr lang="en-US" dirty="0"/>
          </a:p>
        </p:txBody>
      </p:sp>
    </p:spTree>
    <p:extLst>
      <p:ext uri="{BB962C8B-B14F-4D97-AF65-F5344CB8AC3E}">
        <p14:creationId xmlns:p14="http://schemas.microsoft.com/office/powerpoint/2010/main" val="3786844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9145F-9E27-8070-5233-7E4942059E51}"/>
              </a:ext>
            </a:extLst>
          </p:cNvPr>
          <p:cNvSpPr>
            <a:spLocks noGrp="1"/>
          </p:cNvSpPr>
          <p:nvPr>
            <p:ph type="title"/>
          </p:nvPr>
        </p:nvSpPr>
        <p:spPr>
          <a:xfrm>
            <a:off x="611333" y="690055"/>
            <a:ext cx="10515600" cy="1353349"/>
          </a:xfrm>
        </p:spPr>
        <p:txBody>
          <a:bodyPr>
            <a:normAutofit/>
          </a:bodyPr>
          <a:lstStyle/>
          <a:p>
            <a:pPr marL="457200" indent="-457200"/>
            <a:r>
              <a:rPr lang="cs-CZ" dirty="0"/>
              <a:t>5. </a:t>
            </a:r>
            <a:r>
              <a:rPr lang="en-US" dirty="0"/>
              <a:t>True or False? Teaching young people with disabilities sexuality education promotes sexual activity among young people. </a:t>
            </a:r>
          </a:p>
        </p:txBody>
      </p:sp>
      <p:sp>
        <p:nvSpPr>
          <p:cNvPr id="5" name="Text Placeholder 4">
            <a:extLst>
              <a:ext uri="{FF2B5EF4-FFF2-40B4-BE49-F238E27FC236}">
                <a16:creationId xmlns:a16="http://schemas.microsoft.com/office/drawing/2014/main" id="{3A0B01AF-6BEB-D310-A72F-D5BC2B0495ED}"/>
              </a:ext>
            </a:extLst>
          </p:cNvPr>
          <p:cNvSpPr>
            <a:spLocks noGrp="1"/>
          </p:cNvSpPr>
          <p:nvPr>
            <p:ph type="body" idx="13"/>
          </p:nvPr>
        </p:nvSpPr>
        <p:spPr>
          <a:xfrm>
            <a:off x="611332" y="2258008"/>
            <a:ext cx="9782969" cy="1245637"/>
          </a:xfrm>
        </p:spPr>
        <p:txBody>
          <a:bodyPr>
            <a:noAutofit/>
          </a:bodyPr>
          <a:lstStyle/>
          <a:p>
            <a:pPr marL="400050" indent="-400050">
              <a:spcAft>
                <a:spcPts val="1200"/>
              </a:spcAft>
              <a:buNone/>
            </a:pPr>
            <a:r>
              <a:rPr lang="en-US" sz="2600" b="1" dirty="0">
                <a:solidFill>
                  <a:srgbClr val="D44516"/>
                </a:solidFill>
              </a:rPr>
              <a:t>A.</a:t>
            </a:r>
            <a:r>
              <a:rPr lang="cs-CZ" sz="2600" b="1" dirty="0">
                <a:solidFill>
                  <a:srgbClr val="D44516"/>
                </a:solidFill>
              </a:rPr>
              <a:t>	</a:t>
            </a:r>
            <a:r>
              <a:rPr lang="cs-CZ" sz="2600" b="1" dirty="0" err="1"/>
              <a:t>True</a:t>
            </a:r>
            <a:endParaRPr lang="en-US" sz="2600" b="1" dirty="0"/>
          </a:p>
          <a:p>
            <a:pPr marL="400050" indent="-400050">
              <a:spcAft>
                <a:spcPts val="1200"/>
              </a:spcAft>
              <a:buNone/>
            </a:pPr>
            <a:r>
              <a:rPr lang="en-US" sz="2600" b="1" dirty="0">
                <a:solidFill>
                  <a:srgbClr val="D44516"/>
                </a:solidFill>
              </a:rPr>
              <a:t>B.</a:t>
            </a:r>
            <a:r>
              <a:rPr lang="cs-CZ" sz="2600" b="1" dirty="0">
                <a:solidFill>
                  <a:srgbClr val="D44516"/>
                </a:solidFill>
              </a:rPr>
              <a:t>	</a:t>
            </a:r>
            <a:r>
              <a:rPr lang="en-US" sz="2600" b="1" dirty="0"/>
              <a:t>False</a:t>
            </a:r>
          </a:p>
        </p:txBody>
      </p:sp>
      <p:sp>
        <p:nvSpPr>
          <p:cNvPr id="3" name="Footer Placeholder 2">
            <a:extLst>
              <a:ext uri="{FF2B5EF4-FFF2-40B4-BE49-F238E27FC236}">
                <a16:creationId xmlns:a16="http://schemas.microsoft.com/office/drawing/2014/main" id="{1F57B536-34B3-B80D-FBE1-5EA3707C5570}"/>
              </a:ext>
            </a:extLst>
          </p:cNvPr>
          <p:cNvSpPr>
            <a:spLocks noGrp="1"/>
          </p:cNvSpPr>
          <p:nvPr>
            <p:ph type="ftr" sz="quarter" idx="11"/>
          </p:nvPr>
        </p:nvSpPr>
        <p:spPr/>
        <p:txBody>
          <a:bodyPr/>
          <a:lstStyle/>
          <a:p>
            <a:r>
              <a:rPr lang="en-US"/>
              <a:t>Our Bodies, Our Rights!   |   A Virtual Workshop</a:t>
            </a:r>
            <a:endParaRPr lang="en-US" dirty="0"/>
          </a:p>
        </p:txBody>
      </p:sp>
      <p:sp>
        <p:nvSpPr>
          <p:cNvPr id="4" name="Slide Number Placeholder 3">
            <a:extLst>
              <a:ext uri="{FF2B5EF4-FFF2-40B4-BE49-F238E27FC236}">
                <a16:creationId xmlns:a16="http://schemas.microsoft.com/office/drawing/2014/main" id="{0724D459-0D6F-EEE1-A6B5-80DEE0F881C7}"/>
              </a:ext>
            </a:extLst>
          </p:cNvPr>
          <p:cNvSpPr>
            <a:spLocks noGrp="1"/>
          </p:cNvSpPr>
          <p:nvPr>
            <p:ph type="sldNum" sz="quarter" idx="12"/>
          </p:nvPr>
        </p:nvSpPr>
        <p:spPr/>
        <p:txBody>
          <a:bodyPr/>
          <a:lstStyle/>
          <a:p>
            <a:fld id="{028175E8-2982-4B09-AFF5-24CBA7DB805C}" type="slidenum">
              <a:rPr lang="en-US" smtClean="0"/>
              <a:pPr/>
              <a:t>51</a:t>
            </a:fld>
            <a:endParaRPr lang="en-US" dirty="0"/>
          </a:p>
        </p:txBody>
      </p:sp>
    </p:spTree>
    <p:extLst>
      <p:ext uri="{BB962C8B-B14F-4D97-AF65-F5344CB8AC3E}">
        <p14:creationId xmlns:p14="http://schemas.microsoft.com/office/powerpoint/2010/main" val="7094600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AE42B-9CCD-529C-51F0-3ECABDDBECE0}"/>
              </a:ext>
            </a:extLst>
          </p:cNvPr>
          <p:cNvSpPr>
            <a:spLocks noGrp="1"/>
          </p:cNvSpPr>
          <p:nvPr>
            <p:ph type="title"/>
          </p:nvPr>
        </p:nvSpPr>
        <p:spPr>
          <a:xfrm>
            <a:off x="611333" y="690055"/>
            <a:ext cx="10515600" cy="1455986"/>
          </a:xfrm>
        </p:spPr>
        <p:txBody>
          <a:bodyPr>
            <a:normAutofit/>
          </a:bodyPr>
          <a:lstStyle/>
          <a:p>
            <a:r>
              <a:rPr lang="en-US" dirty="0"/>
              <a:t>ANSWER</a:t>
            </a:r>
            <a:r>
              <a:rPr lang="cs-CZ" dirty="0"/>
              <a:t> –</a:t>
            </a:r>
            <a:r>
              <a:rPr lang="en-US" dirty="0"/>
              <a:t> </a:t>
            </a:r>
            <a:r>
              <a:rPr lang="cs-CZ" dirty="0"/>
              <a:t>B, FALSE</a:t>
            </a:r>
            <a:r>
              <a:rPr lang="en-US" dirty="0"/>
              <a:t> </a:t>
            </a:r>
            <a:br>
              <a:rPr lang="cs-CZ" dirty="0"/>
            </a:br>
            <a:endParaRPr lang="en-US" dirty="0"/>
          </a:p>
        </p:txBody>
      </p:sp>
      <p:sp>
        <p:nvSpPr>
          <p:cNvPr id="3" name="Text Placeholder 2">
            <a:extLst>
              <a:ext uri="{FF2B5EF4-FFF2-40B4-BE49-F238E27FC236}">
                <a16:creationId xmlns:a16="http://schemas.microsoft.com/office/drawing/2014/main" id="{F32D3F2A-8727-3EC7-CA5C-E801489D52C9}"/>
              </a:ext>
            </a:extLst>
          </p:cNvPr>
          <p:cNvSpPr>
            <a:spLocks noGrp="1"/>
          </p:cNvSpPr>
          <p:nvPr>
            <p:ph type="body" idx="13"/>
          </p:nvPr>
        </p:nvSpPr>
        <p:spPr>
          <a:xfrm>
            <a:off x="611333" y="1590869"/>
            <a:ext cx="10272826" cy="4627984"/>
          </a:xfrm>
        </p:spPr>
        <p:txBody>
          <a:bodyPr>
            <a:normAutofit/>
          </a:bodyPr>
          <a:lstStyle/>
          <a:p>
            <a:pPr marL="0" indent="0">
              <a:spcBef>
                <a:spcPts val="2400"/>
              </a:spcBef>
              <a:spcAft>
                <a:spcPts val="500"/>
              </a:spcAft>
              <a:buNone/>
            </a:pPr>
            <a:r>
              <a:rPr lang="en-US" sz="2600" dirty="0"/>
              <a:t>Comprehensive Sexuality Education (known as CSE) actually contributes to delayed onset of sex, increased use of contraceptives, fewer sexual partners, and a reduction in adolescent pregnancy and STIs/HIV.  </a:t>
            </a:r>
          </a:p>
          <a:p>
            <a:pPr marL="0" indent="0">
              <a:spcBef>
                <a:spcPts val="2400"/>
              </a:spcBef>
              <a:spcAft>
                <a:spcPts val="500"/>
              </a:spcAft>
              <a:buNone/>
            </a:pPr>
            <a:r>
              <a:rPr lang="en-US" sz="2600" dirty="0"/>
              <a:t>Women and young people with disabilities have the same rights as women and young people without disabilities to access CSE. Yet harmful stereotypes about disability and sexuality can prevent women and young people with disabilities from accessing this important information. </a:t>
            </a:r>
          </a:p>
        </p:txBody>
      </p:sp>
      <p:sp>
        <p:nvSpPr>
          <p:cNvPr id="4" name="Footer Placeholder 3">
            <a:extLst>
              <a:ext uri="{FF2B5EF4-FFF2-40B4-BE49-F238E27FC236}">
                <a16:creationId xmlns:a16="http://schemas.microsoft.com/office/drawing/2014/main" id="{8FC8C47B-3EAC-2641-9B75-427EE1A7983B}"/>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94102873-FF21-6C6F-A8E2-7E0931ADF775}"/>
              </a:ext>
            </a:extLst>
          </p:cNvPr>
          <p:cNvSpPr>
            <a:spLocks noGrp="1"/>
          </p:cNvSpPr>
          <p:nvPr>
            <p:ph type="sldNum" sz="quarter" idx="12"/>
          </p:nvPr>
        </p:nvSpPr>
        <p:spPr/>
        <p:txBody>
          <a:bodyPr/>
          <a:lstStyle/>
          <a:p>
            <a:fld id="{028175E8-2982-4B09-AFF5-24CBA7DB805C}" type="slidenum">
              <a:rPr lang="en-US" smtClean="0"/>
              <a:pPr/>
              <a:t>52</a:t>
            </a:fld>
            <a:endParaRPr lang="en-US" dirty="0"/>
          </a:p>
        </p:txBody>
      </p:sp>
    </p:spTree>
    <p:extLst>
      <p:ext uri="{BB962C8B-B14F-4D97-AF65-F5344CB8AC3E}">
        <p14:creationId xmlns:p14="http://schemas.microsoft.com/office/powerpoint/2010/main" val="39713757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9145F-9E27-8070-5233-7E4942059E51}"/>
              </a:ext>
            </a:extLst>
          </p:cNvPr>
          <p:cNvSpPr>
            <a:spLocks noGrp="1"/>
          </p:cNvSpPr>
          <p:nvPr>
            <p:ph type="title"/>
          </p:nvPr>
        </p:nvSpPr>
        <p:spPr>
          <a:xfrm>
            <a:off x="611333" y="690055"/>
            <a:ext cx="10515600" cy="1353349"/>
          </a:xfrm>
        </p:spPr>
        <p:txBody>
          <a:bodyPr>
            <a:normAutofit/>
          </a:bodyPr>
          <a:lstStyle/>
          <a:p>
            <a:pPr marL="457200" indent="-457200"/>
            <a:r>
              <a:rPr lang="cs-CZ" dirty="0"/>
              <a:t>6. 	</a:t>
            </a:r>
            <a:r>
              <a:rPr lang="en-US" dirty="0"/>
              <a:t>Bodily autonomy means</a:t>
            </a:r>
          </a:p>
        </p:txBody>
      </p:sp>
      <p:sp>
        <p:nvSpPr>
          <p:cNvPr id="5" name="Text Placeholder 4">
            <a:extLst>
              <a:ext uri="{FF2B5EF4-FFF2-40B4-BE49-F238E27FC236}">
                <a16:creationId xmlns:a16="http://schemas.microsoft.com/office/drawing/2014/main" id="{3A0B01AF-6BEB-D310-A72F-D5BC2B0495ED}"/>
              </a:ext>
            </a:extLst>
          </p:cNvPr>
          <p:cNvSpPr>
            <a:spLocks noGrp="1"/>
          </p:cNvSpPr>
          <p:nvPr>
            <p:ph type="body" idx="13"/>
          </p:nvPr>
        </p:nvSpPr>
        <p:spPr>
          <a:xfrm>
            <a:off x="611332" y="1516224"/>
            <a:ext cx="9782969" cy="1554973"/>
          </a:xfrm>
        </p:spPr>
        <p:txBody>
          <a:bodyPr>
            <a:noAutofit/>
          </a:bodyPr>
          <a:lstStyle/>
          <a:p>
            <a:pPr marL="400050" indent="-400050">
              <a:spcAft>
                <a:spcPts val="1200"/>
              </a:spcAft>
              <a:buNone/>
            </a:pPr>
            <a:r>
              <a:rPr lang="en-US" sz="2600" b="1" dirty="0">
                <a:solidFill>
                  <a:srgbClr val="D44516"/>
                </a:solidFill>
              </a:rPr>
              <a:t>A. </a:t>
            </a:r>
            <a:r>
              <a:rPr lang="en-US" sz="2600" b="1" dirty="0"/>
              <a:t>Being able to utilize all of your limbs without the use of assistive devices.</a:t>
            </a:r>
          </a:p>
          <a:p>
            <a:pPr marL="400050" indent="-400050">
              <a:spcAft>
                <a:spcPts val="1200"/>
              </a:spcAft>
              <a:buNone/>
            </a:pPr>
            <a:r>
              <a:rPr lang="en-US" sz="2600" b="1" dirty="0">
                <a:solidFill>
                  <a:srgbClr val="D44516"/>
                </a:solidFill>
              </a:rPr>
              <a:t>B. </a:t>
            </a:r>
            <a:r>
              <a:rPr lang="en-US" sz="2600" b="1" dirty="0"/>
              <a:t>The medical term for a human body.</a:t>
            </a:r>
          </a:p>
          <a:p>
            <a:pPr marL="400050" indent="-400050">
              <a:spcAft>
                <a:spcPts val="1200"/>
              </a:spcAft>
              <a:buNone/>
            </a:pPr>
            <a:r>
              <a:rPr lang="en-US" sz="2600" b="1" dirty="0">
                <a:solidFill>
                  <a:srgbClr val="D44516"/>
                </a:solidFill>
              </a:rPr>
              <a:t>C. </a:t>
            </a:r>
            <a:r>
              <a:rPr lang="en-US" sz="2600" b="1" dirty="0"/>
              <a:t>Your body is for you, and your body is your own to have the power to make choices about in a dignified way.</a:t>
            </a:r>
            <a:endParaRPr lang="cs-CZ" sz="2600" b="1" dirty="0"/>
          </a:p>
          <a:p>
            <a:pPr marL="400050" indent="-400050">
              <a:spcAft>
                <a:spcPts val="1200"/>
              </a:spcAft>
              <a:buNone/>
            </a:pPr>
            <a:r>
              <a:rPr lang="en-US" sz="2600" b="1" dirty="0">
                <a:solidFill>
                  <a:srgbClr val="D44516"/>
                </a:solidFill>
              </a:rPr>
              <a:t>D. </a:t>
            </a:r>
            <a:r>
              <a:rPr lang="en-US" sz="2600" b="1" dirty="0"/>
              <a:t>An individual body.</a:t>
            </a:r>
          </a:p>
        </p:txBody>
      </p:sp>
      <p:sp>
        <p:nvSpPr>
          <p:cNvPr id="3" name="Footer Placeholder 2">
            <a:extLst>
              <a:ext uri="{FF2B5EF4-FFF2-40B4-BE49-F238E27FC236}">
                <a16:creationId xmlns:a16="http://schemas.microsoft.com/office/drawing/2014/main" id="{1F57B536-34B3-B80D-FBE1-5EA3707C5570}"/>
              </a:ext>
            </a:extLst>
          </p:cNvPr>
          <p:cNvSpPr>
            <a:spLocks noGrp="1"/>
          </p:cNvSpPr>
          <p:nvPr>
            <p:ph type="ftr" sz="quarter" idx="11"/>
          </p:nvPr>
        </p:nvSpPr>
        <p:spPr/>
        <p:txBody>
          <a:bodyPr/>
          <a:lstStyle/>
          <a:p>
            <a:r>
              <a:rPr lang="en-US"/>
              <a:t>Our Bodies, Our Rights!   |   A Virtual Workshop</a:t>
            </a:r>
            <a:endParaRPr lang="en-US" dirty="0"/>
          </a:p>
        </p:txBody>
      </p:sp>
      <p:sp>
        <p:nvSpPr>
          <p:cNvPr id="4" name="Slide Number Placeholder 3">
            <a:extLst>
              <a:ext uri="{FF2B5EF4-FFF2-40B4-BE49-F238E27FC236}">
                <a16:creationId xmlns:a16="http://schemas.microsoft.com/office/drawing/2014/main" id="{0724D459-0D6F-EEE1-A6B5-80DEE0F881C7}"/>
              </a:ext>
            </a:extLst>
          </p:cNvPr>
          <p:cNvSpPr>
            <a:spLocks noGrp="1"/>
          </p:cNvSpPr>
          <p:nvPr>
            <p:ph type="sldNum" sz="quarter" idx="12"/>
          </p:nvPr>
        </p:nvSpPr>
        <p:spPr/>
        <p:txBody>
          <a:bodyPr/>
          <a:lstStyle/>
          <a:p>
            <a:fld id="{028175E8-2982-4B09-AFF5-24CBA7DB805C}" type="slidenum">
              <a:rPr lang="en-US" smtClean="0"/>
              <a:pPr/>
              <a:t>53</a:t>
            </a:fld>
            <a:endParaRPr lang="en-US" dirty="0"/>
          </a:p>
        </p:txBody>
      </p:sp>
    </p:spTree>
    <p:extLst>
      <p:ext uri="{BB962C8B-B14F-4D97-AF65-F5344CB8AC3E}">
        <p14:creationId xmlns:p14="http://schemas.microsoft.com/office/powerpoint/2010/main" val="36628698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AE42B-9CCD-529C-51F0-3ECABDDBECE0}"/>
              </a:ext>
            </a:extLst>
          </p:cNvPr>
          <p:cNvSpPr>
            <a:spLocks noGrp="1"/>
          </p:cNvSpPr>
          <p:nvPr>
            <p:ph type="title"/>
          </p:nvPr>
        </p:nvSpPr>
        <p:spPr>
          <a:xfrm>
            <a:off x="611333" y="690055"/>
            <a:ext cx="10515600" cy="1455986"/>
          </a:xfrm>
        </p:spPr>
        <p:txBody>
          <a:bodyPr>
            <a:normAutofit/>
          </a:bodyPr>
          <a:lstStyle/>
          <a:p>
            <a:r>
              <a:rPr lang="en-US" dirty="0"/>
              <a:t>ANSWER</a:t>
            </a:r>
            <a:r>
              <a:rPr lang="cs-CZ" dirty="0"/>
              <a:t> –</a:t>
            </a:r>
            <a:r>
              <a:rPr lang="en-US" dirty="0"/>
              <a:t> </a:t>
            </a:r>
            <a:r>
              <a:rPr lang="cs-CZ" dirty="0"/>
              <a:t>C</a:t>
            </a:r>
            <a:r>
              <a:rPr lang="en-US" dirty="0"/>
              <a:t> </a:t>
            </a:r>
            <a:br>
              <a:rPr lang="cs-CZ" dirty="0"/>
            </a:br>
            <a:endParaRPr lang="en-US" dirty="0"/>
          </a:p>
        </p:txBody>
      </p:sp>
      <p:sp>
        <p:nvSpPr>
          <p:cNvPr id="3" name="Text Placeholder 2">
            <a:extLst>
              <a:ext uri="{FF2B5EF4-FFF2-40B4-BE49-F238E27FC236}">
                <a16:creationId xmlns:a16="http://schemas.microsoft.com/office/drawing/2014/main" id="{F32D3F2A-8727-3EC7-CA5C-E801489D52C9}"/>
              </a:ext>
            </a:extLst>
          </p:cNvPr>
          <p:cNvSpPr>
            <a:spLocks noGrp="1"/>
          </p:cNvSpPr>
          <p:nvPr>
            <p:ph type="body" idx="13"/>
          </p:nvPr>
        </p:nvSpPr>
        <p:spPr>
          <a:xfrm>
            <a:off x="611333" y="1440873"/>
            <a:ext cx="9778304" cy="4777980"/>
          </a:xfrm>
        </p:spPr>
        <p:txBody>
          <a:bodyPr>
            <a:normAutofit/>
          </a:bodyPr>
          <a:lstStyle/>
          <a:p>
            <a:pPr marL="0" indent="0">
              <a:spcAft>
                <a:spcPts val="500"/>
              </a:spcAft>
              <a:buNone/>
            </a:pPr>
            <a:r>
              <a:rPr lang="en-US" sz="2600" dirty="0"/>
              <a:t>Bodily autonomy means being able to determine one’s life and future, and having the information, services, and means to do so free from discrimination, coercion and violence. It is the power to make basic decisions about one’s own body and health, such as whether to have sex, use contraception or seek health care. </a:t>
            </a:r>
          </a:p>
          <a:p>
            <a:pPr marL="0" indent="0">
              <a:spcAft>
                <a:spcPts val="500"/>
              </a:spcAft>
              <a:buNone/>
            </a:pPr>
            <a:r>
              <a:rPr lang="en-US" sz="2600" dirty="0"/>
              <a:t>The power to make decisions about sexuality and reproduction is fundamental to women’s and people with disabilities' empowerment overall. When societies do not equip persons with disabilities with the means to control whether, when or with whom to have sex and whether, when or how often to become pregnant, they are denying large numbers of people of their right to bodily autonomy.</a:t>
            </a:r>
          </a:p>
          <a:p>
            <a:pPr marL="0" indent="0">
              <a:spcAft>
                <a:spcPts val="500"/>
              </a:spcAft>
              <a:buNone/>
            </a:pPr>
            <a:endParaRPr lang="en-US" dirty="0"/>
          </a:p>
        </p:txBody>
      </p:sp>
      <p:sp>
        <p:nvSpPr>
          <p:cNvPr id="4" name="Footer Placeholder 3">
            <a:extLst>
              <a:ext uri="{FF2B5EF4-FFF2-40B4-BE49-F238E27FC236}">
                <a16:creationId xmlns:a16="http://schemas.microsoft.com/office/drawing/2014/main" id="{8FC8C47B-3EAC-2641-9B75-427EE1A7983B}"/>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94102873-FF21-6C6F-A8E2-7E0931ADF775}"/>
              </a:ext>
            </a:extLst>
          </p:cNvPr>
          <p:cNvSpPr>
            <a:spLocks noGrp="1"/>
          </p:cNvSpPr>
          <p:nvPr>
            <p:ph type="sldNum" sz="quarter" idx="12"/>
          </p:nvPr>
        </p:nvSpPr>
        <p:spPr/>
        <p:txBody>
          <a:bodyPr/>
          <a:lstStyle/>
          <a:p>
            <a:fld id="{028175E8-2982-4B09-AFF5-24CBA7DB805C}" type="slidenum">
              <a:rPr lang="en-US" smtClean="0"/>
              <a:pPr/>
              <a:t>54</a:t>
            </a:fld>
            <a:endParaRPr lang="en-US" dirty="0"/>
          </a:p>
        </p:txBody>
      </p:sp>
    </p:spTree>
    <p:extLst>
      <p:ext uri="{BB962C8B-B14F-4D97-AF65-F5344CB8AC3E}">
        <p14:creationId xmlns:p14="http://schemas.microsoft.com/office/powerpoint/2010/main" val="24002443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9145F-9E27-8070-5233-7E4942059E51}"/>
              </a:ext>
            </a:extLst>
          </p:cNvPr>
          <p:cNvSpPr>
            <a:spLocks noGrp="1"/>
          </p:cNvSpPr>
          <p:nvPr>
            <p:ph type="title"/>
          </p:nvPr>
        </p:nvSpPr>
        <p:spPr/>
        <p:txBody>
          <a:bodyPr/>
          <a:lstStyle/>
          <a:p>
            <a:r>
              <a:rPr lang="en-US" dirty="0"/>
              <a:t>ACTIVITY 2B: KEY MESSAGES </a:t>
            </a:r>
          </a:p>
        </p:txBody>
      </p:sp>
      <p:sp>
        <p:nvSpPr>
          <p:cNvPr id="5" name="Text Placeholder 4">
            <a:extLst>
              <a:ext uri="{FF2B5EF4-FFF2-40B4-BE49-F238E27FC236}">
                <a16:creationId xmlns:a16="http://schemas.microsoft.com/office/drawing/2014/main" id="{3A0B01AF-6BEB-D310-A72F-D5BC2B0495ED}"/>
              </a:ext>
            </a:extLst>
          </p:cNvPr>
          <p:cNvSpPr>
            <a:spLocks noGrp="1"/>
          </p:cNvSpPr>
          <p:nvPr>
            <p:ph type="body" idx="13"/>
          </p:nvPr>
        </p:nvSpPr>
        <p:spPr>
          <a:xfrm>
            <a:off x="611333" y="1424588"/>
            <a:ext cx="10515600" cy="1085913"/>
          </a:xfrm>
        </p:spPr>
        <p:txBody>
          <a:bodyPr>
            <a:noAutofit/>
          </a:bodyPr>
          <a:lstStyle/>
          <a:p>
            <a:pPr marL="284163" indent="-284163">
              <a:spcAft>
                <a:spcPts val="1200"/>
              </a:spcAft>
            </a:pPr>
            <a:r>
              <a:rPr lang="en-US" sz="2600" dirty="0"/>
              <a:t>The topics we discussed in this game represent the range of subjects covered by the term sexual and reproductive health and rights.</a:t>
            </a:r>
          </a:p>
          <a:p>
            <a:pPr marL="284163" indent="-284163">
              <a:spcAft>
                <a:spcPts val="1200"/>
              </a:spcAft>
            </a:pPr>
            <a:r>
              <a:rPr lang="en-US" sz="2600" dirty="0"/>
              <a:t>In many communities around the world, the topic of sexuality is thought to be a private subject and talking about it in the open like this can be hard.  This is especially true for people with disabilities. However, sexuality and sexual health are a key part of being human and there is nothing to be ashamed about.</a:t>
            </a:r>
            <a:r>
              <a:rPr lang="cs-CZ" sz="2600" dirty="0"/>
              <a:t> </a:t>
            </a:r>
            <a:r>
              <a:rPr lang="en-US" sz="2600" dirty="0"/>
              <a:t>When we have access to accurate, unbiased, and evidence-based information about sexuality and sexual health, we can feel empowered, make healthy decisions, and enjoy healthy intimate relationships. </a:t>
            </a:r>
          </a:p>
        </p:txBody>
      </p:sp>
      <p:sp>
        <p:nvSpPr>
          <p:cNvPr id="3" name="Footer Placeholder 2">
            <a:extLst>
              <a:ext uri="{FF2B5EF4-FFF2-40B4-BE49-F238E27FC236}">
                <a16:creationId xmlns:a16="http://schemas.microsoft.com/office/drawing/2014/main" id="{1F57B536-34B3-B80D-FBE1-5EA3707C5570}"/>
              </a:ext>
            </a:extLst>
          </p:cNvPr>
          <p:cNvSpPr>
            <a:spLocks noGrp="1"/>
          </p:cNvSpPr>
          <p:nvPr>
            <p:ph type="ftr" sz="quarter" idx="11"/>
          </p:nvPr>
        </p:nvSpPr>
        <p:spPr/>
        <p:txBody>
          <a:bodyPr/>
          <a:lstStyle/>
          <a:p>
            <a:r>
              <a:rPr lang="en-US"/>
              <a:t>Our Bodies, Our Rights!   |   A Virtual Workshop</a:t>
            </a:r>
            <a:endParaRPr lang="en-US" dirty="0"/>
          </a:p>
        </p:txBody>
      </p:sp>
      <p:sp>
        <p:nvSpPr>
          <p:cNvPr id="4" name="Slide Number Placeholder 3">
            <a:extLst>
              <a:ext uri="{FF2B5EF4-FFF2-40B4-BE49-F238E27FC236}">
                <a16:creationId xmlns:a16="http://schemas.microsoft.com/office/drawing/2014/main" id="{0724D459-0D6F-EEE1-A6B5-80DEE0F881C7}"/>
              </a:ext>
            </a:extLst>
          </p:cNvPr>
          <p:cNvSpPr>
            <a:spLocks noGrp="1"/>
          </p:cNvSpPr>
          <p:nvPr>
            <p:ph type="sldNum" sz="quarter" idx="12"/>
          </p:nvPr>
        </p:nvSpPr>
        <p:spPr/>
        <p:txBody>
          <a:bodyPr/>
          <a:lstStyle/>
          <a:p>
            <a:fld id="{028175E8-2982-4B09-AFF5-24CBA7DB805C}" type="slidenum">
              <a:rPr lang="en-US" smtClean="0"/>
              <a:pPr/>
              <a:t>55</a:t>
            </a:fld>
            <a:endParaRPr lang="en-US" dirty="0"/>
          </a:p>
        </p:txBody>
      </p:sp>
    </p:spTree>
    <p:extLst>
      <p:ext uri="{BB962C8B-B14F-4D97-AF65-F5344CB8AC3E}">
        <p14:creationId xmlns:p14="http://schemas.microsoft.com/office/powerpoint/2010/main" val="33889466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9145F-9E27-8070-5233-7E4942059E51}"/>
              </a:ext>
            </a:extLst>
          </p:cNvPr>
          <p:cNvSpPr>
            <a:spLocks noGrp="1"/>
          </p:cNvSpPr>
          <p:nvPr>
            <p:ph type="title"/>
          </p:nvPr>
        </p:nvSpPr>
        <p:spPr/>
        <p:txBody>
          <a:bodyPr/>
          <a:lstStyle/>
          <a:p>
            <a:r>
              <a:rPr lang="en-US" dirty="0"/>
              <a:t>ACTIVITY 2B: KEY MESSAGES </a:t>
            </a:r>
          </a:p>
        </p:txBody>
      </p:sp>
      <p:sp>
        <p:nvSpPr>
          <p:cNvPr id="5" name="Text Placeholder 4">
            <a:extLst>
              <a:ext uri="{FF2B5EF4-FFF2-40B4-BE49-F238E27FC236}">
                <a16:creationId xmlns:a16="http://schemas.microsoft.com/office/drawing/2014/main" id="{3A0B01AF-6BEB-D310-A72F-D5BC2B0495ED}"/>
              </a:ext>
            </a:extLst>
          </p:cNvPr>
          <p:cNvSpPr>
            <a:spLocks noGrp="1"/>
          </p:cNvSpPr>
          <p:nvPr>
            <p:ph type="body" idx="13"/>
          </p:nvPr>
        </p:nvSpPr>
        <p:spPr>
          <a:xfrm>
            <a:off x="611332" y="1602420"/>
            <a:ext cx="10818667" cy="1468778"/>
          </a:xfrm>
        </p:spPr>
        <p:txBody>
          <a:bodyPr>
            <a:noAutofit/>
          </a:bodyPr>
          <a:lstStyle/>
          <a:p>
            <a:pPr marL="0" indent="0">
              <a:spcAft>
                <a:spcPts val="1200"/>
              </a:spcAft>
              <a:buNone/>
            </a:pPr>
            <a:r>
              <a:rPr lang="en-US" dirty="0"/>
              <a:t>In this activity we have learned about some concepts that may be new to you.</a:t>
            </a:r>
          </a:p>
          <a:p>
            <a:pPr marL="284163" indent="-284163">
              <a:spcAft>
                <a:spcPts val="1200"/>
              </a:spcAft>
              <a:buClr>
                <a:schemeClr val="tx1"/>
              </a:buClr>
            </a:pPr>
            <a:r>
              <a:rPr lang="en-US" b="1" dirty="0">
                <a:solidFill>
                  <a:srgbClr val="D44516"/>
                </a:solidFill>
              </a:rPr>
              <a:t>Self-determination</a:t>
            </a:r>
            <a:r>
              <a:rPr lang="en-US" dirty="0"/>
              <a:t> means having the freedom and support to make choices about one’s own life and requires the knowledge and skills to advocate for oneself.</a:t>
            </a:r>
          </a:p>
          <a:p>
            <a:pPr marL="284163" indent="-284163">
              <a:spcAft>
                <a:spcPts val="1200"/>
              </a:spcAft>
              <a:buClr>
                <a:schemeClr val="tx1"/>
              </a:buClr>
            </a:pPr>
            <a:r>
              <a:rPr lang="en-US" b="1" dirty="0">
                <a:solidFill>
                  <a:srgbClr val="D44516"/>
                </a:solidFill>
              </a:rPr>
              <a:t>Reproductive health </a:t>
            </a:r>
            <a:r>
              <a:rPr lang="en-US" dirty="0"/>
              <a:t>is a state of complete physical, mental and social well-being and not merely the absence of illness, in all matters relating to the reproductive system and to its functions and processes.  </a:t>
            </a:r>
          </a:p>
          <a:p>
            <a:pPr marL="284163" indent="-284163">
              <a:spcAft>
                <a:spcPts val="1200"/>
              </a:spcAft>
              <a:buClr>
                <a:schemeClr val="tx1"/>
              </a:buClr>
            </a:pPr>
            <a:r>
              <a:rPr lang="en-US" b="1" dirty="0">
                <a:solidFill>
                  <a:srgbClr val="D44516"/>
                </a:solidFill>
              </a:rPr>
              <a:t>Reproductive rights </a:t>
            </a:r>
            <a:r>
              <a:rPr lang="en-US" dirty="0"/>
              <a:t>are the right of all people to decide freely and responsibly on the number, spacing and timing of their children and to have the information and means to do so, and the right to attain the highest standard of sexual and reproductive health.</a:t>
            </a:r>
          </a:p>
          <a:p>
            <a:pPr marL="284163" indent="-284163">
              <a:spcAft>
                <a:spcPts val="1200"/>
              </a:spcAft>
            </a:pPr>
            <a:endParaRPr lang="en-US" dirty="0"/>
          </a:p>
        </p:txBody>
      </p:sp>
      <p:sp>
        <p:nvSpPr>
          <p:cNvPr id="3" name="Footer Placeholder 2">
            <a:extLst>
              <a:ext uri="{FF2B5EF4-FFF2-40B4-BE49-F238E27FC236}">
                <a16:creationId xmlns:a16="http://schemas.microsoft.com/office/drawing/2014/main" id="{1F57B536-34B3-B80D-FBE1-5EA3707C5570}"/>
              </a:ext>
            </a:extLst>
          </p:cNvPr>
          <p:cNvSpPr>
            <a:spLocks noGrp="1"/>
          </p:cNvSpPr>
          <p:nvPr>
            <p:ph type="ftr" sz="quarter" idx="11"/>
          </p:nvPr>
        </p:nvSpPr>
        <p:spPr/>
        <p:txBody>
          <a:bodyPr/>
          <a:lstStyle/>
          <a:p>
            <a:r>
              <a:rPr lang="en-US"/>
              <a:t>Our Bodies, Our Rights!   |   A Virtual Workshop</a:t>
            </a:r>
            <a:endParaRPr lang="en-US" dirty="0"/>
          </a:p>
        </p:txBody>
      </p:sp>
      <p:sp>
        <p:nvSpPr>
          <p:cNvPr id="4" name="Slide Number Placeholder 3">
            <a:extLst>
              <a:ext uri="{FF2B5EF4-FFF2-40B4-BE49-F238E27FC236}">
                <a16:creationId xmlns:a16="http://schemas.microsoft.com/office/drawing/2014/main" id="{0724D459-0D6F-EEE1-A6B5-80DEE0F881C7}"/>
              </a:ext>
            </a:extLst>
          </p:cNvPr>
          <p:cNvSpPr>
            <a:spLocks noGrp="1"/>
          </p:cNvSpPr>
          <p:nvPr>
            <p:ph type="sldNum" sz="quarter" idx="12"/>
          </p:nvPr>
        </p:nvSpPr>
        <p:spPr/>
        <p:txBody>
          <a:bodyPr/>
          <a:lstStyle/>
          <a:p>
            <a:fld id="{028175E8-2982-4B09-AFF5-24CBA7DB805C}" type="slidenum">
              <a:rPr lang="en-US" smtClean="0"/>
              <a:pPr/>
              <a:t>56</a:t>
            </a:fld>
            <a:endParaRPr lang="en-US" dirty="0"/>
          </a:p>
        </p:txBody>
      </p:sp>
    </p:spTree>
    <p:extLst>
      <p:ext uri="{BB962C8B-B14F-4D97-AF65-F5344CB8AC3E}">
        <p14:creationId xmlns:p14="http://schemas.microsoft.com/office/powerpoint/2010/main" val="21388628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9145F-9E27-8070-5233-7E4942059E51}"/>
              </a:ext>
            </a:extLst>
          </p:cNvPr>
          <p:cNvSpPr>
            <a:spLocks noGrp="1"/>
          </p:cNvSpPr>
          <p:nvPr>
            <p:ph type="title"/>
          </p:nvPr>
        </p:nvSpPr>
        <p:spPr/>
        <p:txBody>
          <a:bodyPr/>
          <a:lstStyle/>
          <a:p>
            <a:r>
              <a:rPr lang="en-US" dirty="0"/>
              <a:t>ACTIVITY 2B: KEY MESSAGES </a:t>
            </a:r>
          </a:p>
        </p:txBody>
      </p:sp>
      <p:sp>
        <p:nvSpPr>
          <p:cNvPr id="5" name="Text Placeholder 4">
            <a:extLst>
              <a:ext uri="{FF2B5EF4-FFF2-40B4-BE49-F238E27FC236}">
                <a16:creationId xmlns:a16="http://schemas.microsoft.com/office/drawing/2014/main" id="{3A0B01AF-6BEB-D310-A72F-D5BC2B0495ED}"/>
              </a:ext>
            </a:extLst>
          </p:cNvPr>
          <p:cNvSpPr>
            <a:spLocks noGrp="1"/>
          </p:cNvSpPr>
          <p:nvPr>
            <p:ph type="body" idx="13"/>
          </p:nvPr>
        </p:nvSpPr>
        <p:spPr>
          <a:xfrm>
            <a:off x="611332" y="1602420"/>
            <a:ext cx="10818667" cy="1468778"/>
          </a:xfrm>
        </p:spPr>
        <p:txBody>
          <a:bodyPr>
            <a:noAutofit/>
          </a:bodyPr>
          <a:lstStyle/>
          <a:p>
            <a:pPr marL="284163" indent="-284163">
              <a:spcAft>
                <a:spcPts val="1200"/>
              </a:spcAft>
              <a:buClr>
                <a:schemeClr val="tx1"/>
              </a:buClr>
            </a:pPr>
            <a:r>
              <a:rPr lang="en-US" b="1" dirty="0">
                <a:solidFill>
                  <a:srgbClr val="D44516"/>
                </a:solidFill>
              </a:rPr>
              <a:t>Sexual health </a:t>
            </a:r>
            <a:r>
              <a:rPr lang="en-US" dirty="0"/>
              <a:t>is a state of complete physical, mental and social well-being in relation to sexuality, not just the absence of illness. It requires a positive and respectful approach to sexuality and sexual relationships, as well as pleasurable and safe sexual experiences, free of coercion, discrimination, and violence.   </a:t>
            </a:r>
          </a:p>
          <a:p>
            <a:pPr marL="284163" indent="-284163">
              <a:spcAft>
                <a:spcPts val="1200"/>
              </a:spcAft>
              <a:buClr>
                <a:schemeClr val="tx1"/>
              </a:buClr>
            </a:pPr>
            <a:r>
              <a:rPr lang="en-US" b="1" dirty="0">
                <a:solidFill>
                  <a:srgbClr val="D44516"/>
                </a:solidFill>
              </a:rPr>
              <a:t>Sexual rights </a:t>
            </a:r>
            <a:r>
              <a:rPr lang="en-US" dirty="0"/>
              <a:t>are the rights of all people to attain the highest attainable standard of sexual health free of coercion, violence, and discrimination of any kind; to pursue a satisfying, safe, and pleasurable sexual life; to have control over and decide freely and consensually, on matters related to sexuality, reproduction, bodily integrity, choice, and gender identity; and to accessible services, education, and information, necessary to do so.  </a:t>
            </a:r>
          </a:p>
          <a:p>
            <a:pPr marL="284163" indent="-284163">
              <a:spcAft>
                <a:spcPts val="1200"/>
              </a:spcAft>
            </a:pPr>
            <a:endParaRPr lang="en-US" dirty="0"/>
          </a:p>
          <a:p>
            <a:pPr marL="284163" indent="-284163">
              <a:spcAft>
                <a:spcPts val="1200"/>
              </a:spcAft>
            </a:pPr>
            <a:endParaRPr lang="en-US" dirty="0"/>
          </a:p>
        </p:txBody>
      </p:sp>
      <p:sp>
        <p:nvSpPr>
          <p:cNvPr id="3" name="Footer Placeholder 2">
            <a:extLst>
              <a:ext uri="{FF2B5EF4-FFF2-40B4-BE49-F238E27FC236}">
                <a16:creationId xmlns:a16="http://schemas.microsoft.com/office/drawing/2014/main" id="{1F57B536-34B3-B80D-FBE1-5EA3707C5570}"/>
              </a:ext>
            </a:extLst>
          </p:cNvPr>
          <p:cNvSpPr>
            <a:spLocks noGrp="1"/>
          </p:cNvSpPr>
          <p:nvPr>
            <p:ph type="ftr" sz="quarter" idx="11"/>
          </p:nvPr>
        </p:nvSpPr>
        <p:spPr/>
        <p:txBody>
          <a:bodyPr/>
          <a:lstStyle/>
          <a:p>
            <a:r>
              <a:rPr lang="en-US"/>
              <a:t>Our Bodies, Our Rights!   |   A Virtual Workshop</a:t>
            </a:r>
            <a:endParaRPr lang="en-US" dirty="0"/>
          </a:p>
        </p:txBody>
      </p:sp>
      <p:sp>
        <p:nvSpPr>
          <p:cNvPr id="4" name="Slide Number Placeholder 3">
            <a:extLst>
              <a:ext uri="{FF2B5EF4-FFF2-40B4-BE49-F238E27FC236}">
                <a16:creationId xmlns:a16="http://schemas.microsoft.com/office/drawing/2014/main" id="{0724D459-0D6F-EEE1-A6B5-80DEE0F881C7}"/>
              </a:ext>
            </a:extLst>
          </p:cNvPr>
          <p:cNvSpPr>
            <a:spLocks noGrp="1"/>
          </p:cNvSpPr>
          <p:nvPr>
            <p:ph type="sldNum" sz="quarter" idx="12"/>
          </p:nvPr>
        </p:nvSpPr>
        <p:spPr/>
        <p:txBody>
          <a:bodyPr/>
          <a:lstStyle/>
          <a:p>
            <a:fld id="{028175E8-2982-4B09-AFF5-24CBA7DB805C}" type="slidenum">
              <a:rPr lang="en-US" smtClean="0"/>
              <a:pPr/>
              <a:t>57</a:t>
            </a:fld>
            <a:endParaRPr lang="en-US" dirty="0"/>
          </a:p>
        </p:txBody>
      </p:sp>
    </p:spTree>
    <p:extLst>
      <p:ext uri="{BB962C8B-B14F-4D97-AF65-F5344CB8AC3E}">
        <p14:creationId xmlns:p14="http://schemas.microsoft.com/office/powerpoint/2010/main" val="7807604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9145F-9E27-8070-5233-7E4942059E51}"/>
              </a:ext>
            </a:extLst>
          </p:cNvPr>
          <p:cNvSpPr>
            <a:spLocks noGrp="1"/>
          </p:cNvSpPr>
          <p:nvPr>
            <p:ph type="title"/>
          </p:nvPr>
        </p:nvSpPr>
        <p:spPr/>
        <p:txBody>
          <a:bodyPr/>
          <a:lstStyle/>
          <a:p>
            <a:r>
              <a:rPr lang="en-US" dirty="0"/>
              <a:t>ACTIVITY 2B: KEY MESSAGES </a:t>
            </a:r>
          </a:p>
        </p:txBody>
      </p:sp>
      <p:sp>
        <p:nvSpPr>
          <p:cNvPr id="5" name="Text Placeholder 4">
            <a:extLst>
              <a:ext uri="{FF2B5EF4-FFF2-40B4-BE49-F238E27FC236}">
                <a16:creationId xmlns:a16="http://schemas.microsoft.com/office/drawing/2014/main" id="{3A0B01AF-6BEB-D310-A72F-D5BC2B0495ED}"/>
              </a:ext>
            </a:extLst>
          </p:cNvPr>
          <p:cNvSpPr>
            <a:spLocks noGrp="1"/>
          </p:cNvSpPr>
          <p:nvPr>
            <p:ph type="body" idx="13"/>
          </p:nvPr>
        </p:nvSpPr>
        <p:spPr>
          <a:xfrm>
            <a:off x="611332" y="1602420"/>
            <a:ext cx="10969335" cy="1468778"/>
          </a:xfrm>
        </p:spPr>
        <p:txBody>
          <a:bodyPr>
            <a:noAutofit/>
          </a:bodyPr>
          <a:lstStyle/>
          <a:p>
            <a:pPr marL="284163" indent="-284163">
              <a:spcAft>
                <a:spcPts val="1200"/>
              </a:spcAft>
            </a:pPr>
            <a:r>
              <a:rPr lang="en-US" b="1" dirty="0">
                <a:solidFill>
                  <a:srgbClr val="D44516"/>
                </a:solidFill>
              </a:rPr>
              <a:t>Informed consent </a:t>
            </a:r>
            <a:r>
              <a:rPr lang="en-US" dirty="0"/>
              <a:t>is the process of communication between a service provider and a service recipient that results in the service recipient providing consent voluntarily and without threats, intimidation, or inducements for a service, referral, or dissemination of the person’s private information. The service recipient must receive counseling about the services available and potential alternatives in a language and form that is understandable to the service recipient.</a:t>
            </a:r>
          </a:p>
          <a:p>
            <a:pPr marL="284163" indent="-284163">
              <a:spcAft>
                <a:spcPts val="1200"/>
              </a:spcAft>
            </a:pPr>
            <a:r>
              <a:rPr lang="en-US" b="1" dirty="0">
                <a:solidFill>
                  <a:srgbClr val="D44516"/>
                </a:solidFill>
              </a:rPr>
              <a:t>Bodily autonomy </a:t>
            </a:r>
            <a:r>
              <a:rPr lang="en-US" dirty="0"/>
              <a:t>means being able to determine one’s life and future, and having the information, services, and means to do so free from discrimination, coercion and violence. It is the power to make basic decisions about one’s own body and health, such as whether to have sex, use contraception or seek health care.</a:t>
            </a:r>
          </a:p>
          <a:p>
            <a:pPr marL="284163" indent="-284163">
              <a:spcAft>
                <a:spcPts val="1200"/>
              </a:spcAft>
            </a:pPr>
            <a:endParaRPr lang="en-US" dirty="0"/>
          </a:p>
          <a:p>
            <a:pPr marL="284163" indent="-284163">
              <a:spcAft>
                <a:spcPts val="1200"/>
              </a:spcAft>
            </a:pPr>
            <a:endParaRPr lang="en-US" dirty="0"/>
          </a:p>
        </p:txBody>
      </p:sp>
      <p:sp>
        <p:nvSpPr>
          <p:cNvPr id="3" name="Footer Placeholder 2">
            <a:extLst>
              <a:ext uri="{FF2B5EF4-FFF2-40B4-BE49-F238E27FC236}">
                <a16:creationId xmlns:a16="http://schemas.microsoft.com/office/drawing/2014/main" id="{1F57B536-34B3-B80D-FBE1-5EA3707C5570}"/>
              </a:ext>
            </a:extLst>
          </p:cNvPr>
          <p:cNvSpPr>
            <a:spLocks noGrp="1"/>
          </p:cNvSpPr>
          <p:nvPr>
            <p:ph type="ftr" sz="quarter" idx="11"/>
          </p:nvPr>
        </p:nvSpPr>
        <p:spPr/>
        <p:txBody>
          <a:bodyPr/>
          <a:lstStyle/>
          <a:p>
            <a:r>
              <a:rPr lang="en-US"/>
              <a:t>Our Bodies, Our Rights!   |   A Virtual Workshop</a:t>
            </a:r>
            <a:endParaRPr lang="en-US" dirty="0"/>
          </a:p>
        </p:txBody>
      </p:sp>
      <p:sp>
        <p:nvSpPr>
          <p:cNvPr id="4" name="Slide Number Placeholder 3">
            <a:extLst>
              <a:ext uri="{FF2B5EF4-FFF2-40B4-BE49-F238E27FC236}">
                <a16:creationId xmlns:a16="http://schemas.microsoft.com/office/drawing/2014/main" id="{0724D459-0D6F-EEE1-A6B5-80DEE0F881C7}"/>
              </a:ext>
            </a:extLst>
          </p:cNvPr>
          <p:cNvSpPr>
            <a:spLocks noGrp="1"/>
          </p:cNvSpPr>
          <p:nvPr>
            <p:ph type="sldNum" sz="quarter" idx="12"/>
          </p:nvPr>
        </p:nvSpPr>
        <p:spPr/>
        <p:txBody>
          <a:bodyPr/>
          <a:lstStyle/>
          <a:p>
            <a:fld id="{028175E8-2982-4B09-AFF5-24CBA7DB805C}" type="slidenum">
              <a:rPr lang="en-US" smtClean="0"/>
              <a:pPr/>
              <a:t>58</a:t>
            </a:fld>
            <a:endParaRPr lang="en-US" dirty="0"/>
          </a:p>
        </p:txBody>
      </p:sp>
    </p:spTree>
    <p:extLst>
      <p:ext uri="{BB962C8B-B14F-4D97-AF65-F5344CB8AC3E}">
        <p14:creationId xmlns:p14="http://schemas.microsoft.com/office/powerpoint/2010/main" val="36381342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FA22D-61CE-1570-264B-211C16443114}"/>
              </a:ext>
            </a:extLst>
          </p:cNvPr>
          <p:cNvSpPr>
            <a:spLocks noGrp="1"/>
          </p:cNvSpPr>
          <p:nvPr>
            <p:ph type="title"/>
          </p:nvPr>
        </p:nvSpPr>
        <p:spPr/>
        <p:txBody>
          <a:bodyPr/>
          <a:lstStyle/>
          <a:p>
            <a:r>
              <a:rPr lang="en-US" dirty="0">
                <a:solidFill>
                  <a:srgbClr val="D44516"/>
                </a:solidFill>
              </a:rPr>
              <a:t>ACTIVITY 2</a:t>
            </a:r>
            <a:r>
              <a:rPr lang="cs-CZ" dirty="0">
                <a:solidFill>
                  <a:srgbClr val="D44516"/>
                </a:solidFill>
              </a:rPr>
              <a:t>C</a:t>
            </a:r>
            <a:endParaRPr lang="en-US" dirty="0">
              <a:solidFill>
                <a:srgbClr val="D44516"/>
              </a:solidFill>
            </a:endParaRPr>
          </a:p>
        </p:txBody>
      </p:sp>
      <p:sp>
        <p:nvSpPr>
          <p:cNvPr id="3" name="Slide Number Placeholder 2">
            <a:extLst>
              <a:ext uri="{FF2B5EF4-FFF2-40B4-BE49-F238E27FC236}">
                <a16:creationId xmlns:a16="http://schemas.microsoft.com/office/drawing/2014/main" id="{9928F0A8-F2AA-6DF4-A542-386481F6D356}"/>
              </a:ext>
            </a:extLst>
          </p:cNvPr>
          <p:cNvSpPr>
            <a:spLocks noGrp="1"/>
          </p:cNvSpPr>
          <p:nvPr>
            <p:ph type="sldNum" sz="quarter" idx="12"/>
          </p:nvPr>
        </p:nvSpPr>
        <p:spPr/>
        <p:txBody>
          <a:bodyPr/>
          <a:lstStyle/>
          <a:p>
            <a:fld id="{028175E8-2982-4B09-AFF5-24CBA7DB805C}" type="slidenum">
              <a:rPr lang="en-US" smtClean="0"/>
              <a:pPr/>
              <a:t>59</a:t>
            </a:fld>
            <a:endParaRPr lang="en-US" dirty="0"/>
          </a:p>
        </p:txBody>
      </p:sp>
      <p:sp>
        <p:nvSpPr>
          <p:cNvPr id="4" name="Title 1">
            <a:extLst>
              <a:ext uri="{FF2B5EF4-FFF2-40B4-BE49-F238E27FC236}">
                <a16:creationId xmlns:a16="http://schemas.microsoft.com/office/drawing/2014/main" id="{42CBF116-E6C5-FFD0-EA87-C944091123E8}"/>
              </a:ext>
            </a:extLst>
          </p:cNvPr>
          <p:cNvSpPr txBox="1">
            <a:spLocks/>
          </p:cNvSpPr>
          <p:nvPr/>
        </p:nvSpPr>
        <p:spPr>
          <a:xfrm>
            <a:off x="492969" y="1324947"/>
            <a:ext cx="6116456" cy="38462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000" b="1" kern="1200">
                <a:solidFill>
                  <a:schemeClr val="tx2">
                    <a:lumMod val="60000"/>
                    <a:lumOff val="40000"/>
                  </a:schemeClr>
                </a:solidFill>
                <a:latin typeface="Arial" panose="020B0604020202020204" pitchFamily="34" charset="0"/>
                <a:ea typeface="+mj-ea"/>
                <a:cs typeface="Arial" panose="020B0604020202020204" pitchFamily="34" charset="0"/>
              </a:defRPr>
            </a:lvl1pPr>
          </a:lstStyle>
          <a:p>
            <a:r>
              <a:rPr lang="en-US" dirty="0">
                <a:solidFill>
                  <a:schemeClr val="tx1"/>
                </a:solidFill>
              </a:rPr>
              <a:t>QUALITY OF CARE AND INFORMED CONSENT CASE STUDIES</a:t>
            </a:r>
          </a:p>
        </p:txBody>
      </p:sp>
    </p:spTree>
    <p:extLst>
      <p:ext uri="{BB962C8B-B14F-4D97-AF65-F5344CB8AC3E}">
        <p14:creationId xmlns:p14="http://schemas.microsoft.com/office/powerpoint/2010/main" val="3625547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9412B-7810-2783-E305-AB079F4AC937}"/>
              </a:ext>
            </a:extLst>
          </p:cNvPr>
          <p:cNvSpPr>
            <a:spLocks noGrp="1"/>
          </p:cNvSpPr>
          <p:nvPr>
            <p:ph type="title"/>
          </p:nvPr>
        </p:nvSpPr>
        <p:spPr/>
        <p:txBody>
          <a:bodyPr/>
          <a:lstStyle/>
          <a:p>
            <a:r>
              <a:rPr lang="en-US" dirty="0"/>
              <a:t>INTRODUCTIONS</a:t>
            </a:r>
          </a:p>
        </p:txBody>
      </p:sp>
      <p:sp>
        <p:nvSpPr>
          <p:cNvPr id="7" name="Text Placeholder 6">
            <a:extLst>
              <a:ext uri="{FF2B5EF4-FFF2-40B4-BE49-F238E27FC236}">
                <a16:creationId xmlns:a16="http://schemas.microsoft.com/office/drawing/2014/main" id="{9233632F-8D19-4DF1-2B20-256FE0AFF029}"/>
              </a:ext>
            </a:extLst>
          </p:cNvPr>
          <p:cNvSpPr>
            <a:spLocks noGrp="1"/>
          </p:cNvSpPr>
          <p:nvPr>
            <p:ph type="body" idx="4294967295"/>
          </p:nvPr>
        </p:nvSpPr>
        <p:spPr>
          <a:xfrm>
            <a:off x="611333" y="1411194"/>
            <a:ext cx="10515600" cy="3222966"/>
          </a:xfrm>
        </p:spPr>
        <p:txBody>
          <a:bodyPr>
            <a:noAutofit/>
          </a:bodyPr>
          <a:lstStyle/>
          <a:p>
            <a:pPr marL="0" indent="0">
              <a:lnSpc>
                <a:spcPct val="150000"/>
              </a:lnSpc>
              <a:buNone/>
            </a:pPr>
            <a:r>
              <a:rPr lang="en-US" sz="2600" b="1" dirty="0">
                <a:latin typeface="Arial"/>
                <a:ea typeface="Arial"/>
                <a:cs typeface="Arial"/>
                <a:sym typeface="Arial"/>
              </a:rPr>
              <a:t>Please introduce yourself by answering the following:</a:t>
            </a:r>
            <a:endParaRPr lang="cs-CZ" sz="2600" b="1" dirty="0">
              <a:latin typeface="Arial"/>
              <a:ea typeface="Arial"/>
              <a:cs typeface="Arial"/>
              <a:sym typeface="Arial"/>
            </a:endParaRPr>
          </a:p>
          <a:p>
            <a:pPr marL="457200" indent="-457200">
              <a:lnSpc>
                <a:spcPct val="150000"/>
              </a:lnSpc>
              <a:buFont typeface="+mj-lt"/>
              <a:buAutoNum type="arabicPeriod"/>
            </a:pPr>
            <a:r>
              <a:rPr lang="en-US" sz="2600" dirty="0">
                <a:latin typeface="Arial"/>
                <a:ea typeface="Arial"/>
                <a:cs typeface="Arial"/>
                <a:sym typeface="Arial"/>
              </a:rPr>
              <a:t>What is your name?  </a:t>
            </a:r>
          </a:p>
          <a:p>
            <a:pPr marL="457200" indent="-457200">
              <a:lnSpc>
                <a:spcPct val="150000"/>
              </a:lnSpc>
              <a:buFont typeface="+mj-lt"/>
              <a:buAutoNum type="arabicPeriod"/>
            </a:pPr>
            <a:r>
              <a:rPr lang="en-US" sz="2600" dirty="0">
                <a:latin typeface="Arial"/>
                <a:ea typeface="Arial"/>
                <a:cs typeface="Arial"/>
                <a:sym typeface="Arial"/>
              </a:rPr>
              <a:t>Describe yourself and your background. </a:t>
            </a:r>
          </a:p>
          <a:p>
            <a:pPr marL="457200" indent="-457200">
              <a:lnSpc>
                <a:spcPct val="150000"/>
              </a:lnSpc>
              <a:buFont typeface="+mj-lt"/>
              <a:buAutoNum type="arabicPeriod"/>
            </a:pPr>
            <a:r>
              <a:rPr lang="en-US" sz="2600" dirty="0">
                <a:latin typeface="Arial"/>
                <a:ea typeface="Arial"/>
                <a:cs typeface="Arial"/>
                <a:sym typeface="Arial"/>
              </a:rPr>
              <a:t>What is your affiliation? </a:t>
            </a:r>
          </a:p>
          <a:p>
            <a:pPr marL="457200" indent="-457200">
              <a:lnSpc>
                <a:spcPct val="150000"/>
              </a:lnSpc>
              <a:buFont typeface="+mj-lt"/>
              <a:buAutoNum type="arabicPeriod"/>
            </a:pPr>
            <a:r>
              <a:rPr lang="en-US" sz="2600" dirty="0">
                <a:latin typeface="Arial"/>
                <a:ea typeface="Arial"/>
                <a:cs typeface="Arial"/>
                <a:sym typeface="Arial"/>
              </a:rPr>
              <a:t>What is your favorite food to eat and why?</a:t>
            </a:r>
            <a:br>
              <a:rPr lang="cs-CZ" sz="2400" dirty="0">
                <a:latin typeface="Arial"/>
                <a:ea typeface="Arial"/>
                <a:cs typeface="Arial"/>
                <a:sym typeface="Arial"/>
              </a:rPr>
            </a:br>
            <a:endParaRPr lang="en-US" sz="2400" dirty="0"/>
          </a:p>
        </p:txBody>
      </p:sp>
      <p:sp>
        <p:nvSpPr>
          <p:cNvPr id="11" name="Footer Placeholder 10">
            <a:extLst>
              <a:ext uri="{FF2B5EF4-FFF2-40B4-BE49-F238E27FC236}">
                <a16:creationId xmlns:a16="http://schemas.microsoft.com/office/drawing/2014/main" id="{D5BD9A45-8D65-0AEB-7932-885312DD7793}"/>
              </a:ext>
            </a:extLst>
          </p:cNvPr>
          <p:cNvSpPr>
            <a:spLocks noGrp="1"/>
          </p:cNvSpPr>
          <p:nvPr>
            <p:ph type="ftr" sz="quarter" idx="11"/>
          </p:nvPr>
        </p:nvSpPr>
        <p:spPr/>
        <p:txBody>
          <a:bodyPr/>
          <a:lstStyle/>
          <a:p>
            <a:r>
              <a:rPr lang="en-US"/>
              <a:t>Our Bodies, Our Rights!   |   A Virtual Workshop</a:t>
            </a:r>
            <a:endParaRPr lang="en-US" dirty="0"/>
          </a:p>
        </p:txBody>
      </p:sp>
      <p:sp>
        <p:nvSpPr>
          <p:cNvPr id="12" name="Slide Number Placeholder 11">
            <a:extLst>
              <a:ext uri="{FF2B5EF4-FFF2-40B4-BE49-F238E27FC236}">
                <a16:creationId xmlns:a16="http://schemas.microsoft.com/office/drawing/2014/main" id="{D5A1CECD-74AA-3AEB-F9B9-29FA5E432657}"/>
              </a:ext>
            </a:extLst>
          </p:cNvPr>
          <p:cNvSpPr>
            <a:spLocks noGrp="1"/>
          </p:cNvSpPr>
          <p:nvPr>
            <p:ph type="sldNum" sz="quarter" idx="12"/>
          </p:nvPr>
        </p:nvSpPr>
        <p:spPr/>
        <p:txBody>
          <a:bodyPr/>
          <a:lstStyle/>
          <a:p>
            <a:fld id="{028175E8-2982-4B09-AFF5-24CBA7DB805C}" type="slidenum">
              <a:rPr lang="en-US" smtClean="0"/>
              <a:pPr/>
              <a:t>6</a:t>
            </a:fld>
            <a:endParaRPr lang="en-US" dirty="0"/>
          </a:p>
        </p:txBody>
      </p:sp>
      <p:sp>
        <p:nvSpPr>
          <p:cNvPr id="13" name="Text Placeholder 6">
            <a:extLst>
              <a:ext uri="{FF2B5EF4-FFF2-40B4-BE49-F238E27FC236}">
                <a16:creationId xmlns:a16="http://schemas.microsoft.com/office/drawing/2014/main" id="{AFF91721-8A1D-D2A8-1AC8-7B226A48F5DD}"/>
              </a:ext>
            </a:extLst>
          </p:cNvPr>
          <p:cNvSpPr txBox="1">
            <a:spLocks/>
          </p:cNvSpPr>
          <p:nvPr/>
        </p:nvSpPr>
        <p:spPr>
          <a:xfrm>
            <a:off x="611333" y="3888082"/>
            <a:ext cx="10515600" cy="22641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Tree>
    <p:extLst>
      <p:ext uri="{BB962C8B-B14F-4D97-AF65-F5344CB8AC3E}">
        <p14:creationId xmlns:p14="http://schemas.microsoft.com/office/powerpoint/2010/main" val="28451616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9145F-9E27-8070-5233-7E4942059E51}"/>
              </a:ext>
            </a:extLst>
          </p:cNvPr>
          <p:cNvSpPr>
            <a:spLocks noGrp="1"/>
          </p:cNvSpPr>
          <p:nvPr>
            <p:ph type="title"/>
          </p:nvPr>
        </p:nvSpPr>
        <p:spPr/>
        <p:txBody>
          <a:bodyPr/>
          <a:lstStyle/>
          <a:p>
            <a:r>
              <a:rPr lang="en-US" dirty="0"/>
              <a:t>ACTIVITY 2C: CASE STUDY 1 </a:t>
            </a:r>
          </a:p>
        </p:txBody>
      </p:sp>
      <p:sp>
        <p:nvSpPr>
          <p:cNvPr id="5" name="Text Placeholder 4">
            <a:extLst>
              <a:ext uri="{FF2B5EF4-FFF2-40B4-BE49-F238E27FC236}">
                <a16:creationId xmlns:a16="http://schemas.microsoft.com/office/drawing/2014/main" id="{3A0B01AF-6BEB-D310-A72F-D5BC2B0495ED}"/>
              </a:ext>
            </a:extLst>
          </p:cNvPr>
          <p:cNvSpPr>
            <a:spLocks noGrp="1"/>
          </p:cNvSpPr>
          <p:nvPr>
            <p:ph type="body" idx="13"/>
          </p:nvPr>
        </p:nvSpPr>
        <p:spPr>
          <a:xfrm>
            <a:off x="611333" y="1394602"/>
            <a:ext cx="10515600" cy="1468778"/>
          </a:xfrm>
        </p:spPr>
        <p:txBody>
          <a:bodyPr>
            <a:noAutofit/>
          </a:bodyPr>
          <a:lstStyle/>
          <a:p>
            <a:pPr marL="0" indent="0">
              <a:spcAft>
                <a:spcPts val="1200"/>
              </a:spcAft>
              <a:buNone/>
            </a:pPr>
            <a:r>
              <a:rPr lang="en-US" dirty="0"/>
              <a:t>“I am a blind woman who, on becoming pregnant with my first child, was referred to a highly respected professor of obstetrics.  At each visit, the professor would welcome us with “How’s Roxanne today?” Roxanne was my guide dog. </a:t>
            </a:r>
          </a:p>
          <a:p>
            <a:pPr marL="0" indent="0">
              <a:spcAft>
                <a:spcPts val="1200"/>
              </a:spcAft>
              <a:buNone/>
            </a:pPr>
            <a:r>
              <a:rPr lang="en-US" dirty="0"/>
              <a:t>“Then he would ask my husband, “And how’s Mrs. Smith?” I felt that I was just the baby carrier. Naturally, I answered all his questions.  On our subsequent visits, my husband would often say, “My wife is the one having the baby. Ask her.”</a:t>
            </a:r>
          </a:p>
          <a:p>
            <a:pPr marL="0" indent="0">
              <a:spcAft>
                <a:spcPts val="1200"/>
              </a:spcAft>
              <a:buNone/>
            </a:pPr>
            <a:r>
              <a:rPr lang="en-US" dirty="0"/>
              <a:t>“At my final visit, my baby wasn’t moving and had a faint heartbeat. Without consulting me first, the professor told the Registrar that I would be admitted immediately, induced the following morning, and have an epidural for the delivery. ”  </a:t>
            </a:r>
            <a:r>
              <a:rPr lang="cs-CZ" dirty="0"/>
              <a:t>–</a:t>
            </a:r>
            <a:r>
              <a:rPr lang="en-US" dirty="0"/>
              <a:t> Frida *name changed</a:t>
            </a:r>
          </a:p>
        </p:txBody>
      </p:sp>
      <p:sp>
        <p:nvSpPr>
          <p:cNvPr id="3" name="Footer Placeholder 2">
            <a:extLst>
              <a:ext uri="{FF2B5EF4-FFF2-40B4-BE49-F238E27FC236}">
                <a16:creationId xmlns:a16="http://schemas.microsoft.com/office/drawing/2014/main" id="{1F57B536-34B3-B80D-FBE1-5EA3707C5570}"/>
              </a:ext>
            </a:extLst>
          </p:cNvPr>
          <p:cNvSpPr>
            <a:spLocks noGrp="1"/>
          </p:cNvSpPr>
          <p:nvPr>
            <p:ph type="ftr" sz="quarter" idx="11"/>
          </p:nvPr>
        </p:nvSpPr>
        <p:spPr/>
        <p:txBody>
          <a:bodyPr/>
          <a:lstStyle/>
          <a:p>
            <a:r>
              <a:rPr lang="en-US"/>
              <a:t>Our Bodies, Our Rights!   |   A Virtual Workshop</a:t>
            </a:r>
            <a:endParaRPr lang="en-US" dirty="0"/>
          </a:p>
        </p:txBody>
      </p:sp>
      <p:sp>
        <p:nvSpPr>
          <p:cNvPr id="4" name="Slide Number Placeholder 3">
            <a:extLst>
              <a:ext uri="{FF2B5EF4-FFF2-40B4-BE49-F238E27FC236}">
                <a16:creationId xmlns:a16="http://schemas.microsoft.com/office/drawing/2014/main" id="{0724D459-0D6F-EEE1-A6B5-80DEE0F881C7}"/>
              </a:ext>
            </a:extLst>
          </p:cNvPr>
          <p:cNvSpPr>
            <a:spLocks noGrp="1"/>
          </p:cNvSpPr>
          <p:nvPr>
            <p:ph type="sldNum" sz="quarter" idx="12"/>
          </p:nvPr>
        </p:nvSpPr>
        <p:spPr/>
        <p:txBody>
          <a:bodyPr/>
          <a:lstStyle/>
          <a:p>
            <a:fld id="{028175E8-2982-4B09-AFF5-24CBA7DB805C}" type="slidenum">
              <a:rPr lang="en-US" smtClean="0"/>
              <a:pPr/>
              <a:t>60</a:t>
            </a:fld>
            <a:endParaRPr lang="en-US" dirty="0"/>
          </a:p>
        </p:txBody>
      </p:sp>
    </p:spTree>
    <p:extLst>
      <p:ext uri="{BB962C8B-B14F-4D97-AF65-F5344CB8AC3E}">
        <p14:creationId xmlns:p14="http://schemas.microsoft.com/office/powerpoint/2010/main" val="5730711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9145F-9E27-8070-5233-7E4942059E51}"/>
              </a:ext>
            </a:extLst>
          </p:cNvPr>
          <p:cNvSpPr>
            <a:spLocks noGrp="1"/>
          </p:cNvSpPr>
          <p:nvPr>
            <p:ph type="title"/>
          </p:nvPr>
        </p:nvSpPr>
        <p:spPr/>
        <p:txBody>
          <a:bodyPr/>
          <a:lstStyle/>
          <a:p>
            <a:r>
              <a:rPr lang="en-US" dirty="0"/>
              <a:t>ACTIVITY 2C: CASE STUDY </a:t>
            </a:r>
            <a:r>
              <a:rPr lang="cs-CZ" dirty="0"/>
              <a:t>2</a:t>
            </a:r>
            <a:r>
              <a:rPr lang="en-US" dirty="0"/>
              <a:t> </a:t>
            </a:r>
          </a:p>
        </p:txBody>
      </p:sp>
      <p:sp>
        <p:nvSpPr>
          <p:cNvPr id="5" name="Text Placeholder 4">
            <a:extLst>
              <a:ext uri="{FF2B5EF4-FFF2-40B4-BE49-F238E27FC236}">
                <a16:creationId xmlns:a16="http://schemas.microsoft.com/office/drawing/2014/main" id="{3A0B01AF-6BEB-D310-A72F-D5BC2B0495ED}"/>
              </a:ext>
            </a:extLst>
          </p:cNvPr>
          <p:cNvSpPr>
            <a:spLocks noGrp="1"/>
          </p:cNvSpPr>
          <p:nvPr>
            <p:ph type="body" idx="13"/>
          </p:nvPr>
        </p:nvSpPr>
        <p:spPr>
          <a:xfrm>
            <a:off x="611333" y="1413120"/>
            <a:ext cx="10879316" cy="1468778"/>
          </a:xfrm>
        </p:spPr>
        <p:txBody>
          <a:bodyPr>
            <a:noAutofit/>
          </a:bodyPr>
          <a:lstStyle/>
          <a:p>
            <a:pPr marL="0" indent="0">
              <a:spcAft>
                <a:spcPts val="1200"/>
              </a:spcAft>
              <a:buNone/>
            </a:pPr>
            <a:r>
              <a:rPr lang="en-US" dirty="0"/>
              <a:t>“Finding the right option for birth control [contraception] was a tricky experience for me. I manage complex chronic health conditions and found that many birth control options led to unwanted side effects that made managing my health too difficult. I was particularly prone to severe nausea and bleeding from options including pill varieties and the Implanon. I have received sexual and reproductive healthcare from a sexual health community doctor, and later was referred to a gynecologist. My experience was long, but I was happy with the treatment I received. The doctors were friendly, welcoming, and inclusive of my conditions. What was good about this service was that they took a holistic approach and consulted with my other specialists and GP. The doctors were clear with communication, enabling me to make informed decisions. They valued my right to control my fertility and worked with me to overcome the obstacles of my other health conditions.” - Kate, 25 </a:t>
            </a:r>
          </a:p>
        </p:txBody>
      </p:sp>
      <p:sp>
        <p:nvSpPr>
          <p:cNvPr id="3" name="Footer Placeholder 2">
            <a:extLst>
              <a:ext uri="{FF2B5EF4-FFF2-40B4-BE49-F238E27FC236}">
                <a16:creationId xmlns:a16="http://schemas.microsoft.com/office/drawing/2014/main" id="{1F57B536-34B3-B80D-FBE1-5EA3707C5570}"/>
              </a:ext>
            </a:extLst>
          </p:cNvPr>
          <p:cNvSpPr>
            <a:spLocks noGrp="1"/>
          </p:cNvSpPr>
          <p:nvPr>
            <p:ph type="ftr" sz="quarter" idx="11"/>
          </p:nvPr>
        </p:nvSpPr>
        <p:spPr/>
        <p:txBody>
          <a:bodyPr/>
          <a:lstStyle/>
          <a:p>
            <a:r>
              <a:rPr lang="en-US"/>
              <a:t>Our Bodies, Our Rights!   |   A Virtual Workshop</a:t>
            </a:r>
            <a:endParaRPr lang="en-US" dirty="0"/>
          </a:p>
        </p:txBody>
      </p:sp>
      <p:sp>
        <p:nvSpPr>
          <p:cNvPr id="4" name="Slide Number Placeholder 3">
            <a:extLst>
              <a:ext uri="{FF2B5EF4-FFF2-40B4-BE49-F238E27FC236}">
                <a16:creationId xmlns:a16="http://schemas.microsoft.com/office/drawing/2014/main" id="{0724D459-0D6F-EEE1-A6B5-80DEE0F881C7}"/>
              </a:ext>
            </a:extLst>
          </p:cNvPr>
          <p:cNvSpPr>
            <a:spLocks noGrp="1"/>
          </p:cNvSpPr>
          <p:nvPr>
            <p:ph type="sldNum" sz="quarter" idx="12"/>
          </p:nvPr>
        </p:nvSpPr>
        <p:spPr/>
        <p:txBody>
          <a:bodyPr/>
          <a:lstStyle/>
          <a:p>
            <a:fld id="{028175E8-2982-4B09-AFF5-24CBA7DB805C}" type="slidenum">
              <a:rPr lang="en-US" smtClean="0"/>
              <a:pPr/>
              <a:t>61</a:t>
            </a:fld>
            <a:endParaRPr lang="en-US" dirty="0"/>
          </a:p>
        </p:txBody>
      </p:sp>
    </p:spTree>
    <p:extLst>
      <p:ext uri="{BB962C8B-B14F-4D97-AF65-F5344CB8AC3E}">
        <p14:creationId xmlns:p14="http://schemas.microsoft.com/office/powerpoint/2010/main" val="33773870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B3D1E-8DB2-8BFB-3695-C4E193FA71FC}"/>
              </a:ext>
            </a:extLst>
          </p:cNvPr>
          <p:cNvSpPr>
            <a:spLocks noGrp="1"/>
          </p:cNvSpPr>
          <p:nvPr>
            <p:ph type="title"/>
          </p:nvPr>
        </p:nvSpPr>
        <p:spPr/>
        <p:txBody>
          <a:bodyPr/>
          <a:lstStyle/>
          <a:p>
            <a:r>
              <a:rPr lang="en-US" dirty="0"/>
              <a:t>ACTIVITY 2C: KEY MESSAGES</a:t>
            </a:r>
          </a:p>
        </p:txBody>
      </p:sp>
      <p:sp>
        <p:nvSpPr>
          <p:cNvPr id="3" name="Footer Placeholder 2">
            <a:extLst>
              <a:ext uri="{FF2B5EF4-FFF2-40B4-BE49-F238E27FC236}">
                <a16:creationId xmlns:a16="http://schemas.microsoft.com/office/drawing/2014/main" id="{66BB017F-F1C7-04F4-7A4E-5C90FE46BE70}"/>
              </a:ext>
            </a:extLst>
          </p:cNvPr>
          <p:cNvSpPr>
            <a:spLocks noGrp="1"/>
          </p:cNvSpPr>
          <p:nvPr>
            <p:ph type="ftr" sz="quarter" idx="11"/>
          </p:nvPr>
        </p:nvSpPr>
        <p:spPr/>
        <p:txBody>
          <a:bodyPr/>
          <a:lstStyle/>
          <a:p>
            <a:r>
              <a:rPr lang="en-US"/>
              <a:t>Our Bodies, Our Rights!   |   A Virtual Workshop</a:t>
            </a:r>
            <a:endParaRPr lang="en-US" dirty="0"/>
          </a:p>
        </p:txBody>
      </p:sp>
      <p:sp>
        <p:nvSpPr>
          <p:cNvPr id="4" name="Slide Number Placeholder 3">
            <a:extLst>
              <a:ext uri="{FF2B5EF4-FFF2-40B4-BE49-F238E27FC236}">
                <a16:creationId xmlns:a16="http://schemas.microsoft.com/office/drawing/2014/main" id="{28425450-C684-E5B2-C6F7-7CB5C5750F32}"/>
              </a:ext>
            </a:extLst>
          </p:cNvPr>
          <p:cNvSpPr>
            <a:spLocks noGrp="1"/>
          </p:cNvSpPr>
          <p:nvPr>
            <p:ph type="sldNum" sz="quarter" idx="12"/>
          </p:nvPr>
        </p:nvSpPr>
        <p:spPr/>
        <p:txBody>
          <a:bodyPr/>
          <a:lstStyle/>
          <a:p>
            <a:fld id="{028175E8-2982-4B09-AFF5-24CBA7DB805C}" type="slidenum">
              <a:rPr lang="en-US" smtClean="0"/>
              <a:pPr/>
              <a:t>62</a:t>
            </a:fld>
            <a:endParaRPr lang="en-US" dirty="0"/>
          </a:p>
        </p:txBody>
      </p:sp>
      <p:sp>
        <p:nvSpPr>
          <p:cNvPr id="5" name="Text Placeholder 4">
            <a:extLst>
              <a:ext uri="{FF2B5EF4-FFF2-40B4-BE49-F238E27FC236}">
                <a16:creationId xmlns:a16="http://schemas.microsoft.com/office/drawing/2014/main" id="{33C178A7-C852-C1B6-331C-21E39AE3CC89}"/>
              </a:ext>
            </a:extLst>
          </p:cNvPr>
          <p:cNvSpPr>
            <a:spLocks noGrp="1"/>
          </p:cNvSpPr>
          <p:nvPr>
            <p:ph type="body" sz="quarter" idx="14"/>
          </p:nvPr>
        </p:nvSpPr>
        <p:spPr>
          <a:xfrm>
            <a:off x="611188" y="1602135"/>
            <a:ext cx="10556875" cy="4308808"/>
          </a:xfrm>
        </p:spPr>
        <p:txBody>
          <a:bodyPr>
            <a:normAutofit/>
          </a:bodyPr>
          <a:lstStyle/>
          <a:p>
            <a:pPr marL="342900" indent="-342900">
              <a:buClr>
                <a:schemeClr val="tx1"/>
              </a:buClr>
              <a:buFont typeface="Arial" panose="020B0604020202020204" pitchFamily="34" charset="0"/>
              <a:buChar char="•"/>
            </a:pPr>
            <a:r>
              <a:rPr lang="en-US" b="1" dirty="0">
                <a:solidFill>
                  <a:srgbClr val="D44516"/>
                </a:solidFill>
              </a:rPr>
              <a:t>Quality</a:t>
            </a:r>
            <a:r>
              <a:rPr lang="en-US" dirty="0"/>
              <a:t> means sexual and reproductive health service must be: </a:t>
            </a:r>
          </a:p>
          <a:p>
            <a:pPr marL="685800" indent="-341313">
              <a:buFont typeface="Arial" panose="020B0604020202020204" pitchFamily="34" charset="0"/>
              <a:buChar char="−"/>
            </a:pPr>
            <a:r>
              <a:rPr lang="en-US" dirty="0"/>
              <a:t>Evidence-based. </a:t>
            </a:r>
          </a:p>
          <a:p>
            <a:pPr marL="685800" indent="-341313">
              <a:buFont typeface="Arial" panose="020B0604020202020204" pitchFamily="34" charset="0"/>
              <a:buChar char="−"/>
            </a:pPr>
            <a:r>
              <a:rPr lang="en-US" dirty="0"/>
              <a:t>Scientifically approved and appropriate. </a:t>
            </a:r>
          </a:p>
          <a:p>
            <a:pPr marL="685800" indent="-341313">
              <a:buFont typeface="Arial" panose="020B0604020202020204" pitchFamily="34" charset="0"/>
              <a:buChar char="−"/>
            </a:pPr>
            <a:r>
              <a:rPr lang="en-US" dirty="0"/>
              <a:t>Medically appropriate. </a:t>
            </a:r>
          </a:p>
          <a:p>
            <a:pPr marL="685800" indent="-341313">
              <a:buFont typeface="Arial" panose="020B0604020202020204" pitchFamily="34" charset="0"/>
              <a:buChar char="−"/>
            </a:pPr>
            <a:r>
              <a:rPr lang="en-US" dirty="0"/>
              <a:t>Culturally appropriate. </a:t>
            </a:r>
          </a:p>
          <a:p>
            <a:pPr marL="685800" indent="-341313">
              <a:buFont typeface="Arial" panose="020B0604020202020204" pitchFamily="34" charset="0"/>
              <a:buChar char="−"/>
            </a:pPr>
            <a:r>
              <a:rPr lang="en-US" dirty="0"/>
              <a:t>Consistent with human rights. </a:t>
            </a:r>
          </a:p>
          <a:p>
            <a:pPr marL="685800" indent="-341313">
              <a:buFont typeface="Arial" panose="020B0604020202020204" pitchFamily="34" charset="0"/>
              <a:buChar char="−"/>
            </a:pPr>
            <a:r>
              <a:rPr lang="en-US" dirty="0"/>
              <a:t>Comprehensive. </a:t>
            </a:r>
          </a:p>
          <a:p>
            <a:pPr marL="685800" indent="-341313">
              <a:buFont typeface="Arial" panose="020B0604020202020204" pitchFamily="34" charset="0"/>
              <a:buChar char="−"/>
            </a:pPr>
            <a:r>
              <a:rPr lang="en-US" dirty="0"/>
              <a:t>Include a full range of modern service options with accurate information about those options and a person’s rights. </a:t>
            </a:r>
          </a:p>
          <a:p>
            <a:endParaRPr lang="en-US" dirty="0"/>
          </a:p>
          <a:p>
            <a:endParaRPr lang="en-US" dirty="0"/>
          </a:p>
          <a:p>
            <a:endParaRPr lang="en-US" dirty="0"/>
          </a:p>
        </p:txBody>
      </p:sp>
    </p:spTree>
    <p:extLst>
      <p:ext uri="{BB962C8B-B14F-4D97-AF65-F5344CB8AC3E}">
        <p14:creationId xmlns:p14="http://schemas.microsoft.com/office/powerpoint/2010/main" val="32115930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B3D1E-8DB2-8BFB-3695-C4E193FA71FC}"/>
              </a:ext>
            </a:extLst>
          </p:cNvPr>
          <p:cNvSpPr>
            <a:spLocks noGrp="1"/>
          </p:cNvSpPr>
          <p:nvPr>
            <p:ph type="title"/>
          </p:nvPr>
        </p:nvSpPr>
        <p:spPr/>
        <p:txBody>
          <a:bodyPr/>
          <a:lstStyle/>
          <a:p>
            <a:r>
              <a:rPr lang="en-US" dirty="0"/>
              <a:t>ACTIVITY 2C: KEY MESSAGES</a:t>
            </a:r>
          </a:p>
        </p:txBody>
      </p:sp>
      <p:sp>
        <p:nvSpPr>
          <p:cNvPr id="3" name="Footer Placeholder 2">
            <a:extLst>
              <a:ext uri="{FF2B5EF4-FFF2-40B4-BE49-F238E27FC236}">
                <a16:creationId xmlns:a16="http://schemas.microsoft.com/office/drawing/2014/main" id="{66BB017F-F1C7-04F4-7A4E-5C90FE46BE70}"/>
              </a:ext>
            </a:extLst>
          </p:cNvPr>
          <p:cNvSpPr>
            <a:spLocks noGrp="1"/>
          </p:cNvSpPr>
          <p:nvPr>
            <p:ph type="ftr" sz="quarter" idx="11"/>
          </p:nvPr>
        </p:nvSpPr>
        <p:spPr/>
        <p:txBody>
          <a:bodyPr/>
          <a:lstStyle/>
          <a:p>
            <a:r>
              <a:rPr lang="en-US"/>
              <a:t>Our Bodies, Our Rights!   |   A Virtual Workshop</a:t>
            </a:r>
            <a:endParaRPr lang="en-US" dirty="0"/>
          </a:p>
        </p:txBody>
      </p:sp>
      <p:sp>
        <p:nvSpPr>
          <p:cNvPr id="4" name="Slide Number Placeholder 3">
            <a:extLst>
              <a:ext uri="{FF2B5EF4-FFF2-40B4-BE49-F238E27FC236}">
                <a16:creationId xmlns:a16="http://schemas.microsoft.com/office/drawing/2014/main" id="{28425450-C684-E5B2-C6F7-7CB5C5750F32}"/>
              </a:ext>
            </a:extLst>
          </p:cNvPr>
          <p:cNvSpPr>
            <a:spLocks noGrp="1"/>
          </p:cNvSpPr>
          <p:nvPr>
            <p:ph type="sldNum" sz="quarter" idx="12"/>
          </p:nvPr>
        </p:nvSpPr>
        <p:spPr/>
        <p:txBody>
          <a:bodyPr/>
          <a:lstStyle/>
          <a:p>
            <a:fld id="{028175E8-2982-4B09-AFF5-24CBA7DB805C}" type="slidenum">
              <a:rPr lang="en-US" smtClean="0"/>
              <a:pPr/>
              <a:t>63</a:t>
            </a:fld>
            <a:endParaRPr lang="en-US" dirty="0"/>
          </a:p>
        </p:txBody>
      </p:sp>
      <p:sp>
        <p:nvSpPr>
          <p:cNvPr id="5" name="Text Placeholder 4">
            <a:extLst>
              <a:ext uri="{FF2B5EF4-FFF2-40B4-BE49-F238E27FC236}">
                <a16:creationId xmlns:a16="http://schemas.microsoft.com/office/drawing/2014/main" id="{33C178A7-C852-C1B6-331C-21E39AE3CC89}"/>
              </a:ext>
            </a:extLst>
          </p:cNvPr>
          <p:cNvSpPr>
            <a:spLocks noGrp="1"/>
          </p:cNvSpPr>
          <p:nvPr>
            <p:ph type="body" sz="quarter" idx="14"/>
          </p:nvPr>
        </p:nvSpPr>
        <p:spPr>
          <a:xfrm>
            <a:off x="611188" y="1602134"/>
            <a:ext cx="11028751" cy="4754215"/>
          </a:xfrm>
        </p:spPr>
        <p:txBody>
          <a:bodyPr>
            <a:normAutofit/>
          </a:bodyPr>
          <a:lstStyle/>
          <a:p>
            <a:pPr marL="342900" indent="-342900">
              <a:buClr>
                <a:schemeClr val="tx1"/>
              </a:buClr>
              <a:buFont typeface="Arial" panose="020B0604020202020204" pitchFamily="34" charset="0"/>
              <a:buChar char="•"/>
            </a:pPr>
            <a:r>
              <a:rPr lang="en-US" b="1" dirty="0">
                <a:solidFill>
                  <a:srgbClr val="D44516"/>
                </a:solidFill>
              </a:rPr>
              <a:t>Informed consent </a:t>
            </a:r>
            <a:r>
              <a:rPr lang="en-US" dirty="0"/>
              <a:t>is the process of communication between a service provider and a service recipient that results in the service recipient providing consent voluntarily and without threats, intimidation, or inducements for a service, referral, or dissemination of the person’s private information. </a:t>
            </a:r>
          </a:p>
          <a:p>
            <a:pPr marL="342900" indent="-342900">
              <a:buFont typeface="Arial" panose="020B0604020202020204" pitchFamily="34" charset="0"/>
              <a:buChar char="•"/>
            </a:pPr>
            <a:r>
              <a:rPr lang="en-US" dirty="0"/>
              <a:t>The service recipient must receive counseling about the services available and potential alternatives in a language and form that is understandable to the service recipient.</a:t>
            </a:r>
          </a:p>
          <a:p>
            <a:pPr marL="342900" indent="-342900">
              <a:buFont typeface="Arial" panose="020B0604020202020204" pitchFamily="34" charset="0"/>
              <a:buChar char="•"/>
            </a:pPr>
            <a:r>
              <a:rPr lang="en-US" dirty="0"/>
              <a:t>People with disabilities are often denied these rights or have these rights violated.  </a:t>
            </a:r>
          </a:p>
          <a:p>
            <a:pPr marL="342900" indent="-342900">
              <a:buFont typeface="Arial" panose="020B0604020202020204" pitchFamily="34" charset="0"/>
              <a:buChar char="•"/>
            </a:pPr>
            <a:r>
              <a:rPr lang="en-US" dirty="0"/>
              <a:t>People with disabilities have the right to provide informed consent for any medical procedure or medication and to receive respectful and dignified treatment from care providers.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2984274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DBB73-2416-4351-B27F-5E989FB7C6E4}"/>
              </a:ext>
            </a:extLst>
          </p:cNvPr>
          <p:cNvSpPr>
            <a:spLocks noGrp="1"/>
          </p:cNvSpPr>
          <p:nvPr>
            <p:ph type="title"/>
          </p:nvPr>
        </p:nvSpPr>
        <p:spPr/>
        <p:txBody>
          <a:bodyPr/>
          <a:lstStyle/>
          <a:p>
            <a:r>
              <a:rPr lang="en-US" dirty="0"/>
              <a:t>SESSION 3</a:t>
            </a:r>
          </a:p>
        </p:txBody>
      </p:sp>
      <p:sp>
        <p:nvSpPr>
          <p:cNvPr id="3" name="Slide Number Placeholder 2">
            <a:extLst>
              <a:ext uri="{FF2B5EF4-FFF2-40B4-BE49-F238E27FC236}">
                <a16:creationId xmlns:a16="http://schemas.microsoft.com/office/drawing/2014/main" id="{729ED2F3-6782-EB05-6D1B-DBA5F6981814}"/>
              </a:ext>
            </a:extLst>
          </p:cNvPr>
          <p:cNvSpPr>
            <a:spLocks noGrp="1"/>
          </p:cNvSpPr>
          <p:nvPr>
            <p:ph type="sldNum" sz="quarter" idx="12"/>
          </p:nvPr>
        </p:nvSpPr>
        <p:spPr/>
        <p:txBody>
          <a:bodyPr/>
          <a:lstStyle/>
          <a:p>
            <a:fld id="{028175E8-2982-4B09-AFF5-24CBA7DB805C}" type="slidenum">
              <a:rPr lang="en-US" smtClean="0"/>
              <a:pPr/>
              <a:t>64</a:t>
            </a:fld>
            <a:endParaRPr lang="en-US" dirty="0"/>
          </a:p>
        </p:txBody>
      </p:sp>
      <p:sp>
        <p:nvSpPr>
          <p:cNvPr id="4" name="Text Placeholder 3">
            <a:extLst>
              <a:ext uri="{FF2B5EF4-FFF2-40B4-BE49-F238E27FC236}">
                <a16:creationId xmlns:a16="http://schemas.microsoft.com/office/drawing/2014/main" id="{389F9551-1654-FC5B-9CCA-35AC5E26A53E}"/>
              </a:ext>
            </a:extLst>
          </p:cNvPr>
          <p:cNvSpPr>
            <a:spLocks noGrp="1"/>
          </p:cNvSpPr>
          <p:nvPr>
            <p:ph type="body" sz="quarter" idx="13"/>
          </p:nvPr>
        </p:nvSpPr>
        <p:spPr/>
        <p:txBody>
          <a:bodyPr/>
          <a:lstStyle/>
          <a:p>
            <a:r>
              <a:rPr lang="en-US" dirty="0"/>
              <a:t>ACCESSING SEXUAL </a:t>
            </a:r>
            <a:br>
              <a:rPr lang="cs-CZ" dirty="0"/>
            </a:br>
            <a:r>
              <a:rPr lang="en-US" dirty="0"/>
              <a:t>AND REPRODUCTIVE </a:t>
            </a:r>
            <a:br>
              <a:rPr lang="cs-CZ" dirty="0"/>
            </a:br>
            <a:r>
              <a:rPr lang="en-US" dirty="0"/>
              <a:t>HEALTH SERVICES</a:t>
            </a:r>
          </a:p>
        </p:txBody>
      </p:sp>
    </p:spTree>
    <p:extLst>
      <p:ext uri="{BB962C8B-B14F-4D97-AF65-F5344CB8AC3E}">
        <p14:creationId xmlns:p14="http://schemas.microsoft.com/office/powerpoint/2010/main" val="34504747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0A243-10A0-5570-B869-8AE00D06B23F}"/>
              </a:ext>
            </a:extLst>
          </p:cNvPr>
          <p:cNvSpPr>
            <a:spLocks noGrp="1"/>
          </p:cNvSpPr>
          <p:nvPr>
            <p:ph type="title"/>
          </p:nvPr>
        </p:nvSpPr>
        <p:spPr/>
        <p:txBody>
          <a:bodyPr/>
          <a:lstStyle/>
          <a:p>
            <a:r>
              <a:rPr lang="en-US" dirty="0"/>
              <a:t>ACTIVITY 3A</a:t>
            </a:r>
          </a:p>
        </p:txBody>
      </p:sp>
      <p:sp>
        <p:nvSpPr>
          <p:cNvPr id="3" name="Slide Number Placeholder 2">
            <a:extLst>
              <a:ext uri="{FF2B5EF4-FFF2-40B4-BE49-F238E27FC236}">
                <a16:creationId xmlns:a16="http://schemas.microsoft.com/office/drawing/2014/main" id="{EBDA1F1C-C4EF-E157-9CEF-E7E4E43B4649}"/>
              </a:ext>
            </a:extLst>
          </p:cNvPr>
          <p:cNvSpPr>
            <a:spLocks noGrp="1"/>
          </p:cNvSpPr>
          <p:nvPr>
            <p:ph type="sldNum" sz="quarter" idx="12"/>
          </p:nvPr>
        </p:nvSpPr>
        <p:spPr/>
        <p:txBody>
          <a:bodyPr/>
          <a:lstStyle/>
          <a:p>
            <a:fld id="{028175E8-2982-4B09-AFF5-24CBA7DB805C}" type="slidenum">
              <a:rPr lang="en-US" smtClean="0"/>
              <a:pPr/>
              <a:t>65</a:t>
            </a:fld>
            <a:endParaRPr lang="en-US" dirty="0"/>
          </a:p>
        </p:txBody>
      </p:sp>
      <p:sp>
        <p:nvSpPr>
          <p:cNvPr id="5" name="TextBox 4">
            <a:extLst>
              <a:ext uri="{FF2B5EF4-FFF2-40B4-BE49-F238E27FC236}">
                <a16:creationId xmlns:a16="http://schemas.microsoft.com/office/drawing/2014/main" id="{0801C7DF-0C5E-0B62-8F79-4E99CF224EF3}"/>
              </a:ext>
            </a:extLst>
          </p:cNvPr>
          <p:cNvSpPr txBox="1"/>
          <p:nvPr/>
        </p:nvSpPr>
        <p:spPr>
          <a:xfrm>
            <a:off x="516294" y="1400336"/>
            <a:ext cx="6096000" cy="2400657"/>
          </a:xfrm>
          <a:prstGeom prst="rect">
            <a:avLst/>
          </a:prstGeom>
          <a:noFill/>
        </p:spPr>
        <p:txBody>
          <a:bodyPr wrap="square">
            <a:spAutoFit/>
          </a:bodyPr>
          <a:lstStyle/>
          <a:p>
            <a:r>
              <a:rPr lang="en-US" sz="5000" b="1" dirty="0">
                <a:solidFill>
                  <a:schemeClr val="tx1"/>
                </a:solidFill>
                <a:latin typeface="Arial" panose="020B0604020202020204" pitchFamily="34" charset="0"/>
                <a:cs typeface="Arial" panose="020B0604020202020204" pitchFamily="34" charset="0"/>
              </a:rPr>
              <a:t>SEXUAL AND REPRODUCTIVE HEALTH SERVICES</a:t>
            </a:r>
            <a:endParaRPr lang="en-US" sz="5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05588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7CFC3-6011-67D4-34D6-9F21EC88A5A9}"/>
              </a:ext>
            </a:extLst>
          </p:cNvPr>
          <p:cNvSpPr>
            <a:spLocks noGrp="1"/>
          </p:cNvSpPr>
          <p:nvPr>
            <p:ph type="title"/>
          </p:nvPr>
        </p:nvSpPr>
        <p:spPr/>
        <p:txBody>
          <a:bodyPr/>
          <a:lstStyle/>
          <a:p>
            <a:r>
              <a:rPr lang="en-US" dirty="0"/>
              <a:t>ACTIVITY 3A: SEXUAL AND REPRODUCTIVE HEALTH SERVICES</a:t>
            </a:r>
          </a:p>
        </p:txBody>
      </p:sp>
      <p:sp>
        <p:nvSpPr>
          <p:cNvPr id="3" name="Text Placeholder 2">
            <a:extLst>
              <a:ext uri="{FF2B5EF4-FFF2-40B4-BE49-F238E27FC236}">
                <a16:creationId xmlns:a16="http://schemas.microsoft.com/office/drawing/2014/main" id="{73C468CF-D9E9-3DF7-B32B-4CC6BDF56636}"/>
              </a:ext>
            </a:extLst>
          </p:cNvPr>
          <p:cNvSpPr>
            <a:spLocks noGrp="1"/>
          </p:cNvSpPr>
          <p:nvPr>
            <p:ph type="body" idx="13"/>
          </p:nvPr>
        </p:nvSpPr>
        <p:spPr>
          <a:xfrm>
            <a:off x="611332" y="1903444"/>
            <a:ext cx="10888647" cy="4604658"/>
          </a:xfrm>
        </p:spPr>
        <p:txBody>
          <a:bodyPr>
            <a:normAutofit/>
          </a:bodyPr>
          <a:lstStyle/>
          <a:p>
            <a:r>
              <a:rPr lang="en-US" sz="2600" dirty="0"/>
              <a:t>Comprehensive sexuality education and information: understanding anatomy, sexual orientation, healthy relationships, and more!</a:t>
            </a:r>
          </a:p>
          <a:p>
            <a:r>
              <a:rPr lang="en-US" sz="2600" dirty="0"/>
              <a:t>Information, counseling, and services for a range of modern contraceptives. </a:t>
            </a:r>
          </a:p>
          <a:p>
            <a:r>
              <a:rPr lang="en-US" sz="2600" dirty="0"/>
              <a:t>Prenatal, childbirth, and postnatal care, including emergency obstetric and newborn care. </a:t>
            </a:r>
          </a:p>
          <a:p>
            <a:r>
              <a:rPr lang="en-US" sz="2600" dirty="0"/>
              <a:t>Safe abortion services and treatment of the complications of unsafe abortion. </a:t>
            </a:r>
          </a:p>
          <a:p>
            <a:r>
              <a:rPr lang="en-US" sz="2600" dirty="0"/>
              <a:t>Information, prevention, testing, and treatment of HIV infection and other STIs. </a:t>
            </a:r>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E1B3099C-3BA5-D076-21F4-0AC5BD9FE8B2}"/>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403751AF-E8D1-36B4-EA17-472BA7803E3B}"/>
              </a:ext>
            </a:extLst>
          </p:cNvPr>
          <p:cNvSpPr>
            <a:spLocks noGrp="1"/>
          </p:cNvSpPr>
          <p:nvPr>
            <p:ph type="sldNum" sz="quarter" idx="12"/>
          </p:nvPr>
        </p:nvSpPr>
        <p:spPr/>
        <p:txBody>
          <a:bodyPr/>
          <a:lstStyle/>
          <a:p>
            <a:fld id="{028175E8-2982-4B09-AFF5-24CBA7DB805C}" type="slidenum">
              <a:rPr lang="en-US" smtClean="0"/>
              <a:pPr/>
              <a:t>66</a:t>
            </a:fld>
            <a:endParaRPr lang="en-US" dirty="0"/>
          </a:p>
        </p:txBody>
      </p:sp>
    </p:spTree>
    <p:extLst>
      <p:ext uri="{BB962C8B-B14F-4D97-AF65-F5344CB8AC3E}">
        <p14:creationId xmlns:p14="http://schemas.microsoft.com/office/powerpoint/2010/main" val="17307660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7CFC3-6011-67D4-34D6-9F21EC88A5A9}"/>
              </a:ext>
            </a:extLst>
          </p:cNvPr>
          <p:cNvSpPr>
            <a:spLocks noGrp="1"/>
          </p:cNvSpPr>
          <p:nvPr>
            <p:ph type="title"/>
          </p:nvPr>
        </p:nvSpPr>
        <p:spPr/>
        <p:txBody>
          <a:bodyPr/>
          <a:lstStyle/>
          <a:p>
            <a:r>
              <a:rPr lang="en-US" dirty="0"/>
              <a:t>ACTIVITY 3A: SEXUAL AND REPRODUCTIVE HEALTH SERVICES</a:t>
            </a:r>
          </a:p>
        </p:txBody>
      </p:sp>
      <p:sp>
        <p:nvSpPr>
          <p:cNvPr id="3" name="Text Placeholder 2">
            <a:extLst>
              <a:ext uri="{FF2B5EF4-FFF2-40B4-BE49-F238E27FC236}">
                <a16:creationId xmlns:a16="http://schemas.microsoft.com/office/drawing/2014/main" id="{73C468CF-D9E9-3DF7-B32B-4CC6BDF56636}"/>
              </a:ext>
            </a:extLst>
          </p:cNvPr>
          <p:cNvSpPr>
            <a:spLocks noGrp="1"/>
          </p:cNvSpPr>
          <p:nvPr>
            <p:ph type="body" idx="13"/>
          </p:nvPr>
        </p:nvSpPr>
        <p:spPr>
          <a:xfrm>
            <a:off x="611332" y="1903444"/>
            <a:ext cx="10888647" cy="4604658"/>
          </a:xfrm>
        </p:spPr>
        <p:txBody>
          <a:bodyPr>
            <a:normAutofit/>
          </a:bodyPr>
          <a:lstStyle/>
          <a:p>
            <a:r>
              <a:rPr lang="en-US" sz="2600" dirty="0"/>
              <a:t>Prevention of, detection of, immediate services for, and referrals for cases of sexual and gender-based violence. </a:t>
            </a:r>
          </a:p>
          <a:p>
            <a:r>
              <a:rPr lang="en-US" sz="2600" dirty="0"/>
              <a:t>Prevention, detection, and management of reproductive cancers, like cervical cancer. </a:t>
            </a:r>
          </a:p>
          <a:p>
            <a:r>
              <a:rPr lang="en-US" sz="2600" dirty="0"/>
              <a:t>Information, counselling, and services for subfertility and infertility. </a:t>
            </a:r>
          </a:p>
          <a:p>
            <a:r>
              <a:rPr lang="en-US" sz="2600" dirty="0"/>
              <a:t>Information, counselling, and services for sexual health and well-being, including routine health services: pelvic exams, pap smears, mammograms, cancer screenings.</a:t>
            </a:r>
          </a:p>
          <a:p>
            <a:r>
              <a:rPr lang="en-US" sz="2600" dirty="0"/>
              <a:t>Adolescent and youth-tailored services. </a:t>
            </a:r>
          </a:p>
        </p:txBody>
      </p:sp>
      <p:sp>
        <p:nvSpPr>
          <p:cNvPr id="4" name="Footer Placeholder 3">
            <a:extLst>
              <a:ext uri="{FF2B5EF4-FFF2-40B4-BE49-F238E27FC236}">
                <a16:creationId xmlns:a16="http://schemas.microsoft.com/office/drawing/2014/main" id="{E1B3099C-3BA5-D076-21F4-0AC5BD9FE8B2}"/>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403751AF-E8D1-36B4-EA17-472BA7803E3B}"/>
              </a:ext>
            </a:extLst>
          </p:cNvPr>
          <p:cNvSpPr>
            <a:spLocks noGrp="1"/>
          </p:cNvSpPr>
          <p:nvPr>
            <p:ph type="sldNum" sz="quarter" idx="12"/>
          </p:nvPr>
        </p:nvSpPr>
        <p:spPr/>
        <p:txBody>
          <a:bodyPr/>
          <a:lstStyle/>
          <a:p>
            <a:fld id="{028175E8-2982-4B09-AFF5-24CBA7DB805C}" type="slidenum">
              <a:rPr lang="en-US" smtClean="0"/>
              <a:pPr/>
              <a:t>67</a:t>
            </a:fld>
            <a:endParaRPr lang="en-US" dirty="0"/>
          </a:p>
        </p:txBody>
      </p:sp>
    </p:spTree>
    <p:extLst>
      <p:ext uri="{BB962C8B-B14F-4D97-AF65-F5344CB8AC3E}">
        <p14:creationId xmlns:p14="http://schemas.microsoft.com/office/powerpoint/2010/main" val="36654227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7CFC3-6011-67D4-34D6-9F21EC88A5A9}"/>
              </a:ext>
            </a:extLst>
          </p:cNvPr>
          <p:cNvSpPr>
            <a:spLocks noGrp="1"/>
          </p:cNvSpPr>
          <p:nvPr>
            <p:ph type="title"/>
          </p:nvPr>
        </p:nvSpPr>
        <p:spPr>
          <a:xfrm>
            <a:off x="611333" y="690055"/>
            <a:ext cx="10515600" cy="1511969"/>
          </a:xfrm>
        </p:spPr>
        <p:txBody>
          <a:bodyPr>
            <a:normAutofit/>
          </a:bodyPr>
          <a:lstStyle/>
          <a:p>
            <a:r>
              <a:rPr lang="en-US" dirty="0"/>
              <a:t>ACTIVITY 3A: UNFPA APRO, RESPECT, RECOGNISE, ENGAGE: MAKING LIFE-SAVING INFORMATION ACCESSIBLE FOR PERSONS WITH DISABILITIES</a:t>
            </a:r>
          </a:p>
        </p:txBody>
      </p:sp>
      <p:sp>
        <p:nvSpPr>
          <p:cNvPr id="4" name="Footer Placeholder 3">
            <a:extLst>
              <a:ext uri="{FF2B5EF4-FFF2-40B4-BE49-F238E27FC236}">
                <a16:creationId xmlns:a16="http://schemas.microsoft.com/office/drawing/2014/main" id="{E1B3099C-3BA5-D076-21F4-0AC5BD9FE8B2}"/>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403751AF-E8D1-36B4-EA17-472BA7803E3B}"/>
              </a:ext>
            </a:extLst>
          </p:cNvPr>
          <p:cNvSpPr>
            <a:spLocks noGrp="1"/>
          </p:cNvSpPr>
          <p:nvPr>
            <p:ph type="sldNum" sz="quarter" idx="12"/>
          </p:nvPr>
        </p:nvSpPr>
        <p:spPr/>
        <p:txBody>
          <a:bodyPr/>
          <a:lstStyle/>
          <a:p>
            <a:fld id="{028175E8-2982-4B09-AFF5-24CBA7DB805C}" type="slidenum">
              <a:rPr lang="en-US" smtClean="0"/>
              <a:pPr/>
              <a:t>68</a:t>
            </a:fld>
            <a:endParaRPr lang="en-US" dirty="0"/>
          </a:p>
        </p:txBody>
      </p:sp>
      <p:pic>
        <p:nvPicPr>
          <p:cNvPr id="3" name="Online Media 2" title="Respect, recognise, engage: Making life-saving information accessible for persons with disabilities">
            <a:hlinkClick r:id="" action="ppaction://media"/>
            <a:extLst>
              <a:ext uri="{FF2B5EF4-FFF2-40B4-BE49-F238E27FC236}">
                <a16:creationId xmlns:a16="http://schemas.microsoft.com/office/drawing/2014/main" id="{20406F17-227A-F36B-A094-1534F9159522}"/>
              </a:ext>
            </a:extLst>
          </p:cNvPr>
          <p:cNvPicPr>
            <a:picLocks noRot="1" noChangeAspect="1"/>
          </p:cNvPicPr>
          <p:nvPr>
            <a:videoFile r:link="rId1"/>
          </p:nvPr>
        </p:nvPicPr>
        <p:blipFill>
          <a:blip r:embed="rId3"/>
          <a:stretch>
            <a:fillRect/>
          </a:stretch>
        </p:blipFill>
        <p:spPr>
          <a:xfrm>
            <a:off x="2596115" y="2202024"/>
            <a:ext cx="7149691" cy="4039575"/>
          </a:xfrm>
          <a:prstGeom prst="rect">
            <a:avLst/>
          </a:prstGeom>
        </p:spPr>
      </p:pic>
    </p:spTree>
    <p:extLst>
      <p:ext uri="{BB962C8B-B14F-4D97-AF65-F5344CB8AC3E}">
        <p14:creationId xmlns:p14="http://schemas.microsoft.com/office/powerpoint/2010/main" val="279193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7CFC3-6011-67D4-34D6-9F21EC88A5A9}"/>
              </a:ext>
            </a:extLst>
          </p:cNvPr>
          <p:cNvSpPr>
            <a:spLocks noGrp="1"/>
          </p:cNvSpPr>
          <p:nvPr>
            <p:ph type="title"/>
          </p:nvPr>
        </p:nvSpPr>
        <p:spPr/>
        <p:txBody>
          <a:bodyPr/>
          <a:lstStyle/>
          <a:p>
            <a:r>
              <a:rPr lang="en-US" dirty="0"/>
              <a:t>ACTIVITY 3A: TWIN TRACK APPROACH</a:t>
            </a:r>
          </a:p>
        </p:txBody>
      </p:sp>
      <p:sp>
        <p:nvSpPr>
          <p:cNvPr id="3" name="Text Placeholder 2">
            <a:extLst>
              <a:ext uri="{FF2B5EF4-FFF2-40B4-BE49-F238E27FC236}">
                <a16:creationId xmlns:a16="http://schemas.microsoft.com/office/drawing/2014/main" id="{73C468CF-D9E9-3DF7-B32B-4CC6BDF56636}"/>
              </a:ext>
            </a:extLst>
          </p:cNvPr>
          <p:cNvSpPr>
            <a:spLocks noGrp="1"/>
          </p:cNvSpPr>
          <p:nvPr>
            <p:ph type="body" idx="13"/>
          </p:nvPr>
        </p:nvSpPr>
        <p:spPr>
          <a:xfrm>
            <a:off x="611333" y="1609531"/>
            <a:ext cx="9139158" cy="4898571"/>
          </a:xfrm>
        </p:spPr>
        <p:txBody>
          <a:bodyPr>
            <a:normAutofit/>
          </a:bodyPr>
          <a:lstStyle/>
          <a:p>
            <a:pPr marL="0" indent="0">
              <a:buNone/>
            </a:pPr>
            <a:r>
              <a:rPr lang="en-US" sz="2600" b="1" dirty="0"/>
              <a:t>The twin-track approach means: </a:t>
            </a:r>
            <a:br>
              <a:rPr lang="cs-CZ" sz="2600" b="1" dirty="0"/>
            </a:br>
            <a:endParaRPr lang="en-US" sz="2600" b="1" dirty="0"/>
          </a:p>
          <a:p>
            <a:pPr marL="457200" indent="-457200">
              <a:buFont typeface="+mj-lt"/>
              <a:buAutoNum type="arabicPeriod"/>
            </a:pPr>
            <a:r>
              <a:rPr lang="en-US" sz="2600" dirty="0"/>
              <a:t>Systematic mainstreaming of the interests of people with disabilities across all plans, strategies, and policies. </a:t>
            </a:r>
            <a:br>
              <a:rPr lang="cs-CZ" sz="2600" dirty="0"/>
            </a:br>
            <a:br>
              <a:rPr lang="cs-CZ" sz="2600" dirty="0"/>
            </a:br>
            <a:r>
              <a:rPr lang="en-US" sz="2600" dirty="0"/>
              <a:t>AND</a:t>
            </a:r>
          </a:p>
          <a:p>
            <a:pPr marL="457200" indent="-457200">
              <a:buFont typeface="+mj-lt"/>
              <a:buAutoNum type="arabicPeriod"/>
            </a:pPr>
            <a:endParaRPr lang="en-US" sz="2600" dirty="0"/>
          </a:p>
          <a:p>
            <a:pPr marL="457200" indent="-457200">
              <a:buFont typeface="+mj-lt"/>
              <a:buAutoNum type="arabicPeriod"/>
            </a:pPr>
            <a:r>
              <a:rPr lang="en-US" sz="2600" dirty="0"/>
              <a:t>Taking targeted and monitored action specifically for people with disabilities.</a:t>
            </a:r>
          </a:p>
          <a:p>
            <a:endParaRPr lang="en-US" dirty="0"/>
          </a:p>
        </p:txBody>
      </p:sp>
      <p:sp>
        <p:nvSpPr>
          <p:cNvPr id="4" name="Footer Placeholder 3">
            <a:extLst>
              <a:ext uri="{FF2B5EF4-FFF2-40B4-BE49-F238E27FC236}">
                <a16:creationId xmlns:a16="http://schemas.microsoft.com/office/drawing/2014/main" id="{E1B3099C-3BA5-D076-21F4-0AC5BD9FE8B2}"/>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403751AF-E8D1-36B4-EA17-472BA7803E3B}"/>
              </a:ext>
            </a:extLst>
          </p:cNvPr>
          <p:cNvSpPr>
            <a:spLocks noGrp="1"/>
          </p:cNvSpPr>
          <p:nvPr>
            <p:ph type="sldNum" sz="quarter" idx="12"/>
          </p:nvPr>
        </p:nvSpPr>
        <p:spPr/>
        <p:txBody>
          <a:bodyPr/>
          <a:lstStyle/>
          <a:p>
            <a:fld id="{028175E8-2982-4B09-AFF5-24CBA7DB805C}" type="slidenum">
              <a:rPr lang="en-US" smtClean="0"/>
              <a:pPr/>
              <a:t>69</a:t>
            </a:fld>
            <a:endParaRPr lang="en-US" dirty="0"/>
          </a:p>
        </p:txBody>
      </p:sp>
    </p:spTree>
    <p:extLst>
      <p:ext uri="{BB962C8B-B14F-4D97-AF65-F5344CB8AC3E}">
        <p14:creationId xmlns:p14="http://schemas.microsoft.com/office/powerpoint/2010/main" val="3884454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9412B-7810-2783-E305-AB079F4AC937}"/>
              </a:ext>
            </a:extLst>
          </p:cNvPr>
          <p:cNvSpPr>
            <a:spLocks noGrp="1"/>
          </p:cNvSpPr>
          <p:nvPr>
            <p:ph type="title"/>
          </p:nvPr>
        </p:nvSpPr>
        <p:spPr/>
        <p:txBody>
          <a:bodyPr/>
          <a:lstStyle/>
          <a:p>
            <a:r>
              <a:rPr lang="en-US" b="1" dirty="0"/>
              <a:t>GROUP AGREEMENTS</a:t>
            </a:r>
            <a:endParaRPr lang="en-US" dirty="0"/>
          </a:p>
        </p:txBody>
      </p:sp>
      <p:sp>
        <p:nvSpPr>
          <p:cNvPr id="7" name="Text Placeholder 6">
            <a:extLst>
              <a:ext uri="{FF2B5EF4-FFF2-40B4-BE49-F238E27FC236}">
                <a16:creationId xmlns:a16="http://schemas.microsoft.com/office/drawing/2014/main" id="{9233632F-8D19-4DF1-2B20-256FE0AFF029}"/>
              </a:ext>
            </a:extLst>
          </p:cNvPr>
          <p:cNvSpPr>
            <a:spLocks noGrp="1"/>
          </p:cNvSpPr>
          <p:nvPr>
            <p:ph type="body" idx="4294967295"/>
          </p:nvPr>
        </p:nvSpPr>
        <p:spPr>
          <a:xfrm>
            <a:off x="611188" y="1411288"/>
            <a:ext cx="10515600" cy="3222625"/>
          </a:xfrm>
        </p:spPr>
        <p:txBody>
          <a:bodyPr>
            <a:noAutofit/>
          </a:bodyPr>
          <a:lstStyle/>
          <a:p>
            <a:pPr marL="0" indent="0">
              <a:lnSpc>
                <a:spcPct val="150000"/>
              </a:lnSpc>
              <a:buNone/>
            </a:pPr>
            <a:r>
              <a:rPr lang="en-US" sz="2600" b="1" dirty="0">
                <a:latin typeface="Arial" panose="020B0604020202020204" pitchFamily="34" charset="0"/>
                <a:cs typeface="Arial" panose="020B0604020202020204" pitchFamily="34" charset="0"/>
              </a:rPr>
              <a:t>We agree to</a:t>
            </a:r>
            <a:r>
              <a:rPr lang="en-US" sz="2600" b="1" dirty="0">
                <a:latin typeface="Arial" panose="020B0604020202020204" pitchFamily="34" charset="0"/>
                <a:ea typeface="Arial"/>
                <a:cs typeface="Arial" panose="020B0604020202020204" pitchFamily="34" charset="0"/>
                <a:sym typeface="Arial"/>
              </a:rPr>
              <a:t>:</a:t>
            </a:r>
            <a:endParaRPr lang="cs-CZ" sz="2600" b="1" dirty="0">
              <a:latin typeface="Arial" panose="020B0604020202020204" pitchFamily="34" charset="0"/>
              <a:ea typeface="Arial"/>
              <a:cs typeface="Arial" panose="020B0604020202020204" pitchFamily="34" charset="0"/>
              <a:sym typeface="Arial"/>
            </a:endParaRPr>
          </a:p>
          <a:p>
            <a:pPr>
              <a:lnSpc>
                <a:spcPct val="150000"/>
              </a:lnSpc>
            </a:pPr>
            <a:r>
              <a:rPr lang="en-US" sz="2600" dirty="0">
                <a:latin typeface="Arial"/>
                <a:ea typeface="Arial"/>
                <a:cs typeface="Arial"/>
                <a:sym typeface="Arial"/>
              </a:rPr>
              <a:t>Keep what we learn about each other confidential</a:t>
            </a:r>
          </a:p>
          <a:p>
            <a:pPr>
              <a:lnSpc>
                <a:spcPct val="150000"/>
              </a:lnSpc>
            </a:pPr>
            <a:r>
              <a:rPr lang="en-US" sz="2600" dirty="0">
                <a:latin typeface="Arial"/>
                <a:ea typeface="Arial"/>
                <a:cs typeface="Arial"/>
                <a:sym typeface="Arial"/>
              </a:rPr>
              <a:t>Challenge ourselves to participate and share</a:t>
            </a:r>
          </a:p>
          <a:p>
            <a:pPr>
              <a:lnSpc>
                <a:spcPct val="150000"/>
              </a:lnSpc>
            </a:pPr>
            <a:r>
              <a:rPr lang="en-US" sz="2600" dirty="0">
                <a:latin typeface="Arial"/>
                <a:ea typeface="Arial"/>
                <a:cs typeface="Arial"/>
                <a:sym typeface="Arial"/>
              </a:rPr>
              <a:t>Listen attentively and respond without judgment of one another</a:t>
            </a:r>
          </a:p>
          <a:p>
            <a:pPr>
              <a:lnSpc>
                <a:spcPct val="150000"/>
              </a:lnSpc>
            </a:pPr>
            <a:r>
              <a:rPr lang="en-US" sz="2600" dirty="0">
                <a:latin typeface="Arial"/>
                <a:ea typeface="Arial"/>
                <a:cs typeface="Arial"/>
                <a:sym typeface="Arial"/>
              </a:rPr>
              <a:t>[insert new agreements]</a:t>
            </a:r>
          </a:p>
          <a:p>
            <a:pPr>
              <a:lnSpc>
                <a:spcPct val="150000"/>
              </a:lnSpc>
            </a:pPr>
            <a:r>
              <a:rPr lang="en-US" sz="2600" dirty="0">
                <a:latin typeface="Arial"/>
                <a:ea typeface="Arial"/>
                <a:cs typeface="Arial"/>
                <a:sym typeface="Arial"/>
              </a:rPr>
              <a:t>[insert new agreements]</a:t>
            </a:r>
            <a:br>
              <a:rPr lang="cs-CZ" sz="2400" dirty="0">
                <a:latin typeface="Arial"/>
                <a:ea typeface="Arial"/>
                <a:cs typeface="Arial"/>
                <a:sym typeface="Arial"/>
              </a:rPr>
            </a:br>
            <a:endParaRPr lang="en-US" sz="2400" dirty="0"/>
          </a:p>
        </p:txBody>
      </p:sp>
      <p:sp>
        <p:nvSpPr>
          <p:cNvPr id="11" name="Footer Placeholder 10">
            <a:extLst>
              <a:ext uri="{FF2B5EF4-FFF2-40B4-BE49-F238E27FC236}">
                <a16:creationId xmlns:a16="http://schemas.microsoft.com/office/drawing/2014/main" id="{D5BD9A45-8D65-0AEB-7932-885312DD7793}"/>
              </a:ext>
            </a:extLst>
          </p:cNvPr>
          <p:cNvSpPr>
            <a:spLocks noGrp="1"/>
          </p:cNvSpPr>
          <p:nvPr>
            <p:ph type="ftr" sz="quarter" idx="11"/>
          </p:nvPr>
        </p:nvSpPr>
        <p:spPr/>
        <p:txBody>
          <a:bodyPr/>
          <a:lstStyle/>
          <a:p>
            <a:r>
              <a:rPr lang="en-US"/>
              <a:t>Our Bodies, Our Rights!   |   A Virtual Workshop</a:t>
            </a:r>
            <a:endParaRPr lang="en-US" dirty="0"/>
          </a:p>
        </p:txBody>
      </p:sp>
      <p:sp>
        <p:nvSpPr>
          <p:cNvPr id="12" name="Slide Number Placeholder 11">
            <a:extLst>
              <a:ext uri="{FF2B5EF4-FFF2-40B4-BE49-F238E27FC236}">
                <a16:creationId xmlns:a16="http://schemas.microsoft.com/office/drawing/2014/main" id="{D5A1CECD-74AA-3AEB-F9B9-29FA5E432657}"/>
              </a:ext>
            </a:extLst>
          </p:cNvPr>
          <p:cNvSpPr>
            <a:spLocks noGrp="1"/>
          </p:cNvSpPr>
          <p:nvPr>
            <p:ph type="sldNum" sz="quarter" idx="12"/>
          </p:nvPr>
        </p:nvSpPr>
        <p:spPr/>
        <p:txBody>
          <a:bodyPr/>
          <a:lstStyle/>
          <a:p>
            <a:fld id="{028175E8-2982-4B09-AFF5-24CBA7DB805C}" type="slidenum">
              <a:rPr lang="en-US" smtClean="0"/>
              <a:pPr/>
              <a:t>7</a:t>
            </a:fld>
            <a:endParaRPr lang="en-US" dirty="0"/>
          </a:p>
        </p:txBody>
      </p:sp>
      <p:sp>
        <p:nvSpPr>
          <p:cNvPr id="13" name="Text Placeholder 6">
            <a:extLst>
              <a:ext uri="{FF2B5EF4-FFF2-40B4-BE49-F238E27FC236}">
                <a16:creationId xmlns:a16="http://schemas.microsoft.com/office/drawing/2014/main" id="{AFF91721-8A1D-D2A8-1AC8-7B226A48F5DD}"/>
              </a:ext>
            </a:extLst>
          </p:cNvPr>
          <p:cNvSpPr txBox="1">
            <a:spLocks/>
          </p:cNvSpPr>
          <p:nvPr/>
        </p:nvSpPr>
        <p:spPr>
          <a:xfrm>
            <a:off x="611333" y="3888082"/>
            <a:ext cx="10515600" cy="22641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Tree>
    <p:extLst>
      <p:ext uri="{BB962C8B-B14F-4D97-AF65-F5344CB8AC3E}">
        <p14:creationId xmlns:p14="http://schemas.microsoft.com/office/powerpoint/2010/main" val="24779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7CFC3-6011-67D4-34D6-9F21EC88A5A9}"/>
              </a:ext>
            </a:extLst>
          </p:cNvPr>
          <p:cNvSpPr>
            <a:spLocks noGrp="1"/>
          </p:cNvSpPr>
          <p:nvPr>
            <p:ph type="title"/>
          </p:nvPr>
        </p:nvSpPr>
        <p:spPr/>
        <p:txBody>
          <a:bodyPr/>
          <a:lstStyle/>
          <a:p>
            <a:r>
              <a:rPr lang="en-US" dirty="0"/>
              <a:t>ACTIVITY 3A: KEY MESSAGES</a:t>
            </a:r>
          </a:p>
        </p:txBody>
      </p:sp>
      <p:sp>
        <p:nvSpPr>
          <p:cNvPr id="3" name="Text Placeholder 2">
            <a:extLst>
              <a:ext uri="{FF2B5EF4-FFF2-40B4-BE49-F238E27FC236}">
                <a16:creationId xmlns:a16="http://schemas.microsoft.com/office/drawing/2014/main" id="{73C468CF-D9E9-3DF7-B32B-4CC6BDF56636}"/>
              </a:ext>
            </a:extLst>
          </p:cNvPr>
          <p:cNvSpPr>
            <a:spLocks noGrp="1"/>
          </p:cNvSpPr>
          <p:nvPr>
            <p:ph type="body" idx="13"/>
          </p:nvPr>
        </p:nvSpPr>
        <p:spPr>
          <a:xfrm>
            <a:off x="611332" y="1596571"/>
            <a:ext cx="10888647" cy="4911531"/>
          </a:xfrm>
        </p:spPr>
        <p:txBody>
          <a:bodyPr>
            <a:normAutofit/>
          </a:bodyPr>
          <a:lstStyle/>
          <a:p>
            <a:pPr marL="0" indent="0">
              <a:buNone/>
            </a:pPr>
            <a:r>
              <a:rPr lang="en-US" sz="2600" b="1" dirty="0"/>
              <a:t>Fundamental SRHR services people with disabilities should have access to include: </a:t>
            </a:r>
          </a:p>
          <a:p>
            <a:r>
              <a:rPr lang="en-US" sz="2600" dirty="0"/>
              <a:t>Comprehensive sexuality education and information.</a:t>
            </a:r>
          </a:p>
          <a:p>
            <a:r>
              <a:rPr lang="en-US" sz="2600" dirty="0"/>
              <a:t>Contraception information, goods, and services.</a:t>
            </a:r>
          </a:p>
          <a:p>
            <a:r>
              <a:rPr lang="en-US" sz="2600" dirty="0"/>
              <a:t>Maternal and newborn health information and services.</a:t>
            </a:r>
          </a:p>
          <a:p>
            <a:r>
              <a:rPr lang="en-US" sz="2600" dirty="0"/>
              <a:t>Safe abortion information and services and treatment following unsafe abortion.</a:t>
            </a:r>
          </a:p>
          <a:p>
            <a:r>
              <a:rPr lang="en-US" sz="2600" dirty="0"/>
              <a:t>Sexually Transmitted Infections (STIs, including HIV) information, prevention, testing, and treatment services.</a:t>
            </a:r>
          </a:p>
        </p:txBody>
      </p:sp>
      <p:sp>
        <p:nvSpPr>
          <p:cNvPr id="4" name="Footer Placeholder 3">
            <a:extLst>
              <a:ext uri="{FF2B5EF4-FFF2-40B4-BE49-F238E27FC236}">
                <a16:creationId xmlns:a16="http://schemas.microsoft.com/office/drawing/2014/main" id="{E1B3099C-3BA5-D076-21F4-0AC5BD9FE8B2}"/>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403751AF-E8D1-36B4-EA17-472BA7803E3B}"/>
              </a:ext>
            </a:extLst>
          </p:cNvPr>
          <p:cNvSpPr>
            <a:spLocks noGrp="1"/>
          </p:cNvSpPr>
          <p:nvPr>
            <p:ph type="sldNum" sz="quarter" idx="12"/>
          </p:nvPr>
        </p:nvSpPr>
        <p:spPr/>
        <p:txBody>
          <a:bodyPr/>
          <a:lstStyle/>
          <a:p>
            <a:fld id="{028175E8-2982-4B09-AFF5-24CBA7DB805C}" type="slidenum">
              <a:rPr lang="en-US" smtClean="0"/>
              <a:pPr/>
              <a:t>70</a:t>
            </a:fld>
            <a:endParaRPr lang="en-US" dirty="0"/>
          </a:p>
        </p:txBody>
      </p:sp>
    </p:spTree>
    <p:extLst>
      <p:ext uri="{BB962C8B-B14F-4D97-AF65-F5344CB8AC3E}">
        <p14:creationId xmlns:p14="http://schemas.microsoft.com/office/powerpoint/2010/main" val="36525276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7CFC3-6011-67D4-34D6-9F21EC88A5A9}"/>
              </a:ext>
            </a:extLst>
          </p:cNvPr>
          <p:cNvSpPr>
            <a:spLocks noGrp="1"/>
          </p:cNvSpPr>
          <p:nvPr>
            <p:ph type="title"/>
          </p:nvPr>
        </p:nvSpPr>
        <p:spPr/>
        <p:txBody>
          <a:bodyPr/>
          <a:lstStyle/>
          <a:p>
            <a:r>
              <a:rPr lang="en-US" dirty="0"/>
              <a:t>ACTIVITY 3A: KEY MESSAGES</a:t>
            </a:r>
          </a:p>
        </p:txBody>
      </p:sp>
      <p:sp>
        <p:nvSpPr>
          <p:cNvPr id="3" name="Text Placeholder 2">
            <a:extLst>
              <a:ext uri="{FF2B5EF4-FFF2-40B4-BE49-F238E27FC236}">
                <a16:creationId xmlns:a16="http://schemas.microsoft.com/office/drawing/2014/main" id="{73C468CF-D9E9-3DF7-B32B-4CC6BDF56636}"/>
              </a:ext>
            </a:extLst>
          </p:cNvPr>
          <p:cNvSpPr>
            <a:spLocks noGrp="1"/>
          </p:cNvSpPr>
          <p:nvPr>
            <p:ph type="body" idx="13"/>
          </p:nvPr>
        </p:nvSpPr>
        <p:spPr>
          <a:xfrm>
            <a:off x="611333" y="1414008"/>
            <a:ext cx="10622725" cy="5124904"/>
          </a:xfrm>
        </p:spPr>
        <p:txBody>
          <a:bodyPr>
            <a:normAutofit/>
          </a:bodyPr>
          <a:lstStyle/>
          <a:p>
            <a:r>
              <a:rPr lang="en-US" dirty="0"/>
              <a:t>Prevention, detection, services, and referrals for cases of sexual violence and GBV.</a:t>
            </a:r>
          </a:p>
          <a:p>
            <a:r>
              <a:rPr lang="en-US" dirty="0"/>
              <a:t>Prevention, detection, and management of reproductive cancers. </a:t>
            </a:r>
          </a:p>
          <a:p>
            <a:r>
              <a:rPr lang="en-US" dirty="0"/>
              <a:t>Fertility and conception information and services.</a:t>
            </a:r>
          </a:p>
          <a:p>
            <a:r>
              <a:rPr lang="en-US" dirty="0"/>
              <a:t>Routine health services: pelvic exams, mammograms, cancer screenings.</a:t>
            </a:r>
          </a:p>
          <a:p>
            <a:r>
              <a:rPr lang="en-US" dirty="0"/>
              <a:t>Adolescent and youth-tailored services. </a:t>
            </a:r>
          </a:p>
          <a:p>
            <a:endParaRPr lang="en-US" dirty="0"/>
          </a:p>
          <a:p>
            <a:pPr marL="0" indent="0">
              <a:buNone/>
            </a:pPr>
            <a:r>
              <a:rPr lang="en-US" dirty="0"/>
              <a:t>You have the right to access services that are available to the rest of the community and people without disabilities. You also have the right to have your disability-related needs met. This is sometimes referred to as a twin-track approach.</a:t>
            </a:r>
          </a:p>
        </p:txBody>
      </p:sp>
      <p:sp>
        <p:nvSpPr>
          <p:cNvPr id="4" name="Footer Placeholder 3">
            <a:extLst>
              <a:ext uri="{FF2B5EF4-FFF2-40B4-BE49-F238E27FC236}">
                <a16:creationId xmlns:a16="http://schemas.microsoft.com/office/drawing/2014/main" id="{E1B3099C-3BA5-D076-21F4-0AC5BD9FE8B2}"/>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403751AF-E8D1-36B4-EA17-472BA7803E3B}"/>
              </a:ext>
            </a:extLst>
          </p:cNvPr>
          <p:cNvSpPr>
            <a:spLocks noGrp="1"/>
          </p:cNvSpPr>
          <p:nvPr>
            <p:ph type="sldNum" sz="quarter" idx="12"/>
          </p:nvPr>
        </p:nvSpPr>
        <p:spPr/>
        <p:txBody>
          <a:bodyPr/>
          <a:lstStyle/>
          <a:p>
            <a:fld id="{028175E8-2982-4B09-AFF5-24CBA7DB805C}" type="slidenum">
              <a:rPr lang="en-US" smtClean="0"/>
              <a:pPr/>
              <a:t>71</a:t>
            </a:fld>
            <a:endParaRPr lang="en-US" dirty="0"/>
          </a:p>
        </p:txBody>
      </p:sp>
    </p:spTree>
    <p:extLst>
      <p:ext uri="{BB962C8B-B14F-4D97-AF65-F5344CB8AC3E}">
        <p14:creationId xmlns:p14="http://schemas.microsoft.com/office/powerpoint/2010/main" val="20007450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0A243-10A0-5570-B869-8AE00D06B23F}"/>
              </a:ext>
            </a:extLst>
          </p:cNvPr>
          <p:cNvSpPr>
            <a:spLocks noGrp="1"/>
          </p:cNvSpPr>
          <p:nvPr>
            <p:ph type="title"/>
          </p:nvPr>
        </p:nvSpPr>
        <p:spPr/>
        <p:txBody>
          <a:bodyPr/>
          <a:lstStyle/>
          <a:p>
            <a:r>
              <a:rPr lang="en-US" dirty="0"/>
              <a:t>ACTIVITY 3</a:t>
            </a:r>
            <a:r>
              <a:rPr lang="cs-CZ" dirty="0"/>
              <a:t>B</a:t>
            </a:r>
            <a:endParaRPr lang="en-US" dirty="0"/>
          </a:p>
        </p:txBody>
      </p:sp>
      <p:sp>
        <p:nvSpPr>
          <p:cNvPr id="3" name="Slide Number Placeholder 2">
            <a:extLst>
              <a:ext uri="{FF2B5EF4-FFF2-40B4-BE49-F238E27FC236}">
                <a16:creationId xmlns:a16="http://schemas.microsoft.com/office/drawing/2014/main" id="{EBDA1F1C-C4EF-E157-9CEF-E7E4E43B4649}"/>
              </a:ext>
            </a:extLst>
          </p:cNvPr>
          <p:cNvSpPr>
            <a:spLocks noGrp="1"/>
          </p:cNvSpPr>
          <p:nvPr>
            <p:ph type="sldNum" sz="quarter" idx="12"/>
          </p:nvPr>
        </p:nvSpPr>
        <p:spPr/>
        <p:txBody>
          <a:bodyPr/>
          <a:lstStyle/>
          <a:p>
            <a:fld id="{028175E8-2982-4B09-AFF5-24CBA7DB805C}" type="slidenum">
              <a:rPr lang="en-US" smtClean="0"/>
              <a:pPr/>
              <a:t>72</a:t>
            </a:fld>
            <a:endParaRPr lang="en-US" dirty="0"/>
          </a:p>
        </p:txBody>
      </p:sp>
      <p:sp>
        <p:nvSpPr>
          <p:cNvPr id="5" name="TextBox 4">
            <a:extLst>
              <a:ext uri="{FF2B5EF4-FFF2-40B4-BE49-F238E27FC236}">
                <a16:creationId xmlns:a16="http://schemas.microsoft.com/office/drawing/2014/main" id="{E2FD47B7-B30D-5157-A921-082C7173EFEE}"/>
              </a:ext>
            </a:extLst>
          </p:cNvPr>
          <p:cNvSpPr txBox="1"/>
          <p:nvPr/>
        </p:nvSpPr>
        <p:spPr>
          <a:xfrm>
            <a:off x="516294" y="1692717"/>
            <a:ext cx="6331528" cy="3785652"/>
          </a:xfrm>
          <a:prstGeom prst="rect">
            <a:avLst/>
          </a:prstGeom>
          <a:noFill/>
        </p:spPr>
        <p:txBody>
          <a:bodyPr wrap="square">
            <a:spAutoFit/>
          </a:bodyPr>
          <a:lstStyle/>
          <a:p>
            <a:pPr algn="l"/>
            <a:r>
              <a:rPr lang="en-US" sz="4000" b="1" i="0" u="none" strike="noStrike" baseline="0" dirty="0">
                <a:latin typeface="Arial" panose="020B0604020202020204" pitchFamily="34" charset="0"/>
                <a:cs typeface="Arial" panose="020B0604020202020204" pitchFamily="34" charset="0"/>
              </a:rPr>
              <a:t>ENSURING SERVICES ARE AVAILABLE, ACCESSIBLE, ACCEPTABLE,</a:t>
            </a:r>
          </a:p>
          <a:p>
            <a:pPr algn="l"/>
            <a:r>
              <a:rPr lang="en-US" sz="4000" b="1" i="0" u="none" strike="noStrike" baseline="0" dirty="0">
                <a:latin typeface="Arial" panose="020B0604020202020204" pitchFamily="34" charset="0"/>
                <a:cs typeface="Arial" panose="020B0604020202020204" pitchFamily="34" charset="0"/>
              </a:rPr>
              <a:t>AND OF </a:t>
            </a:r>
          </a:p>
          <a:p>
            <a:pPr algn="l"/>
            <a:r>
              <a:rPr lang="en-US" sz="4000" b="1" i="0" u="none" strike="noStrike" baseline="0" dirty="0">
                <a:latin typeface="Arial" panose="020B0604020202020204" pitchFamily="34" charset="0"/>
                <a:cs typeface="Arial" panose="020B0604020202020204" pitchFamily="34" charset="0"/>
              </a:rPr>
              <a:t>GOOD QUALITY</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55599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7CFC3-6011-67D4-34D6-9F21EC88A5A9}"/>
              </a:ext>
            </a:extLst>
          </p:cNvPr>
          <p:cNvSpPr>
            <a:spLocks noGrp="1"/>
          </p:cNvSpPr>
          <p:nvPr>
            <p:ph type="title"/>
          </p:nvPr>
        </p:nvSpPr>
        <p:spPr/>
        <p:txBody>
          <a:bodyPr/>
          <a:lstStyle/>
          <a:p>
            <a:r>
              <a:rPr lang="en-US" dirty="0"/>
              <a:t>ACTIVITY 3B: REFLECTION QUESTION </a:t>
            </a:r>
          </a:p>
        </p:txBody>
      </p:sp>
      <p:sp>
        <p:nvSpPr>
          <p:cNvPr id="3" name="Text Placeholder 2">
            <a:extLst>
              <a:ext uri="{FF2B5EF4-FFF2-40B4-BE49-F238E27FC236}">
                <a16:creationId xmlns:a16="http://schemas.microsoft.com/office/drawing/2014/main" id="{73C468CF-D9E9-3DF7-B32B-4CC6BDF56636}"/>
              </a:ext>
            </a:extLst>
          </p:cNvPr>
          <p:cNvSpPr>
            <a:spLocks noGrp="1"/>
          </p:cNvSpPr>
          <p:nvPr>
            <p:ph type="body" idx="13"/>
          </p:nvPr>
        </p:nvSpPr>
        <p:spPr>
          <a:xfrm>
            <a:off x="611332" y="1604865"/>
            <a:ext cx="10888647" cy="4903237"/>
          </a:xfrm>
        </p:spPr>
        <p:txBody>
          <a:bodyPr>
            <a:normAutofit/>
          </a:bodyPr>
          <a:lstStyle/>
          <a:p>
            <a:pPr marL="0" indent="0">
              <a:buNone/>
            </a:pPr>
            <a:r>
              <a:rPr lang="en-US" sz="2600" dirty="0"/>
              <a:t>Think of a time that you or a friend wanted to access contraceptive </a:t>
            </a:r>
            <a:br>
              <a:rPr lang="cs-CZ" sz="2600" dirty="0"/>
            </a:br>
            <a:r>
              <a:rPr lang="en-US" sz="2600" dirty="0"/>
              <a:t>(or family planning) services in your community. </a:t>
            </a:r>
          </a:p>
          <a:p>
            <a:pPr marL="0" indent="0">
              <a:buNone/>
            </a:pPr>
            <a:endParaRPr lang="en-US" sz="2600" dirty="0"/>
          </a:p>
          <a:p>
            <a:pPr marL="0" indent="0">
              <a:buNone/>
            </a:pPr>
            <a:r>
              <a:rPr lang="en-US" sz="2600" b="1" dirty="0"/>
              <a:t>Did you or your friend face any barriers? </a:t>
            </a:r>
          </a:p>
          <a:p>
            <a:pPr marL="0" indent="0">
              <a:buNone/>
            </a:pPr>
            <a:endParaRPr lang="en-US" sz="2600" dirty="0"/>
          </a:p>
          <a:p>
            <a:pPr marL="0" indent="0">
              <a:buNone/>
            </a:pPr>
            <a:r>
              <a:rPr lang="en-US" sz="2600" b="1" dirty="0"/>
              <a:t>If not, what made these services accessible?</a:t>
            </a:r>
          </a:p>
        </p:txBody>
      </p:sp>
      <p:sp>
        <p:nvSpPr>
          <p:cNvPr id="4" name="Footer Placeholder 3">
            <a:extLst>
              <a:ext uri="{FF2B5EF4-FFF2-40B4-BE49-F238E27FC236}">
                <a16:creationId xmlns:a16="http://schemas.microsoft.com/office/drawing/2014/main" id="{E1B3099C-3BA5-D076-21F4-0AC5BD9FE8B2}"/>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403751AF-E8D1-36B4-EA17-472BA7803E3B}"/>
              </a:ext>
            </a:extLst>
          </p:cNvPr>
          <p:cNvSpPr>
            <a:spLocks noGrp="1"/>
          </p:cNvSpPr>
          <p:nvPr>
            <p:ph type="sldNum" sz="quarter" idx="12"/>
          </p:nvPr>
        </p:nvSpPr>
        <p:spPr/>
        <p:txBody>
          <a:bodyPr/>
          <a:lstStyle/>
          <a:p>
            <a:fld id="{028175E8-2982-4B09-AFF5-24CBA7DB805C}" type="slidenum">
              <a:rPr lang="en-US" smtClean="0"/>
              <a:pPr/>
              <a:t>73</a:t>
            </a:fld>
            <a:endParaRPr lang="en-US" dirty="0"/>
          </a:p>
        </p:txBody>
      </p:sp>
    </p:spTree>
    <p:extLst>
      <p:ext uri="{BB962C8B-B14F-4D97-AF65-F5344CB8AC3E}">
        <p14:creationId xmlns:p14="http://schemas.microsoft.com/office/powerpoint/2010/main" val="21024601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7CFC3-6011-67D4-34D6-9F21EC88A5A9}"/>
              </a:ext>
            </a:extLst>
          </p:cNvPr>
          <p:cNvSpPr>
            <a:spLocks noGrp="1"/>
          </p:cNvSpPr>
          <p:nvPr>
            <p:ph type="title"/>
          </p:nvPr>
        </p:nvSpPr>
        <p:spPr/>
        <p:txBody>
          <a:bodyPr/>
          <a:lstStyle/>
          <a:p>
            <a:r>
              <a:rPr lang="en-US" dirty="0"/>
              <a:t>ACTIVITY 3B: KEY CONCEPT: AAAQ FRAMEWORK</a:t>
            </a:r>
          </a:p>
        </p:txBody>
      </p:sp>
      <p:sp>
        <p:nvSpPr>
          <p:cNvPr id="3" name="Text Placeholder 2">
            <a:extLst>
              <a:ext uri="{FF2B5EF4-FFF2-40B4-BE49-F238E27FC236}">
                <a16:creationId xmlns:a16="http://schemas.microsoft.com/office/drawing/2014/main" id="{73C468CF-D9E9-3DF7-B32B-4CC6BDF56636}"/>
              </a:ext>
            </a:extLst>
          </p:cNvPr>
          <p:cNvSpPr>
            <a:spLocks noGrp="1"/>
          </p:cNvSpPr>
          <p:nvPr>
            <p:ph type="body" idx="13"/>
          </p:nvPr>
        </p:nvSpPr>
        <p:spPr>
          <a:xfrm>
            <a:off x="611332" y="1604865"/>
            <a:ext cx="10888647" cy="4903237"/>
          </a:xfrm>
        </p:spPr>
        <p:txBody>
          <a:bodyPr>
            <a:normAutofit/>
          </a:bodyPr>
          <a:lstStyle/>
          <a:p>
            <a:pPr marL="0" indent="0">
              <a:buNone/>
            </a:pPr>
            <a:r>
              <a:rPr lang="en-US" sz="2600" dirty="0"/>
              <a:t>The obligation to ensure that health-related information, goods, </a:t>
            </a:r>
            <a:br>
              <a:rPr lang="cs-CZ" sz="2600" dirty="0"/>
            </a:br>
            <a:r>
              <a:rPr lang="en-US" sz="2600" dirty="0"/>
              <a:t>and services be:</a:t>
            </a:r>
          </a:p>
          <a:p>
            <a:pPr marL="0" indent="0">
              <a:buNone/>
            </a:pPr>
            <a:endParaRPr lang="en-US" sz="2600" dirty="0"/>
          </a:p>
          <a:p>
            <a:pPr marL="284163" indent="-284163"/>
            <a:r>
              <a:rPr lang="en-US" sz="2600" b="1" dirty="0"/>
              <a:t>available</a:t>
            </a:r>
          </a:p>
          <a:p>
            <a:pPr marL="284163" indent="-284163"/>
            <a:r>
              <a:rPr lang="en-US" sz="2600" b="1" dirty="0"/>
              <a:t>accessible </a:t>
            </a:r>
          </a:p>
          <a:p>
            <a:pPr marL="284163" indent="-284163"/>
            <a:r>
              <a:rPr lang="en-US" sz="2600" b="1" dirty="0"/>
              <a:t>acceptable </a:t>
            </a:r>
          </a:p>
          <a:p>
            <a:pPr marL="284163" indent="-284163"/>
            <a:r>
              <a:rPr lang="en-US" sz="2600" b="1" dirty="0"/>
              <a:t>and of good quality</a:t>
            </a:r>
          </a:p>
          <a:p>
            <a:pPr marL="0" indent="0">
              <a:buNone/>
            </a:pPr>
            <a:endParaRPr lang="en-US" dirty="0"/>
          </a:p>
        </p:txBody>
      </p:sp>
      <p:sp>
        <p:nvSpPr>
          <p:cNvPr id="4" name="Footer Placeholder 3">
            <a:extLst>
              <a:ext uri="{FF2B5EF4-FFF2-40B4-BE49-F238E27FC236}">
                <a16:creationId xmlns:a16="http://schemas.microsoft.com/office/drawing/2014/main" id="{E1B3099C-3BA5-D076-21F4-0AC5BD9FE8B2}"/>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403751AF-E8D1-36B4-EA17-472BA7803E3B}"/>
              </a:ext>
            </a:extLst>
          </p:cNvPr>
          <p:cNvSpPr>
            <a:spLocks noGrp="1"/>
          </p:cNvSpPr>
          <p:nvPr>
            <p:ph type="sldNum" sz="quarter" idx="12"/>
          </p:nvPr>
        </p:nvSpPr>
        <p:spPr/>
        <p:txBody>
          <a:bodyPr/>
          <a:lstStyle/>
          <a:p>
            <a:fld id="{028175E8-2982-4B09-AFF5-24CBA7DB805C}" type="slidenum">
              <a:rPr lang="en-US" smtClean="0"/>
              <a:pPr/>
              <a:t>74</a:t>
            </a:fld>
            <a:endParaRPr lang="en-US" dirty="0"/>
          </a:p>
        </p:txBody>
      </p:sp>
    </p:spTree>
    <p:extLst>
      <p:ext uri="{BB962C8B-B14F-4D97-AF65-F5344CB8AC3E}">
        <p14:creationId xmlns:p14="http://schemas.microsoft.com/office/powerpoint/2010/main" val="28043983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7CFC3-6011-67D4-34D6-9F21EC88A5A9}"/>
              </a:ext>
            </a:extLst>
          </p:cNvPr>
          <p:cNvSpPr>
            <a:spLocks noGrp="1"/>
          </p:cNvSpPr>
          <p:nvPr>
            <p:ph type="title"/>
          </p:nvPr>
        </p:nvSpPr>
        <p:spPr/>
        <p:txBody>
          <a:bodyPr/>
          <a:lstStyle/>
          <a:p>
            <a:r>
              <a:rPr lang="en-US" dirty="0"/>
              <a:t>ACTIVITY 3 B: AAAQ- AVAILABLE</a:t>
            </a:r>
          </a:p>
        </p:txBody>
      </p:sp>
      <p:sp>
        <p:nvSpPr>
          <p:cNvPr id="3" name="Text Placeholder 2">
            <a:extLst>
              <a:ext uri="{FF2B5EF4-FFF2-40B4-BE49-F238E27FC236}">
                <a16:creationId xmlns:a16="http://schemas.microsoft.com/office/drawing/2014/main" id="{73C468CF-D9E9-3DF7-B32B-4CC6BDF56636}"/>
              </a:ext>
            </a:extLst>
          </p:cNvPr>
          <p:cNvSpPr>
            <a:spLocks noGrp="1"/>
          </p:cNvSpPr>
          <p:nvPr>
            <p:ph type="body" idx="13"/>
          </p:nvPr>
        </p:nvSpPr>
        <p:spPr>
          <a:xfrm>
            <a:off x="611332" y="1596571"/>
            <a:ext cx="9349097" cy="4911531"/>
          </a:xfrm>
        </p:spPr>
        <p:txBody>
          <a:bodyPr>
            <a:normAutofit/>
          </a:bodyPr>
          <a:lstStyle/>
          <a:p>
            <a:r>
              <a:rPr lang="en-US" sz="2600" dirty="0"/>
              <a:t>Services that are based in communities, not concentrated </a:t>
            </a:r>
            <a:br>
              <a:rPr lang="cs-CZ" sz="2600" dirty="0"/>
            </a:br>
            <a:r>
              <a:rPr lang="en-US" sz="2600" dirty="0"/>
              <a:t>in larger towns or cities.</a:t>
            </a:r>
          </a:p>
          <a:p>
            <a:endParaRPr lang="en-US" sz="2600" dirty="0"/>
          </a:p>
          <a:p>
            <a:r>
              <a:rPr lang="en-US" sz="2600" dirty="0"/>
              <a:t>Mobile, accessible outreach services by trained staff, including people with and without disabilities.</a:t>
            </a:r>
          </a:p>
          <a:p>
            <a:endParaRPr lang="en-US" sz="2600" dirty="0"/>
          </a:p>
          <a:p>
            <a:r>
              <a:rPr lang="en-US" sz="2600" dirty="0"/>
              <a:t>A wide variety of modern contraceptive methods are available and in sufficient supply.</a:t>
            </a:r>
          </a:p>
        </p:txBody>
      </p:sp>
      <p:sp>
        <p:nvSpPr>
          <p:cNvPr id="4" name="Footer Placeholder 3">
            <a:extLst>
              <a:ext uri="{FF2B5EF4-FFF2-40B4-BE49-F238E27FC236}">
                <a16:creationId xmlns:a16="http://schemas.microsoft.com/office/drawing/2014/main" id="{E1B3099C-3BA5-D076-21F4-0AC5BD9FE8B2}"/>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403751AF-E8D1-36B4-EA17-472BA7803E3B}"/>
              </a:ext>
            </a:extLst>
          </p:cNvPr>
          <p:cNvSpPr>
            <a:spLocks noGrp="1"/>
          </p:cNvSpPr>
          <p:nvPr>
            <p:ph type="sldNum" sz="quarter" idx="12"/>
          </p:nvPr>
        </p:nvSpPr>
        <p:spPr/>
        <p:txBody>
          <a:bodyPr/>
          <a:lstStyle/>
          <a:p>
            <a:fld id="{028175E8-2982-4B09-AFF5-24CBA7DB805C}" type="slidenum">
              <a:rPr lang="en-US" smtClean="0"/>
              <a:pPr/>
              <a:t>75</a:t>
            </a:fld>
            <a:endParaRPr lang="en-US" dirty="0"/>
          </a:p>
        </p:txBody>
      </p:sp>
    </p:spTree>
    <p:extLst>
      <p:ext uri="{BB962C8B-B14F-4D97-AF65-F5344CB8AC3E}">
        <p14:creationId xmlns:p14="http://schemas.microsoft.com/office/powerpoint/2010/main" val="15559359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7CFC3-6011-67D4-34D6-9F21EC88A5A9}"/>
              </a:ext>
            </a:extLst>
          </p:cNvPr>
          <p:cNvSpPr>
            <a:spLocks noGrp="1"/>
          </p:cNvSpPr>
          <p:nvPr>
            <p:ph type="title"/>
          </p:nvPr>
        </p:nvSpPr>
        <p:spPr/>
        <p:txBody>
          <a:bodyPr/>
          <a:lstStyle/>
          <a:p>
            <a:r>
              <a:rPr lang="en-US" dirty="0"/>
              <a:t>ACTIVITY 3 B: AAAQ- ACCESSIBLE</a:t>
            </a:r>
          </a:p>
        </p:txBody>
      </p:sp>
      <p:sp>
        <p:nvSpPr>
          <p:cNvPr id="3" name="Text Placeholder 2">
            <a:extLst>
              <a:ext uri="{FF2B5EF4-FFF2-40B4-BE49-F238E27FC236}">
                <a16:creationId xmlns:a16="http://schemas.microsoft.com/office/drawing/2014/main" id="{73C468CF-D9E9-3DF7-B32B-4CC6BDF56636}"/>
              </a:ext>
            </a:extLst>
          </p:cNvPr>
          <p:cNvSpPr>
            <a:spLocks noGrp="1"/>
          </p:cNvSpPr>
          <p:nvPr>
            <p:ph type="body" idx="13"/>
          </p:nvPr>
        </p:nvSpPr>
        <p:spPr>
          <a:xfrm>
            <a:off x="611332" y="1596571"/>
            <a:ext cx="9349097" cy="4911531"/>
          </a:xfrm>
        </p:spPr>
        <p:txBody>
          <a:bodyPr>
            <a:normAutofit/>
          </a:bodyPr>
          <a:lstStyle/>
          <a:p>
            <a:r>
              <a:rPr lang="en-US" sz="2600" dirty="0"/>
              <a:t>Information about services and communication with service providers is available in a wide variety of accessible formats.</a:t>
            </a:r>
          </a:p>
          <a:p>
            <a:endParaRPr lang="en-US" sz="2600" dirty="0"/>
          </a:p>
          <a:p>
            <a:r>
              <a:rPr lang="en-US" sz="2600" dirty="0"/>
              <a:t>There are no barriers to entering healthcare facilities </a:t>
            </a:r>
            <a:br>
              <a:rPr lang="cs-CZ" sz="2600" dirty="0"/>
            </a:br>
            <a:r>
              <a:rPr lang="en-US" sz="2600" dirty="0"/>
              <a:t>or accessing different floors of the facilities.</a:t>
            </a:r>
          </a:p>
          <a:p>
            <a:endParaRPr lang="en-US" sz="2600" dirty="0"/>
          </a:p>
          <a:p>
            <a:r>
              <a:rPr lang="en-US" sz="2600" dirty="0"/>
              <a:t>Subsidized or free transportation, goods, and services. </a:t>
            </a:r>
          </a:p>
        </p:txBody>
      </p:sp>
      <p:sp>
        <p:nvSpPr>
          <p:cNvPr id="4" name="Footer Placeholder 3">
            <a:extLst>
              <a:ext uri="{FF2B5EF4-FFF2-40B4-BE49-F238E27FC236}">
                <a16:creationId xmlns:a16="http://schemas.microsoft.com/office/drawing/2014/main" id="{E1B3099C-3BA5-D076-21F4-0AC5BD9FE8B2}"/>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403751AF-E8D1-36B4-EA17-472BA7803E3B}"/>
              </a:ext>
            </a:extLst>
          </p:cNvPr>
          <p:cNvSpPr>
            <a:spLocks noGrp="1"/>
          </p:cNvSpPr>
          <p:nvPr>
            <p:ph type="sldNum" sz="quarter" idx="12"/>
          </p:nvPr>
        </p:nvSpPr>
        <p:spPr/>
        <p:txBody>
          <a:bodyPr/>
          <a:lstStyle/>
          <a:p>
            <a:fld id="{028175E8-2982-4B09-AFF5-24CBA7DB805C}" type="slidenum">
              <a:rPr lang="en-US" smtClean="0"/>
              <a:pPr/>
              <a:t>76</a:t>
            </a:fld>
            <a:endParaRPr lang="en-US" dirty="0"/>
          </a:p>
        </p:txBody>
      </p:sp>
    </p:spTree>
    <p:extLst>
      <p:ext uri="{BB962C8B-B14F-4D97-AF65-F5344CB8AC3E}">
        <p14:creationId xmlns:p14="http://schemas.microsoft.com/office/powerpoint/2010/main" val="24649160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7CFC3-6011-67D4-34D6-9F21EC88A5A9}"/>
              </a:ext>
            </a:extLst>
          </p:cNvPr>
          <p:cNvSpPr>
            <a:spLocks noGrp="1"/>
          </p:cNvSpPr>
          <p:nvPr>
            <p:ph type="title"/>
          </p:nvPr>
        </p:nvSpPr>
        <p:spPr/>
        <p:txBody>
          <a:bodyPr/>
          <a:lstStyle/>
          <a:p>
            <a:r>
              <a:rPr lang="en-US" dirty="0"/>
              <a:t>ACTIVITY 3 B: AAAQ-ACCEPTABLE</a:t>
            </a:r>
          </a:p>
        </p:txBody>
      </p:sp>
      <p:sp>
        <p:nvSpPr>
          <p:cNvPr id="3" name="Text Placeholder 2">
            <a:extLst>
              <a:ext uri="{FF2B5EF4-FFF2-40B4-BE49-F238E27FC236}">
                <a16:creationId xmlns:a16="http://schemas.microsoft.com/office/drawing/2014/main" id="{73C468CF-D9E9-3DF7-B32B-4CC6BDF56636}"/>
              </a:ext>
            </a:extLst>
          </p:cNvPr>
          <p:cNvSpPr>
            <a:spLocks noGrp="1"/>
          </p:cNvSpPr>
          <p:nvPr>
            <p:ph type="body" idx="13"/>
          </p:nvPr>
        </p:nvSpPr>
        <p:spPr>
          <a:xfrm>
            <a:off x="611332" y="1596571"/>
            <a:ext cx="9349097" cy="4911531"/>
          </a:xfrm>
        </p:spPr>
        <p:txBody>
          <a:bodyPr>
            <a:normAutofit/>
          </a:bodyPr>
          <a:lstStyle/>
          <a:p>
            <a:r>
              <a:rPr lang="en-US" sz="2600" dirty="0"/>
              <a:t>Providers and staff are trained on the rights of persons with disabilities, including regarding informed consent.</a:t>
            </a:r>
          </a:p>
          <a:p>
            <a:endParaRPr lang="en-US" sz="2600" dirty="0"/>
          </a:p>
          <a:p>
            <a:r>
              <a:rPr lang="en-US" sz="2600" dirty="0"/>
              <a:t>Service providers speak directly to the person with a disability.</a:t>
            </a:r>
          </a:p>
          <a:p>
            <a:endParaRPr lang="en-US" sz="2600" dirty="0"/>
          </a:p>
          <a:p>
            <a:r>
              <a:rPr lang="en-US" sz="2600" dirty="0"/>
              <a:t>Intercultural approaches to the provision of SRH services are promoted and used. </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E1B3099C-3BA5-D076-21F4-0AC5BD9FE8B2}"/>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403751AF-E8D1-36B4-EA17-472BA7803E3B}"/>
              </a:ext>
            </a:extLst>
          </p:cNvPr>
          <p:cNvSpPr>
            <a:spLocks noGrp="1"/>
          </p:cNvSpPr>
          <p:nvPr>
            <p:ph type="sldNum" sz="quarter" idx="12"/>
          </p:nvPr>
        </p:nvSpPr>
        <p:spPr/>
        <p:txBody>
          <a:bodyPr/>
          <a:lstStyle/>
          <a:p>
            <a:fld id="{028175E8-2982-4B09-AFF5-24CBA7DB805C}" type="slidenum">
              <a:rPr lang="en-US" smtClean="0"/>
              <a:pPr/>
              <a:t>77</a:t>
            </a:fld>
            <a:endParaRPr lang="en-US" dirty="0"/>
          </a:p>
        </p:txBody>
      </p:sp>
    </p:spTree>
    <p:extLst>
      <p:ext uri="{BB962C8B-B14F-4D97-AF65-F5344CB8AC3E}">
        <p14:creationId xmlns:p14="http://schemas.microsoft.com/office/powerpoint/2010/main" val="23485974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7CFC3-6011-67D4-34D6-9F21EC88A5A9}"/>
              </a:ext>
            </a:extLst>
          </p:cNvPr>
          <p:cNvSpPr>
            <a:spLocks noGrp="1"/>
          </p:cNvSpPr>
          <p:nvPr>
            <p:ph type="title"/>
          </p:nvPr>
        </p:nvSpPr>
        <p:spPr/>
        <p:txBody>
          <a:bodyPr/>
          <a:lstStyle/>
          <a:p>
            <a:r>
              <a:rPr lang="en-US" dirty="0"/>
              <a:t>ACTIVITY 3 B: AAAQ-QUALITY</a:t>
            </a:r>
          </a:p>
        </p:txBody>
      </p:sp>
      <p:sp>
        <p:nvSpPr>
          <p:cNvPr id="3" name="Text Placeholder 2">
            <a:extLst>
              <a:ext uri="{FF2B5EF4-FFF2-40B4-BE49-F238E27FC236}">
                <a16:creationId xmlns:a16="http://schemas.microsoft.com/office/drawing/2014/main" id="{73C468CF-D9E9-3DF7-B32B-4CC6BDF56636}"/>
              </a:ext>
            </a:extLst>
          </p:cNvPr>
          <p:cNvSpPr>
            <a:spLocks noGrp="1"/>
          </p:cNvSpPr>
          <p:nvPr>
            <p:ph type="body" idx="13"/>
          </p:nvPr>
        </p:nvSpPr>
        <p:spPr>
          <a:xfrm>
            <a:off x="611332" y="1596571"/>
            <a:ext cx="9349097" cy="4911531"/>
          </a:xfrm>
        </p:spPr>
        <p:txBody>
          <a:bodyPr>
            <a:normAutofit/>
          </a:bodyPr>
          <a:lstStyle/>
          <a:p>
            <a:r>
              <a:rPr lang="en-US" sz="2600" dirty="0"/>
              <a:t>Health information, goods, and services are scientifically, ethically, and medically appropriate.</a:t>
            </a:r>
          </a:p>
          <a:p>
            <a:endParaRPr lang="en-US" sz="2600" dirty="0"/>
          </a:p>
          <a:p>
            <a:r>
              <a:rPr lang="en-US" sz="2600" dirty="0"/>
              <a:t>Feedback mechanisms collect information from service users regarding the quality of services. </a:t>
            </a:r>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E1B3099C-3BA5-D076-21F4-0AC5BD9FE8B2}"/>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403751AF-E8D1-36B4-EA17-472BA7803E3B}"/>
              </a:ext>
            </a:extLst>
          </p:cNvPr>
          <p:cNvSpPr>
            <a:spLocks noGrp="1"/>
          </p:cNvSpPr>
          <p:nvPr>
            <p:ph type="sldNum" sz="quarter" idx="12"/>
          </p:nvPr>
        </p:nvSpPr>
        <p:spPr/>
        <p:txBody>
          <a:bodyPr/>
          <a:lstStyle/>
          <a:p>
            <a:fld id="{028175E8-2982-4B09-AFF5-24CBA7DB805C}" type="slidenum">
              <a:rPr lang="en-US" smtClean="0"/>
              <a:pPr/>
              <a:t>78</a:t>
            </a:fld>
            <a:endParaRPr lang="en-US" dirty="0"/>
          </a:p>
        </p:txBody>
      </p:sp>
    </p:spTree>
    <p:extLst>
      <p:ext uri="{BB962C8B-B14F-4D97-AF65-F5344CB8AC3E}">
        <p14:creationId xmlns:p14="http://schemas.microsoft.com/office/powerpoint/2010/main" val="35621658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7CFC3-6011-67D4-34D6-9F21EC88A5A9}"/>
              </a:ext>
            </a:extLst>
          </p:cNvPr>
          <p:cNvSpPr>
            <a:spLocks noGrp="1"/>
          </p:cNvSpPr>
          <p:nvPr>
            <p:ph type="title"/>
          </p:nvPr>
        </p:nvSpPr>
        <p:spPr/>
        <p:txBody>
          <a:bodyPr/>
          <a:lstStyle/>
          <a:p>
            <a:r>
              <a:rPr lang="en-US" dirty="0"/>
              <a:t>ACTIVITY 3B: OUTREACH SERVICES IN PRACTICE</a:t>
            </a:r>
          </a:p>
        </p:txBody>
      </p:sp>
      <p:sp>
        <p:nvSpPr>
          <p:cNvPr id="3" name="Text Placeholder 2">
            <a:extLst>
              <a:ext uri="{FF2B5EF4-FFF2-40B4-BE49-F238E27FC236}">
                <a16:creationId xmlns:a16="http://schemas.microsoft.com/office/drawing/2014/main" id="{73C468CF-D9E9-3DF7-B32B-4CC6BDF56636}"/>
              </a:ext>
            </a:extLst>
          </p:cNvPr>
          <p:cNvSpPr>
            <a:spLocks noGrp="1"/>
          </p:cNvSpPr>
          <p:nvPr>
            <p:ph type="body" idx="13"/>
          </p:nvPr>
        </p:nvSpPr>
        <p:spPr>
          <a:xfrm>
            <a:off x="611332" y="1596571"/>
            <a:ext cx="10095546" cy="4911531"/>
          </a:xfrm>
        </p:spPr>
        <p:txBody>
          <a:bodyPr>
            <a:normAutofit/>
          </a:bodyPr>
          <a:lstStyle/>
          <a:p>
            <a:pPr marL="0" indent="0">
              <a:buNone/>
            </a:pPr>
            <a:r>
              <a:rPr lang="en-US" b="1" dirty="0"/>
              <a:t>Community-Based Sexual and Reproductive Health in Fiji </a:t>
            </a:r>
          </a:p>
          <a:p>
            <a:pPr marL="0" indent="0">
              <a:buNone/>
            </a:pPr>
            <a:r>
              <a:rPr lang="en-US" dirty="0"/>
              <a:t>Under the program, OPDs hire women and young people with disabilities as sexual and reproductive health outreach officers. They also train service providers on disability rights and disability inclusion. </a:t>
            </a:r>
          </a:p>
          <a:p>
            <a:pPr marL="0" indent="0">
              <a:buNone/>
            </a:pPr>
            <a:r>
              <a:rPr lang="en-US" dirty="0"/>
              <a:t>The outreach officers and service providers travel to different communities across Fiji, including remote areas, to conduct educational sessions for women and young people with and without disabilities. </a:t>
            </a:r>
          </a:p>
          <a:p>
            <a:pPr marL="0" indent="0">
              <a:buNone/>
            </a:pPr>
            <a:r>
              <a:rPr lang="en-US" dirty="0"/>
              <a:t>They cover SRHR and explain which SRH and GBV services are available as well as how to access these services, from an intersectional and disability-inclusive approach. </a:t>
            </a:r>
          </a:p>
          <a:p>
            <a:pPr marL="0" indent="0">
              <a:buNone/>
            </a:pPr>
            <a:endParaRPr lang="en-US" dirty="0"/>
          </a:p>
        </p:txBody>
      </p:sp>
      <p:sp>
        <p:nvSpPr>
          <p:cNvPr id="4" name="Footer Placeholder 3">
            <a:extLst>
              <a:ext uri="{FF2B5EF4-FFF2-40B4-BE49-F238E27FC236}">
                <a16:creationId xmlns:a16="http://schemas.microsoft.com/office/drawing/2014/main" id="{E1B3099C-3BA5-D076-21F4-0AC5BD9FE8B2}"/>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403751AF-E8D1-36B4-EA17-472BA7803E3B}"/>
              </a:ext>
            </a:extLst>
          </p:cNvPr>
          <p:cNvSpPr>
            <a:spLocks noGrp="1"/>
          </p:cNvSpPr>
          <p:nvPr>
            <p:ph type="sldNum" sz="quarter" idx="12"/>
          </p:nvPr>
        </p:nvSpPr>
        <p:spPr/>
        <p:txBody>
          <a:bodyPr/>
          <a:lstStyle/>
          <a:p>
            <a:fld id="{028175E8-2982-4B09-AFF5-24CBA7DB805C}" type="slidenum">
              <a:rPr lang="en-US" smtClean="0"/>
              <a:pPr/>
              <a:t>79</a:t>
            </a:fld>
            <a:endParaRPr lang="en-US" dirty="0"/>
          </a:p>
        </p:txBody>
      </p:sp>
    </p:spTree>
    <p:extLst>
      <p:ext uri="{BB962C8B-B14F-4D97-AF65-F5344CB8AC3E}">
        <p14:creationId xmlns:p14="http://schemas.microsoft.com/office/powerpoint/2010/main" val="4049189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31ED7A-053E-1EBF-C662-B99C6DDB3452}"/>
              </a:ext>
            </a:extLst>
          </p:cNvPr>
          <p:cNvSpPr>
            <a:spLocks noGrp="1"/>
          </p:cNvSpPr>
          <p:nvPr>
            <p:ph type="title"/>
          </p:nvPr>
        </p:nvSpPr>
        <p:spPr/>
        <p:txBody>
          <a:bodyPr/>
          <a:lstStyle/>
          <a:p>
            <a:r>
              <a:rPr lang="cs-CZ" dirty="0"/>
              <a:t>SESSION</a:t>
            </a:r>
            <a:r>
              <a:rPr lang="en-US" dirty="0"/>
              <a:t> 1</a:t>
            </a:r>
          </a:p>
        </p:txBody>
      </p:sp>
      <p:sp>
        <p:nvSpPr>
          <p:cNvPr id="5" name="Slide Number Placeholder 4">
            <a:extLst>
              <a:ext uri="{FF2B5EF4-FFF2-40B4-BE49-F238E27FC236}">
                <a16:creationId xmlns:a16="http://schemas.microsoft.com/office/drawing/2014/main" id="{2AF9461D-2D33-EEA7-5F60-6EA9DCB8FD5E}"/>
              </a:ext>
            </a:extLst>
          </p:cNvPr>
          <p:cNvSpPr>
            <a:spLocks noGrp="1"/>
          </p:cNvSpPr>
          <p:nvPr>
            <p:ph type="sldNum" sz="quarter" idx="12"/>
          </p:nvPr>
        </p:nvSpPr>
        <p:spPr/>
        <p:txBody>
          <a:bodyPr/>
          <a:lstStyle/>
          <a:p>
            <a:fld id="{028175E8-2982-4B09-AFF5-24CBA7DB805C}" type="slidenum">
              <a:rPr lang="en-US" smtClean="0"/>
              <a:pPr/>
              <a:t>8</a:t>
            </a:fld>
            <a:endParaRPr lang="en-US" dirty="0"/>
          </a:p>
        </p:txBody>
      </p:sp>
    </p:spTree>
    <p:extLst>
      <p:ext uri="{BB962C8B-B14F-4D97-AF65-F5344CB8AC3E}">
        <p14:creationId xmlns:p14="http://schemas.microsoft.com/office/powerpoint/2010/main" val="6859053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7CFC3-6011-67D4-34D6-9F21EC88A5A9}"/>
              </a:ext>
            </a:extLst>
          </p:cNvPr>
          <p:cNvSpPr>
            <a:spLocks noGrp="1"/>
          </p:cNvSpPr>
          <p:nvPr>
            <p:ph type="title"/>
          </p:nvPr>
        </p:nvSpPr>
        <p:spPr/>
        <p:txBody>
          <a:bodyPr/>
          <a:lstStyle/>
          <a:p>
            <a:r>
              <a:rPr lang="en-US" dirty="0"/>
              <a:t>ACTIVITY 3B: BRAINSTORMING QUESTION</a:t>
            </a:r>
          </a:p>
        </p:txBody>
      </p:sp>
      <p:sp>
        <p:nvSpPr>
          <p:cNvPr id="3" name="Text Placeholder 2">
            <a:extLst>
              <a:ext uri="{FF2B5EF4-FFF2-40B4-BE49-F238E27FC236}">
                <a16:creationId xmlns:a16="http://schemas.microsoft.com/office/drawing/2014/main" id="{73C468CF-D9E9-3DF7-B32B-4CC6BDF56636}"/>
              </a:ext>
            </a:extLst>
          </p:cNvPr>
          <p:cNvSpPr>
            <a:spLocks noGrp="1"/>
          </p:cNvSpPr>
          <p:nvPr>
            <p:ph type="body" idx="13"/>
          </p:nvPr>
        </p:nvSpPr>
        <p:spPr>
          <a:xfrm>
            <a:off x="611332" y="1596571"/>
            <a:ext cx="9045852" cy="4911531"/>
          </a:xfrm>
        </p:spPr>
        <p:txBody>
          <a:bodyPr>
            <a:normAutofit/>
          </a:bodyPr>
          <a:lstStyle/>
          <a:p>
            <a:pPr marL="0" indent="0">
              <a:buNone/>
            </a:pPr>
            <a:r>
              <a:rPr lang="en-US" sz="2600" b="1" dirty="0"/>
              <a:t>Using the AAAQ framework to guide you, how can you improve the contraceptive service in your community that you reflected on earlier? </a:t>
            </a:r>
          </a:p>
        </p:txBody>
      </p:sp>
      <p:sp>
        <p:nvSpPr>
          <p:cNvPr id="4" name="Footer Placeholder 3">
            <a:extLst>
              <a:ext uri="{FF2B5EF4-FFF2-40B4-BE49-F238E27FC236}">
                <a16:creationId xmlns:a16="http://schemas.microsoft.com/office/drawing/2014/main" id="{E1B3099C-3BA5-D076-21F4-0AC5BD9FE8B2}"/>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403751AF-E8D1-36B4-EA17-472BA7803E3B}"/>
              </a:ext>
            </a:extLst>
          </p:cNvPr>
          <p:cNvSpPr>
            <a:spLocks noGrp="1"/>
          </p:cNvSpPr>
          <p:nvPr>
            <p:ph type="sldNum" sz="quarter" idx="12"/>
          </p:nvPr>
        </p:nvSpPr>
        <p:spPr/>
        <p:txBody>
          <a:bodyPr/>
          <a:lstStyle/>
          <a:p>
            <a:fld id="{028175E8-2982-4B09-AFF5-24CBA7DB805C}" type="slidenum">
              <a:rPr lang="en-US" smtClean="0"/>
              <a:pPr/>
              <a:t>80</a:t>
            </a:fld>
            <a:endParaRPr lang="en-US" dirty="0"/>
          </a:p>
        </p:txBody>
      </p:sp>
    </p:spTree>
    <p:extLst>
      <p:ext uri="{BB962C8B-B14F-4D97-AF65-F5344CB8AC3E}">
        <p14:creationId xmlns:p14="http://schemas.microsoft.com/office/powerpoint/2010/main" val="22654248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7CFC3-6011-67D4-34D6-9F21EC88A5A9}"/>
              </a:ext>
            </a:extLst>
          </p:cNvPr>
          <p:cNvSpPr>
            <a:spLocks noGrp="1"/>
          </p:cNvSpPr>
          <p:nvPr>
            <p:ph type="title"/>
          </p:nvPr>
        </p:nvSpPr>
        <p:spPr/>
        <p:txBody>
          <a:bodyPr/>
          <a:lstStyle/>
          <a:p>
            <a:r>
              <a:rPr lang="en-US" dirty="0"/>
              <a:t>ACTIVITY 3B: KEY MESSAGES </a:t>
            </a:r>
          </a:p>
        </p:txBody>
      </p:sp>
      <p:sp>
        <p:nvSpPr>
          <p:cNvPr id="3" name="Text Placeholder 2">
            <a:extLst>
              <a:ext uri="{FF2B5EF4-FFF2-40B4-BE49-F238E27FC236}">
                <a16:creationId xmlns:a16="http://schemas.microsoft.com/office/drawing/2014/main" id="{73C468CF-D9E9-3DF7-B32B-4CC6BDF56636}"/>
              </a:ext>
            </a:extLst>
          </p:cNvPr>
          <p:cNvSpPr>
            <a:spLocks noGrp="1"/>
          </p:cNvSpPr>
          <p:nvPr>
            <p:ph type="body" idx="13"/>
          </p:nvPr>
        </p:nvSpPr>
        <p:spPr>
          <a:xfrm>
            <a:off x="611332" y="1596571"/>
            <a:ext cx="9349097" cy="4911531"/>
          </a:xfrm>
        </p:spPr>
        <p:txBody>
          <a:bodyPr>
            <a:normAutofit/>
          </a:bodyPr>
          <a:lstStyle/>
          <a:p>
            <a:pPr marL="0" indent="0">
              <a:spcBef>
                <a:spcPts val="2400"/>
              </a:spcBef>
              <a:buNone/>
            </a:pPr>
            <a:r>
              <a:rPr lang="en-US" dirty="0"/>
              <a:t>Sexual and reproductive health services should be: </a:t>
            </a:r>
          </a:p>
          <a:p>
            <a:pPr>
              <a:spcBef>
                <a:spcPts val="2400"/>
              </a:spcBef>
            </a:pPr>
            <a:r>
              <a:rPr lang="en-US" b="1" dirty="0"/>
              <a:t>AVAILABLE</a:t>
            </a:r>
            <a:r>
              <a:rPr lang="en-US" dirty="0"/>
              <a:t> where you can reach them </a:t>
            </a:r>
          </a:p>
          <a:p>
            <a:pPr>
              <a:spcBef>
                <a:spcPts val="2400"/>
              </a:spcBef>
            </a:pPr>
            <a:r>
              <a:rPr lang="en-US" dirty="0"/>
              <a:t>They should be </a:t>
            </a:r>
            <a:r>
              <a:rPr lang="en-US" b="1" dirty="0"/>
              <a:t>ACCESSIBLE</a:t>
            </a:r>
            <a:r>
              <a:rPr lang="en-US" dirty="0"/>
              <a:t> to you no matter where you live, your disability, or how much money you have </a:t>
            </a:r>
          </a:p>
          <a:p>
            <a:pPr>
              <a:spcBef>
                <a:spcPts val="2400"/>
              </a:spcBef>
            </a:pPr>
            <a:r>
              <a:rPr lang="en-US" dirty="0"/>
              <a:t>They should be provided in an </a:t>
            </a:r>
            <a:r>
              <a:rPr lang="en-US" b="1" dirty="0"/>
              <a:t>ACCEPTABLE</a:t>
            </a:r>
            <a:r>
              <a:rPr lang="en-US" dirty="0"/>
              <a:t> way, which means they are respectful and confidential</a:t>
            </a:r>
          </a:p>
          <a:p>
            <a:pPr>
              <a:spcBef>
                <a:spcPts val="2400"/>
              </a:spcBef>
            </a:pPr>
            <a:r>
              <a:rPr lang="en-US" dirty="0"/>
              <a:t>And they should be of good </a:t>
            </a:r>
            <a:r>
              <a:rPr lang="en-US" b="1" dirty="0"/>
              <a:t>QUALITY</a:t>
            </a:r>
            <a:r>
              <a:rPr lang="en-US" dirty="0"/>
              <a:t>. </a:t>
            </a:r>
          </a:p>
          <a:p>
            <a:pPr marL="0" indent="0">
              <a:spcBef>
                <a:spcPts val="2400"/>
              </a:spcBef>
              <a:buNone/>
            </a:pPr>
            <a:r>
              <a:rPr lang="en-US" dirty="0"/>
              <a:t>This is referred to as the AAAQ or “triple A Q” framework. </a:t>
            </a:r>
          </a:p>
        </p:txBody>
      </p:sp>
      <p:sp>
        <p:nvSpPr>
          <p:cNvPr id="4" name="Footer Placeholder 3">
            <a:extLst>
              <a:ext uri="{FF2B5EF4-FFF2-40B4-BE49-F238E27FC236}">
                <a16:creationId xmlns:a16="http://schemas.microsoft.com/office/drawing/2014/main" id="{E1B3099C-3BA5-D076-21F4-0AC5BD9FE8B2}"/>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403751AF-E8D1-36B4-EA17-472BA7803E3B}"/>
              </a:ext>
            </a:extLst>
          </p:cNvPr>
          <p:cNvSpPr>
            <a:spLocks noGrp="1"/>
          </p:cNvSpPr>
          <p:nvPr>
            <p:ph type="sldNum" sz="quarter" idx="12"/>
          </p:nvPr>
        </p:nvSpPr>
        <p:spPr/>
        <p:txBody>
          <a:bodyPr/>
          <a:lstStyle/>
          <a:p>
            <a:fld id="{028175E8-2982-4B09-AFF5-24CBA7DB805C}" type="slidenum">
              <a:rPr lang="en-US" smtClean="0"/>
              <a:pPr/>
              <a:t>81</a:t>
            </a:fld>
            <a:endParaRPr lang="en-US" dirty="0"/>
          </a:p>
        </p:txBody>
      </p:sp>
    </p:spTree>
    <p:extLst>
      <p:ext uri="{BB962C8B-B14F-4D97-AF65-F5344CB8AC3E}">
        <p14:creationId xmlns:p14="http://schemas.microsoft.com/office/powerpoint/2010/main" val="38023798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C5CF5-5C3D-0C36-7DBB-D3999E9597C3}"/>
              </a:ext>
            </a:extLst>
          </p:cNvPr>
          <p:cNvSpPr>
            <a:spLocks noGrp="1"/>
          </p:cNvSpPr>
          <p:nvPr>
            <p:ph type="title"/>
          </p:nvPr>
        </p:nvSpPr>
        <p:spPr/>
        <p:txBody>
          <a:bodyPr/>
          <a:lstStyle/>
          <a:p>
            <a:r>
              <a:rPr lang="en-US" dirty="0"/>
              <a:t>SESSION 4</a:t>
            </a:r>
          </a:p>
        </p:txBody>
      </p:sp>
      <p:sp>
        <p:nvSpPr>
          <p:cNvPr id="3" name="Slide Number Placeholder 2">
            <a:extLst>
              <a:ext uri="{FF2B5EF4-FFF2-40B4-BE49-F238E27FC236}">
                <a16:creationId xmlns:a16="http://schemas.microsoft.com/office/drawing/2014/main" id="{2EB09668-CBCF-F20E-D19D-45DDF9332650}"/>
              </a:ext>
            </a:extLst>
          </p:cNvPr>
          <p:cNvSpPr>
            <a:spLocks noGrp="1"/>
          </p:cNvSpPr>
          <p:nvPr>
            <p:ph type="sldNum" sz="quarter" idx="12"/>
          </p:nvPr>
        </p:nvSpPr>
        <p:spPr/>
        <p:txBody>
          <a:bodyPr/>
          <a:lstStyle/>
          <a:p>
            <a:fld id="{028175E8-2982-4B09-AFF5-24CBA7DB805C}" type="slidenum">
              <a:rPr lang="en-US" smtClean="0"/>
              <a:pPr/>
              <a:t>82</a:t>
            </a:fld>
            <a:endParaRPr lang="en-US" dirty="0"/>
          </a:p>
        </p:txBody>
      </p:sp>
      <p:sp>
        <p:nvSpPr>
          <p:cNvPr id="4" name="Text Placeholder 3">
            <a:extLst>
              <a:ext uri="{FF2B5EF4-FFF2-40B4-BE49-F238E27FC236}">
                <a16:creationId xmlns:a16="http://schemas.microsoft.com/office/drawing/2014/main" id="{1C0FCD83-111D-FB31-0838-9CF4C2A85D02}"/>
              </a:ext>
            </a:extLst>
          </p:cNvPr>
          <p:cNvSpPr>
            <a:spLocks noGrp="1"/>
          </p:cNvSpPr>
          <p:nvPr>
            <p:ph type="body" sz="quarter" idx="13"/>
          </p:nvPr>
        </p:nvSpPr>
        <p:spPr/>
        <p:txBody>
          <a:bodyPr/>
          <a:lstStyle/>
          <a:p>
            <a:r>
              <a:rPr lang="en-US" dirty="0"/>
              <a:t>GENDER-BASED VIOLENCE (GBV) – </a:t>
            </a:r>
            <a:br>
              <a:rPr lang="cs-CZ" dirty="0"/>
            </a:br>
            <a:r>
              <a:rPr lang="en-US" dirty="0"/>
              <a:t>WHAT IS IT?</a:t>
            </a:r>
          </a:p>
        </p:txBody>
      </p:sp>
    </p:spTree>
    <p:extLst>
      <p:ext uri="{BB962C8B-B14F-4D97-AF65-F5344CB8AC3E}">
        <p14:creationId xmlns:p14="http://schemas.microsoft.com/office/powerpoint/2010/main" val="3499477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4644A-7F13-8BC4-3AF3-FAC9FCB1968B}"/>
              </a:ext>
            </a:extLst>
          </p:cNvPr>
          <p:cNvSpPr>
            <a:spLocks noGrp="1"/>
          </p:cNvSpPr>
          <p:nvPr>
            <p:ph type="title"/>
          </p:nvPr>
        </p:nvSpPr>
        <p:spPr/>
        <p:txBody>
          <a:bodyPr/>
          <a:lstStyle/>
          <a:p>
            <a:r>
              <a:rPr lang="en-US" dirty="0"/>
              <a:t>ACTIVITY 4A</a:t>
            </a:r>
          </a:p>
        </p:txBody>
      </p:sp>
      <p:sp>
        <p:nvSpPr>
          <p:cNvPr id="3" name="Slide Number Placeholder 2">
            <a:extLst>
              <a:ext uri="{FF2B5EF4-FFF2-40B4-BE49-F238E27FC236}">
                <a16:creationId xmlns:a16="http://schemas.microsoft.com/office/drawing/2014/main" id="{9EE45C8F-A6E9-60A9-AE38-7B55624E7AF5}"/>
              </a:ext>
            </a:extLst>
          </p:cNvPr>
          <p:cNvSpPr>
            <a:spLocks noGrp="1"/>
          </p:cNvSpPr>
          <p:nvPr>
            <p:ph type="sldNum" sz="quarter" idx="12"/>
          </p:nvPr>
        </p:nvSpPr>
        <p:spPr/>
        <p:txBody>
          <a:bodyPr/>
          <a:lstStyle/>
          <a:p>
            <a:fld id="{028175E8-2982-4B09-AFF5-24CBA7DB805C}" type="slidenum">
              <a:rPr lang="en-US" smtClean="0"/>
              <a:pPr/>
              <a:t>83</a:t>
            </a:fld>
            <a:endParaRPr lang="en-US" dirty="0"/>
          </a:p>
        </p:txBody>
      </p:sp>
      <p:sp>
        <p:nvSpPr>
          <p:cNvPr id="5" name="TextBox 4">
            <a:extLst>
              <a:ext uri="{FF2B5EF4-FFF2-40B4-BE49-F238E27FC236}">
                <a16:creationId xmlns:a16="http://schemas.microsoft.com/office/drawing/2014/main" id="{90D0DA04-DFAE-6960-C1DA-EB03FA8AD2C7}"/>
              </a:ext>
            </a:extLst>
          </p:cNvPr>
          <p:cNvSpPr txBox="1"/>
          <p:nvPr/>
        </p:nvSpPr>
        <p:spPr>
          <a:xfrm>
            <a:off x="516294" y="1536582"/>
            <a:ext cx="6096000" cy="3323987"/>
          </a:xfrm>
          <a:prstGeom prst="rect">
            <a:avLst/>
          </a:prstGeom>
          <a:noFill/>
        </p:spPr>
        <p:txBody>
          <a:bodyPr wrap="square">
            <a:spAutoFit/>
          </a:bodyPr>
          <a:lstStyle/>
          <a:p>
            <a:pPr algn="l"/>
            <a:r>
              <a:rPr lang="en-US" sz="4200" b="1" i="0" u="none" strike="noStrike" baseline="0" dirty="0">
                <a:latin typeface="Arial" panose="020B0604020202020204" pitchFamily="34" charset="0"/>
                <a:cs typeface="Arial" panose="020B0604020202020204" pitchFamily="34" charset="0"/>
              </a:rPr>
              <a:t>UNDERSTANDING GENDER NORMS: </a:t>
            </a:r>
          </a:p>
          <a:p>
            <a:pPr algn="l"/>
            <a:r>
              <a:rPr lang="en-US" sz="4200" b="1" i="0" u="none" strike="noStrike" baseline="0" dirty="0">
                <a:latin typeface="Arial" panose="020B0604020202020204" pitchFamily="34" charset="0"/>
                <a:cs typeface="Arial" panose="020B0604020202020204" pitchFamily="34" charset="0"/>
              </a:rPr>
              <a:t>“THE IDEAL MAN” </a:t>
            </a:r>
          </a:p>
          <a:p>
            <a:pPr algn="l"/>
            <a:r>
              <a:rPr lang="en-US" sz="4200" b="1" i="0" u="none" strike="noStrike" baseline="0" dirty="0">
                <a:latin typeface="Arial" panose="020B0604020202020204" pitchFamily="34" charset="0"/>
                <a:cs typeface="Arial" panose="020B0604020202020204" pitchFamily="34" charset="0"/>
              </a:rPr>
              <a:t>  AND </a:t>
            </a:r>
          </a:p>
          <a:p>
            <a:pPr algn="l"/>
            <a:r>
              <a:rPr lang="en-US" sz="4200" b="1" i="0" u="none" strike="noStrike" baseline="0" dirty="0">
                <a:latin typeface="Arial" panose="020B0604020202020204" pitchFamily="34" charset="0"/>
                <a:cs typeface="Arial" panose="020B0604020202020204" pitchFamily="34" charset="0"/>
              </a:rPr>
              <a:t>“THE IDEAL WOMAN”</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37246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7D8DB-B56C-A5CB-F82D-31F6F0044563}"/>
              </a:ext>
            </a:extLst>
          </p:cNvPr>
          <p:cNvSpPr>
            <a:spLocks noGrp="1"/>
          </p:cNvSpPr>
          <p:nvPr>
            <p:ph type="title"/>
          </p:nvPr>
        </p:nvSpPr>
        <p:spPr/>
        <p:txBody>
          <a:bodyPr/>
          <a:lstStyle/>
          <a:p>
            <a:r>
              <a:rPr lang="en-US" dirty="0"/>
              <a:t>ACTIVITY 4A: KEY TERMS: SEX AND GENDER</a:t>
            </a:r>
          </a:p>
        </p:txBody>
      </p:sp>
      <p:sp>
        <p:nvSpPr>
          <p:cNvPr id="3" name="Text Placeholder 2">
            <a:extLst>
              <a:ext uri="{FF2B5EF4-FFF2-40B4-BE49-F238E27FC236}">
                <a16:creationId xmlns:a16="http://schemas.microsoft.com/office/drawing/2014/main" id="{36595FB9-2C19-A64E-0A06-F4BAD2512F3B}"/>
              </a:ext>
            </a:extLst>
          </p:cNvPr>
          <p:cNvSpPr>
            <a:spLocks noGrp="1"/>
          </p:cNvSpPr>
          <p:nvPr>
            <p:ph type="body" idx="13"/>
          </p:nvPr>
        </p:nvSpPr>
        <p:spPr>
          <a:xfrm>
            <a:off x="611333" y="1571010"/>
            <a:ext cx="10095545" cy="4731819"/>
          </a:xfrm>
        </p:spPr>
        <p:txBody>
          <a:bodyPr>
            <a:normAutofit/>
          </a:bodyPr>
          <a:lstStyle/>
          <a:p>
            <a:r>
              <a:rPr lang="en-US" sz="2600" b="1" dirty="0">
                <a:solidFill>
                  <a:srgbClr val="0075BF"/>
                </a:solidFill>
              </a:rPr>
              <a:t>Biological sex </a:t>
            </a:r>
            <a:r>
              <a:rPr lang="en-US" sz="2600" dirty="0"/>
              <a:t>is the physical body a person is born with (internal and/or external anatomical sexual characteristics). Some people are born with male characteristics, some with female characteristics, and some are born with unclear or mixed male and female characteristics (referred to as ‘intersex’).</a:t>
            </a:r>
          </a:p>
          <a:p>
            <a:endParaRPr lang="en-US" sz="2600" dirty="0"/>
          </a:p>
          <a:p>
            <a:r>
              <a:rPr lang="en-US" sz="2600" b="1" dirty="0">
                <a:solidFill>
                  <a:srgbClr val="0075BF"/>
                </a:solidFill>
              </a:rPr>
              <a:t>Gender</a:t>
            </a:r>
            <a:r>
              <a:rPr lang="en-US" sz="2600" dirty="0"/>
              <a:t> refers to the characteristics of women, men, girls and boys that are socially constructed. This includes norms, </a:t>
            </a:r>
            <a:r>
              <a:rPr lang="en-US" sz="2600" dirty="0" err="1"/>
              <a:t>behaviours</a:t>
            </a:r>
            <a:r>
              <a:rPr lang="en-US" sz="2600" dirty="0"/>
              <a:t> and roles associated with being a woman, man, girl or boy, as well as relationships with each other. As a social construct, gender varies from society to society and can change over time. </a:t>
            </a:r>
          </a:p>
          <a:p>
            <a:endParaRPr lang="en-US" dirty="0"/>
          </a:p>
          <a:p>
            <a:endParaRPr lang="en-US" dirty="0"/>
          </a:p>
        </p:txBody>
      </p:sp>
      <p:sp>
        <p:nvSpPr>
          <p:cNvPr id="4" name="Footer Placeholder 3">
            <a:extLst>
              <a:ext uri="{FF2B5EF4-FFF2-40B4-BE49-F238E27FC236}">
                <a16:creationId xmlns:a16="http://schemas.microsoft.com/office/drawing/2014/main" id="{C9A22CD2-E205-5BE7-E018-A290298BE251}"/>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4639E9AD-C938-99A1-5D3C-0D1AF7D88ABB}"/>
              </a:ext>
            </a:extLst>
          </p:cNvPr>
          <p:cNvSpPr>
            <a:spLocks noGrp="1"/>
          </p:cNvSpPr>
          <p:nvPr>
            <p:ph type="sldNum" sz="quarter" idx="12"/>
          </p:nvPr>
        </p:nvSpPr>
        <p:spPr/>
        <p:txBody>
          <a:bodyPr/>
          <a:lstStyle/>
          <a:p>
            <a:fld id="{028175E8-2982-4B09-AFF5-24CBA7DB805C}" type="slidenum">
              <a:rPr lang="en-US" smtClean="0"/>
              <a:pPr/>
              <a:t>84</a:t>
            </a:fld>
            <a:endParaRPr lang="en-US" dirty="0"/>
          </a:p>
        </p:txBody>
      </p:sp>
    </p:spTree>
    <p:extLst>
      <p:ext uri="{BB962C8B-B14F-4D97-AF65-F5344CB8AC3E}">
        <p14:creationId xmlns:p14="http://schemas.microsoft.com/office/powerpoint/2010/main" val="40554539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F86AC-6304-3B97-D1A0-C0C0BA4807B5}"/>
              </a:ext>
            </a:extLst>
          </p:cNvPr>
          <p:cNvSpPr>
            <a:spLocks noGrp="1"/>
          </p:cNvSpPr>
          <p:nvPr>
            <p:ph type="title"/>
          </p:nvPr>
        </p:nvSpPr>
        <p:spPr/>
        <p:txBody>
          <a:bodyPr/>
          <a:lstStyle/>
          <a:p>
            <a:r>
              <a:rPr lang="en-US" dirty="0"/>
              <a:t>ACTIVITY 4A: BRAINSTORMING QUESTION</a:t>
            </a:r>
          </a:p>
        </p:txBody>
      </p:sp>
      <p:sp>
        <p:nvSpPr>
          <p:cNvPr id="3" name="Text Placeholder 2">
            <a:extLst>
              <a:ext uri="{FF2B5EF4-FFF2-40B4-BE49-F238E27FC236}">
                <a16:creationId xmlns:a16="http://schemas.microsoft.com/office/drawing/2014/main" id="{63732C71-03FA-27B8-7975-FC400B80EE3D}"/>
              </a:ext>
            </a:extLst>
          </p:cNvPr>
          <p:cNvSpPr>
            <a:spLocks noGrp="1"/>
          </p:cNvSpPr>
          <p:nvPr>
            <p:ph type="body" idx="13"/>
          </p:nvPr>
        </p:nvSpPr>
        <p:spPr>
          <a:xfrm>
            <a:off x="611333" y="1571010"/>
            <a:ext cx="8490679" cy="1500187"/>
          </a:xfrm>
        </p:spPr>
        <p:txBody>
          <a:bodyPr/>
          <a:lstStyle/>
          <a:p>
            <a:pPr marL="0" indent="0">
              <a:buNone/>
            </a:pPr>
            <a:r>
              <a:rPr lang="en-US" sz="2600" b="1" dirty="0"/>
              <a:t>What characteristics does your community use to define an ideal man and an ideal woman? </a:t>
            </a:r>
          </a:p>
          <a:p>
            <a:pPr marL="0" indent="0">
              <a:buNone/>
            </a:pPr>
            <a:endParaRPr lang="en-US" b="1" dirty="0"/>
          </a:p>
        </p:txBody>
      </p:sp>
      <p:sp>
        <p:nvSpPr>
          <p:cNvPr id="4" name="Footer Placeholder 3">
            <a:extLst>
              <a:ext uri="{FF2B5EF4-FFF2-40B4-BE49-F238E27FC236}">
                <a16:creationId xmlns:a16="http://schemas.microsoft.com/office/drawing/2014/main" id="{E79803F4-82FB-EF26-E8A5-28896BCBA7E7}"/>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8DA968F3-0EED-12D2-4A1A-3B463E5B664B}"/>
              </a:ext>
            </a:extLst>
          </p:cNvPr>
          <p:cNvSpPr>
            <a:spLocks noGrp="1"/>
          </p:cNvSpPr>
          <p:nvPr>
            <p:ph type="sldNum" sz="quarter" idx="12"/>
          </p:nvPr>
        </p:nvSpPr>
        <p:spPr/>
        <p:txBody>
          <a:bodyPr/>
          <a:lstStyle/>
          <a:p>
            <a:fld id="{028175E8-2982-4B09-AFF5-24CBA7DB805C}" type="slidenum">
              <a:rPr lang="en-US" smtClean="0"/>
              <a:pPr/>
              <a:t>85</a:t>
            </a:fld>
            <a:endParaRPr lang="en-US" dirty="0"/>
          </a:p>
        </p:txBody>
      </p:sp>
    </p:spTree>
    <p:extLst>
      <p:ext uri="{BB962C8B-B14F-4D97-AF65-F5344CB8AC3E}">
        <p14:creationId xmlns:p14="http://schemas.microsoft.com/office/powerpoint/2010/main" val="24002549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7D8DB-B56C-A5CB-F82D-31F6F0044563}"/>
              </a:ext>
            </a:extLst>
          </p:cNvPr>
          <p:cNvSpPr>
            <a:spLocks noGrp="1"/>
          </p:cNvSpPr>
          <p:nvPr>
            <p:ph type="title"/>
          </p:nvPr>
        </p:nvSpPr>
        <p:spPr/>
        <p:txBody>
          <a:bodyPr/>
          <a:lstStyle/>
          <a:p>
            <a:r>
              <a:rPr lang="en-US" dirty="0"/>
              <a:t>ACTIVITY 4A: KEY MESSAGES </a:t>
            </a:r>
          </a:p>
        </p:txBody>
      </p:sp>
      <p:sp>
        <p:nvSpPr>
          <p:cNvPr id="3" name="Text Placeholder 2">
            <a:extLst>
              <a:ext uri="{FF2B5EF4-FFF2-40B4-BE49-F238E27FC236}">
                <a16:creationId xmlns:a16="http://schemas.microsoft.com/office/drawing/2014/main" id="{36595FB9-2C19-A64E-0A06-F4BAD2512F3B}"/>
              </a:ext>
            </a:extLst>
          </p:cNvPr>
          <p:cNvSpPr>
            <a:spLocks noGrp="1"/>
          </p:cNvSpPr>
          <p:nvPr>
            <p:ph type="body" idx="13"/>
          </p:nvPr>
        </p:nvSpPr>
        <p:spPr>
          <a:xfrm>
            <a:off x="611333" y="1427018"/>
            <a:ext cx="9768973" cy="4875811"/>
          </a:xfrm>
        </p:spPr>
        <p:txBody>
          <a:bodyPr>
            <a:normAutofit fontScale="92500" lnSpcReduction="10000"/>
          </a:bodyPr>
          <a:lstStyle/>
          <a:p>
            <a:r>
              <a:rPr lang="en-US" sz="2800" dirty="0"/>
              <a:t>Sex is biological, and gender is created by society and can vary across cultures or change over time.  </a:t>
            </a:r>
          </a:p>
          <a:p>
            <a:r>
              <a:rPr lang="en-US" sz="2800" dirty="0"/>
              <a:t>Gender norms lead to myths about what is and is not possible for people.  </a:t>
            </a:r>
          </a:p>
          <a:p>
            <a:r>
              <a:rPr lang="en-US" sz="2800" dirty="0"/>
              <a:t>These myths can fuel harm and violence.  </a:t>
            </a:r>
          </a:p>
          <a:p>
            <a:r>
              <a:rPr lang="en-US" sz="2800" dirty="0"/>
              <a:t>We can work together to challenge harmful norms and stereotypes.  </a:t>
            </a:r>
            <a:endParaRPr lang="cs-CZ" sz="2800" dirty="0"/>
          </a:p>
          <a:p>
            <a:r>
              <a:rPr lang="en-US" sz="2800" dirty="0"/>
              <a:t>Power can be used for good purposes or bad. We can use the kind of power we have to make positive changes in our communities. </a:t>
            </a:r>
            <a:endParaRPr lang="cs-CZ" sz="2800" dirty="0"/>
          </a:p>
          <a:p>
            <a:r>
              <a:rPr lang="en-US" sz="2800" dirty="0"/>
              <a:t>Gender-based power relations within society put many women, girls and people who don’t fit into community gender norms at risk of violence.</a:t>
            </a:r>
          </a:p>
          <a:p>
            <a:endParaRPr lang="en-US" dirty="0"/>
          </a:p>
        </p:txBody>
      </p:sp>
      <p:sp>
        <p:nvSpPr>
          <p:cNvPr id="4" name="Footer Placeholder 3">
            <a:extLst>
              <a:ext uri="{FF2B5EF4-FFF2-40B4-BE49-F238E27FC236}">
                <a16:creationId xmlns:a16="http://schemas.microsoft.com/office/drawing/2014/main" id="{C9A22CD2-E205-5BE7-E018-A290298BE251}"/>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4639E9AD-C938-99A1-5D3C-0D1AF7D88ABB}"/>
              </a:ext>
            </a:extLst>
          </p:cNvPr>
          <p:cNvSpPr>
            <a:spLocks noGrp="1"/>
          </p:cNvSpPr>
          <p:nvPr>
            <p:ph type="sldNum" sz="quarter" idx="12"/>
          </p:nvPr>
        </p:nvSpPr>
        <p:spPr/>
        <p:txBody>
          <a:bodyPr/>
          <a:lstStyle/>
          <a:p>
            <a:fld id="{028175E8-2982-4B09-AFF5-24CBA7DB805C}" type="slidenum">
              <a:rPr lang="en-US" smtClean="0"/>
              <a:pPr/>
              <a:t>86</a:t>
            </a:fld>
            <a:endParaRPr lang="en-US" dirty="0"/>
          </a:p>
        </p:txBody>
      </p:sp>
    </p:spTree>
    <p:extLst>
      <p:ext uri="{BB962C8B-B14F-4D97-AF65-F5344CB8AC3E}">
        <p14:creationId xmlns:p14="http://schemas.microsoft.com/office/powerpoint/2010/main" val="41616095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4644A-7F13-8BC4-3AF3-FAC9FCB1968B}"/>
              </a:ext>
            </a:extLst>
          </p:cNvPr>
          <p:cNvSpPr>
            <a:spLocks noGrp="1"/>
          </p:cNvSpPr>
          <p:nvPr>
            <p:ph type="title"/>
          </p:nvPr>
        </p:nvSpPr>
        <p:spPr/>
        <p:txBody>
          <a:bodyPr/>
          <a:lstStyle/>
          <a:p>
            <a:r>
              <a:rPr lang="en-US" dirty="0"/>
              <a:t>ACTIVITY 4B</a:t>
            </a:r>
            <a:endParaRPr lang="en-US" b="0" dirty="0"/>
          </a:p>
        </p:txBody>
      </p:sp>
      <p:sp>
        <p:nvSpPr>
          <p:cNvPr id="3" name="Slide Number Placeholder 2">
            <a:extLst>
              <a:ext uri="{FF2B5EF4-FFF2-40B4-BE49-F238E27FC236}">
                <a16:creationId xmlns:a16="http://schemas.microsoft.com/office/drawing/2014/main" id="{9EE45C8F-A6E9-60A9-AE38-7B55624E7AF5}"/>
              </a:ext>
            </a:extLst>
          </p:cNvPr>
          <p:cNvSpPr>
            <a:spLocks noGrp="1"/>
          </p:cNvSpPr>
          <p:nvPr>
            <p:ph type="sldNum" sz="quarter" idx="12"/>
          </p:nvPr>
        </p:nvSpPr>
        <p:spPr/>
        <p:txBody>
          <a:bodyPr/>
          <a:lstStyle/>
          <a:p>
            <a:fld id="{028175E8-2982-4B09-AFF5-24CBA7DB805C}" type="slidenum">
              <a:rPr lang="en-US" smtClean="0"/>
              <a:pPr/>
              <a:t>87</a:t>
            </a:fld>
            <a:endParaRPr lang="en-US" dirty="0"/>
          </a:p>
        </p:txBody>
      </p:sp>
      <p:sp>
        <p:nvSpPr>
          <p:cNvPr id="5" name="TextBox 4">
            <a:extLst>
              <a:ext uri="{FF2B5EF4-FFF2-40B4-BE49-F238E27FC236}">
                <a16:creationId xmlns:a16="http://schemas.microsoft.com/office/drawing/2014/main" id="{83A45C9D-C320-B373-C82B-1EF1569710C4}"/>
              </a:ext>
            </a:extLst>
          </p:cNvPr>
          <p:cNvSpPr txBox="1"/>
          <p:nvPr/>
        </p:nvSpPr>
        <p:spPr>
          <a:xfrm>
            <a:off x="516294" y="1900444"/>
            <a:ext cx="6096000" cy="1754326"/>
          </a:xfrm>
          <a:prstGeom prst="rect">
            <a:avLst/>
          </a:prstGeom>
          <a:noFill/>
        </p:spPr>
        <p:txBody>
          <a:bodyPr wrap="square">
            <a:spAutoFit/>
          </a:bodyPr>
          <a:lstStyle/>
          <a:p>
            <a:r>
              <a:rPr lang="en-US" sz="5400" b="1" i="0" u="none" strike="noStrike" baseline="0" dirty="0">
                <a:latin typeface="Roboto-Bold"/>
              </a:rPr>
              <a:t>POWER AND GENDER ROLES</a:t>
            </a:r>
            <a:endParaRPr lang="en-US" sz="5400" dirty="0"/>
          </a:p>
        </p:txBody>
      </p:sp>
    </p:spTree>
    <p:extLst>
      <p:ext uri="{BB962C8B-B14F-4D97-AF65-F5344CB8AC3E}">
        <p14:creationId xmlns:p14="http://schemas.microsoft.com/office/powerpoint/2010/main" val="37422598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7D8DB-B56C-A5CB-F82D-31F6F0044563}"/>
              </a:ext>
            </a:extLst>
          </p:cNvPr>
          <p:cNvSpPr>
            <a:spLocks noGrp="1"/>
          </p:cNvSpPr>
          <p:nvPr>
            <p:ph type="title"/>
          </p:nvPr>
        </p:nvSpPr>
        <p:spPr/>
        <p:txBody>
          <a:bodyPr/>
          <a:lstStyle/>
          <a:p>
            <a:r>
              <a:rPr lang="en-US" dirty="0"/>
              <a:t>ACTIVITY 4B: KEY MESSAGES </a:t>
            </a:r>
          </a:p>
        </p:txBody>
      </p:sp>
      <p:sp>
        <p:nvSpPr>
          <p:cNvPr id="3" name="Text Placeholder 2">
            <a:extLst>
              <a:ext uri="{FF2B5EF4-FFF2-40B4-BE49-F238E27FC236}">
                <a16:creationId xmlns:a16="http://schemas.microsoft.com/office/drawing/2014/main" id="{36595FB9-2C19-A64E-0A06-F4BAD2512F3B}"/>
              </a:ext>
            </a:extLst>
          </p:cNvPr>
          <p:cNvSpPr>
            <a:spLocks noGrp="1"/>
          </p:cNvSpPr>
          <p:nvPr>
            <p:ph type="body" idx="13"/>
          </p:nvPr>
        </p:nvSpPr>
        <p:spPr>
          <a:xfrm>
            <a:off x="611334" y="1571010"/>
            <a:ext cx="9349096" cy="4731819"/>
          </a:xfrm>
        </p:spPr>
        <p:txBody>
          <a:bodyPr>
            <a:normAutofit/>
          </a:bodyPr>
          <a:lstStyle/>
          <a:p>
            <a:r>
              <a:rPr lang="en-US" sz="2600" dirty="0"/>
              <a:t>Disability-related power imbalances can place people with disabilities at risk of violence. </a:t>
            </a:r>
          </a:p>
          <a:p>
            <a:endParaRPr lang="en-US" sz="2600" dirty="0"/>
          </a:p>
          <a:p>
            <a:r>
              <a:rPr lang="en-US" sz="2600" dirty="0"/>
              <a:t>Gender equality requires the empowerment of women and people from marginalized genders, identifying and redressing power imbalances, and giving every person autonomy to manage their own lives.</a:t>
            </a:r>
          </a:p>
        </p:txBody>
      </p:sp>
      <p:sp>
        <p:nvSpPr>
          <p:cNvPr id="4" name="Footer Placeholder 3">
            <a:extLst>
              <a:ext uri="{FF2B5EF4-FFF2-40B4-BE49-F238E27FC236}">
                <a16:creationId xmlns:a16="http://schemas.microsoft.com/office/drawing/2014/main" id="{C9A22CD2-E205-5BE7-E018-A290298BE251}"/>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4639E9AD-C938-99A1-5D3C-0D1AF7D88ABB}"/>
              </a:ext>
            </a:extLst>
          </p:cNvPr>
          <p:cNvSpPr>
            <a:spLocks noGrp="1"/>
          </p:cNvSpPr>
          <p:nvPr>
            <p:ph type="sldNum" sz="quarter" idx="12"/>
          </p:nvPr>
        </p:nvSpPr>
        <p:spPr/>
        <p:txBody>
          <a:bodyPr/>
          <a:lstStyle/>
          <a:p>
            <a:fld id="{028175E8-2982-4B09-AFF5-24CBA7DB805C}" type="slidenum">
              <a:rPr lang="en-US" smtClean="0"/>
              <a:pPr/>
              <a:t>88</a:t>
            </a:fld>
            <a:endParaRPr lang="en-US" dirty="0"/>
          </a:p>
        </p:txBody>
      </p:sp>
    </p:spTree>
    <p:extLst>
      <p:ext uri="{BB962C8B-B14F-4D97-AF65-F5344CB8AC3E}">
        <p14:creationId xmlns:p14="http://schemas.microsoft.com/office/powerpoint/2010/main" val="38402366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4644A-7F13-8BC4-3AF3-FAC9FCB1968B}"/>
              </a:ext>
            </a:extLst>
          </p:cNvPr>
          <p:cNvSpPr>
            <a:spLocks noGrp="1"/>
          </p:cNvSpPr>
          <p:nvPr>
            <p:ph type="title"/>
          </p:nvPr>
        </p:nvSpPr>
        <p:spPr/>
        <p:txBody>
          <a:bodyPr/>
          <a:lstStyle/>
          <a:p>
            <a:r>
              <a:rPr lang="en-US" dirty="0"/>
              <a:t>ACTIVITY 4C</a:t>
            </a:r>
          </a:p>
        </p:txBody>
      </p:sp>
      <p:sp>
        <p:nvSpPr>
          <p:cNvPr id="3" name="Slide Number Placeholder 2">
            <a:extLst>
              <a:ext uri="{FF2B5EF4-FFF2-40B4-BE49-F238E27FC236}">
                <a16:creationId xmlns:a16="http://schemas.microsoft.com/office/drawing/2014/main" id="{9EE45C8F-A6E9-60A9-AE38-7B55624E7AF5}"/>
              </a:ext>
            </a:extLst>
          </p:cNvPr>
          <p:cNvSpPr>
            <a:spLocks noGrp="1"/>
          </p:cNvSpPr>
          <p:nvPr>
            <p:ph type="sldNum" sz="quarter" idx="12"/>
          </p:nvPr>
        </p:nvSpPr>
        <p:spPr/>
        <p:txBody>
          <a:bodyPr/>
          <a:lstStyle/>
          <a:p>
            <a:fld id="{028175E8-2982-4B09-AFF5-24CBA7DB805C}" type="slidenum">
              <a:rPr lang="en-US" smtClean="0"/>
              <a:pPr/>
              <a:t>89</a:t>
            </a:fld>
            <a:endParaRPr lang="en-US" dirty="0"/>
          </a:p>
        </p:txBody>
      </p:sp>
      <p:sp>
        <p:nvSpPr>
          <p:cNvPr id="5" name="TextBox 4">
            <a:extLst>
              <a:ext uri="{FF2B5EF4-FFF2-40B4-BE49-F238E27FC236}">
                <a16:creationId xmlns:a16="http://schemas.microsoft.com/office/drawing/2014/main" id="{CA5A89E0-5BF4-F0E8-7079-43042598B048}"/>
              </a:ext>
            </a:extLst>
          </p:cNvPr>
          <p:cNvSpPr txBox="1"/>
          <p:nvPr/>
        </p:nvSpPr>
        <p:spPr>
          <a:xfrm>
            <a:off x="516294" y="1706572"/>
            <a:ext cx="6096000" cy="2400657"/>
          </a:xfrm>
          <a:prstGeom prst="rect">
            <a:avLst/>
          </a:prstGeom>
          <a:noFill/>
        </p:spPr>
        <p:txBody>
          <a:bodyPr wrap="square">
            <a:spAutoFit/>
          </a:bodyPr>
          <a:lstStyle/>
          <a:p>
            <a:pPr algn="l"/>
            <a:r>
              <a:rPr lang="en-US" sz="5000" b="1" i="0" u="none" strike="noStrike" baseline="0" dirty="0">
                <a:latin typeface="Arial" panose="020B0604020202020204" pitchFamily="34" charset="0"/>
                <a:cs typeface="Arial" panose="020B0604020202020204" pitchFamily="34" charset="0"/>
              </a:rPr>
              <a:t>WHAT IS </a:t>
            </a:r>
          </a:p>
          <a:p>
            <a:pPr algn="l"/>
            <a:r>
              <a:rPr lang="en-US" sz="5000" b="1" i="0" u="none" strike="noStrike" baseline="0" dirty="0">
                <a:latin typeface="Arial" panose="020B0604020202020204" pitchFamily="34" charset="0"/>
                <a:cs typeface="Arial" panose="020B0604020202020204" pitchFamily="34" charset="0"/>
              </a:rPr>
              <a:t>GENDER-BASED</a:t>
            </a:r>
          </a:p>
          <a:p>
            <a:pPr algn="l"/>
            <a:r>
              <a:rPr lang="en-US" sz="5000" b="1" i="0" u="none" strike="noStrike" baseline="0" dirty="0">
                <a:latin typeface="Arial" panose="020B0604020202020204" pitchFamily="34" charset="0"/>
                <a:cs typeface="Arial" panose="020B0604020202020204" pitchFamily="34" charset="0"/>
              </a:rPr>
              <a:t>VIOLENCE (GBV)?</a:t>
            </a:r>
            <a:endParaRPr lang="en-US" sz="5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0339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FEC06A-CDAF-09FD-875C-B6548052276F}"/>
              </a:ext>
            </a:extLst>
          </p:cNvPr>
          <p:cNvSpPr>
            <a:spLocks noGrp="1"/>
          </p:cNvSpPr>
          <p:nvPr>
            <p:ph type="title"/>
          </p:nvPr>
        </p:nvSpPr>
        <p:spPr/>
        <p:txBody>
          <a:bodyPr/>
          <a:lstStyle/>
          <a:p>
            <a:r>
              <a:rPr lang="en-US" dirty="0"/>
              <a:t>ACTIVITY 1B:</a:t>
            </a:r>
          </a:p>
        </p:txBody>
      </p:sp>
      <p:sp>
        <p:nvSpPr>
          <p:cNvPr id="3" name="Slide Number Placeholder 2">
            <a:extLst>
              <a:ext uri="{FF2B5EF4-FFF2-40B4-BE49-F238E27FC236}">
                <a16:creationId xmlns:a16="http://schemas.microsoft.com/office/drawing/2014/main" id="{0DAEE157-3F61-16F8-B8A7-8FAA6C093815}"/>
              </a:ext>
            </a:extLst>
          </p:cNvPr>
          <p:cNvSpPr>
            <a:spLocks noGrp="1"/>
          </p:cNvSpPr>
          <p:nvPr>
            <p:ph type="sldNum" sz="quarter" idx="12"/>
          </p:nvPr>
        </p:nvSpPr>
        <p:spPr/>
        <p:txBody>
          <a:bodyPr/>
          <a:lstStyle/>
          <a:p>
            <a:fld id="{028175E8-2982-4B09-AFF5-24CBA7DB805C}" type="slidenum">
              <a:rPr lang="en-US" smtClean="0"/>
              <a:pPr/>
              <a:t>9</a:t>
            </a:fld>
            <a:endParaRPr lang="en-US" dirty="0"/>
          </a:p>
        </p:txBody>
      </p:sp>
      <p:sp>
        <p:nvSpPr>
          <p:cNvPr id="7" name="Title 1">
            <a:extLst>
              <a:ext uri="{FF2B5EF4-FFF2-40B4-BE49-F238E27FC236}">
                <a16:creationId xmlns:a16="http://schemas.microsoft.com/office/drawing/2014/main" id="{05003410-FD10-7AD4-2960-ACF784CD8B9D}"/>
              </a:ext>
            </a:extLst>
          </p:cNvPr>
          <p:cNvSpPr txBox="1">
            <a:spLocks/>
          </p:cNvSpPr>
          <p:nvPr/>
        </p:nvSpPr>
        <p:spPr>
          <a:xfrm>
            <a:off x="492969" y="1324948"/>
            <a:ext cx="10515600" cy="17448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000" b="1" kern="1200">
                <a:solidFill>
                  <a:schemeClr val="tx2">
                    <a:lumMod val="60000"/>
                    <a:lumOff val="40000"/>
                  </a:schemeClr>
                </a:solidFill>
                <a:latin typeface="Arial" panose="020B0604020202020204" pitchFamily="34" charset="0"/>
                <a:ea typeface="+mj-ea"/>
                <a:cs typeface="Arial" panose="020B0604020202020204" pitchFamily="34" charset="0"/>
              </a:defRPr>
            </a:lvl1pPr>
          </a:lstStyle>
          <a:p>
            <a:r>
              <a:rPr lang="en-US" dirty="0">
                <a:solidFill>
                  <a:schemeClr val="tx1"/>
                </a:solidFill>
              </a:rPr>
              <a:t>HAVE YOU EVER…?</a:t>
            </a:r>
            <a:br>
              <a:rPr lang="cs-CZ"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39379190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7D8DB-B56C-A5CB-F82D-31F6F0044563}"/>
              </a:ext>
            </a:extLst>
          </p:cNvPr>
          <p:cNvSpPr>
            <a:spLocks noGrp="1"/>
          </p:cNvSpPr>
          <p:nvPr>
            <p:ph type="title"/>
          </p:nvPr>
        </p:nvSpPr>
        <p:spPr>
          <a:xfrm>
            <a:off x="611332" y="690055"/>
            <a:ext cx="11135909" cy="1085913"/>
          </a:xfrm>
        </p:spPr>
        <p:txBody>
          <a:bodyPr/>
          <a:lstStyle/>
          <a:p>
            <a:r>
              <a:rPr lang="en-US" dirty="0"/>
              <a:t>ACTIVITY 4C: WHAT IS GENDER-BASED VIOLENCE (GBV)?</a:t>
            </a:r>
          </a:p>
        </p:txBody>
      </p:sp>
      <p:sp>
        <p:nvSpPr>
          <p:cNvPr id="3" name="Text Placeholder 2">
            <a:extLst>
              <a:ext uri="{FF2B5EF4-FFF2-40B4-BE49-F238E27FC236}">
                <a16:creationId xmlns:a16="http://schemas.microsoft.com/office/drawing/2014/main" id="{36595FB9-2C19-A64E-0A06-F4BAD2512F3B}"/>
              </a:ext>
            </a:extLst>
          </p:cNvPr>
          <p:cNvSpPr>
            <a:spLocks noGrp="1"/>
          </p:cNvSpPr>
          <p:nvPr>
            <p:ph type="body" idx="13"/>
          </p:nvPr>
        </p:nvSpPr>
        <p:spPr>
          <a:xfrm>
            <a:off x="611333" y="1571010"/>
            <a:ext cx="10020899" cy="4731819"/>
          </a:xfrm>
        </p:spPr>
        <p:txBody>
          <a:bodyPr>
            <a:normAutofit/>
          </a:bodyPr>
          <a:lstStyle/>
          <a:p>
            <a:pPr>
              <a:buClr>
                <a:schemeClr val="tx1"/>
              </a:buClr>
            </a:pPr>
            <a:r>
              <a:rPr lang="en-US" sz="2600" b="1" dirty="0">
                <a:solidFill>
                  <a:srgbClr val="0075BF"/>
                </a:solidFill>
              </a:rPr>
              <a:t>Gender-based</a:t>
            </a:r>
            <a:r>
              <a:rPr lang="en-US" sz="2600" dirty="0"/>
              <a:t> </a:t>
            </a:r>
            <a:r>
              <a:rPr lang="en-US" sz="2600" b="1" dirty="0">
                <a:solidFill>
                  <a:srgbClr val="0075BF"/>
                </a:solidFill>
              </a:rPr>
              <a:t>violence (GBV) </a:t>
            </a:r>
            <a:r>
              <a:rPr lang="en-US" sz="2600" dirty="0"/>
              <a:t>is an umbrella term for any acts of or threats of violence that are perpetrated against people on the basis of their gender or their perceived gender. It disproportionately impacts women, girls, and gender non-conforming people.  </a:t>
            </a:r>
          </a:p>
          <a:p>
            <a:pPr>
              <a:buClr>
                <a:schemeClr val="tx1"/>
              </a:buClr>
            </a:pPr>
            <a:endParaRPr lang="en-US" sz="2600" dirty="0"/>
          </a:p>
          <a:p>
            <a:pPr>
              <a:buClr>
                <a:schemeClr val="tx1"/>
              </a:buClr>
            </a:pPr>
            <a:r>
              <a:rPr lang="en-US" sz="2600" dirty="0"/>
              <a:t>People with disabilities must be able to </a:t>
            </a:r>
            <a:r>
              <a:rPr lang="en-US" sz="2600" b="1" dirty="0">
                <a:solidFill>
                  <a:srgbClr val="0075BF"/>
                </a:solidFill>
              </a:rPr>
              <a:t>live their lives free from gender-based violence (GBV)</a:t>
            </a:r>
            <a:r>
              <a:rPr lang="en-US" sz="2600" dirty="0"/>
              <a:t>.</a:t>
            </a:r>
          </a:p>
          <a:p>
            <a:endParaRPr lang="en-US" dirty="0"/>
          </a:p>
        </p:txBody>
      </p:sp>
      <p:sp>
        <p:nvSpPr>
          <p:cNvPr id="4" name="Footer Placeholder 3">
            <a:extLst>
              <a:ext uri="{FF2B5EF4-FFF2-40B4-BE49-F238E27FC236}">
                <a16:creationId xmlns:a16="http://schemas.microsoft.com/office/drawing/2014/main" id="{C9A22CD2-E205-5BE7-E018-A290298BE251}"/>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4639E9AD-C938-99A1-5D3C-0D1AF7D88ABB}"/>
              </a:ext>
            </a:extLst>
          </p:cNvPr>
          <p:cNvSpPr>
            <a:spLocks noGrp="1"/>
          </p:cNvSpPr>
          <p:nvPr>
            <p:ph type="sldNum" sz="quarter" idx="12"/>
          </p:nvPr>
        </p:nvSpPr>
        <p:spPr/>
        <p:txBody>
          <a:bodyPr/>
          <a:lstStyle/>
          <a:p>
            <a:fld id="{028175E8-2982-4B09-AFF5-24CBA7DB805C}" type="slidenum">
              <a:rPr lang="en-US" smtClean="0"/>
              <a:pPr/>
              <a:t>90</a:t>
            </a:fld>
            <a:endParaRPr lang="en-US" dirty="0"/>
          </a:p>
        </p:txBody>
      </p:sp>
    </p:spTree>
    <p:extLst>
      <p:ext uri="{BB962C8B-B14F-4D97-AF65-F5344CB8AC3E}">
        <p14:creationId xmlns:p14="http://schemas.microsoft.com/office/powerpoint/2010/main" val="219321776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7D8DB-B56C-A5CB-F82D-31F6F0044563}"/>
              </a:ext>
            </a:extLst>
          </p:cNvPr>
          <p:cNvSpPr>
            <a:spLocks noGrp="1"/>
          </p:cNvSpPr>
          <p:nvPr>
            <p:ph type="title"/>
          </p:nvPr>
        </p:nvSpPr>
        <p:spPr>
          <a:xfrm>
            <a:off x="611332" y="690055"/>
            <a:ext cx="11135909" cy="1085913"/>
          </a:xfrm>
        </p:spPr>
        <p:txBody>
          <a:bodyPr/>
          <a:lstStyle/>
          <a:p>
            <a:r>
              <a:rPr lang="en-US" dirty="0"/>
              <a:t>ACTIVITY 4C: WHAT IS GENDER-BASED VIOLENCE (GBV)?</a:t>
            </a:r>
          </a:p>
        </p:txBody>
      </p:sp>
      <p:sp>
        <p:nvSpPr>
          <p:cNvPr id="3" name="Text Placeholder 2">
            <a:extLst>
              <a:ext uri="{FF2B5EF4-FFF2-40B4-BE49-F238E27FC236}">
                <a16:creationId xmlns:a16="http://schemas.microsoft.com/office/drawing/2014/main" id="{36595FB9-2C19-A64E-0A06-F4BAD2512F3B}"/>
              </a:ext>
            </a:extLst>
          </p:cNvPr>
          <p:cNvSpPr>
            <a:spLocks noGrp="1"/>
          </p:cNvSpPr>
          <p:nvPr>
            <p:ph type="body" idx="13"/>
          </p:nvPr>
        </p:nvSpPr>
        <p:spPr>
          <a:xfrm>
            <a:off x="611333" y="1571010"/>
            <a:ext cx="10020899" cy="4731819"/>
          </a:xfrm>
        </p:spPr>
        <p:txBody>
          <a:bodyPr>
            <a:normAutofit/>
          </a:bodyPr>
          <a:lstStyle/>
          <a:p>
            <a:r>
              <a:rPr lang="en-US" sz="2600" dirty="0"/>
              <a:t>GBV takes several forms</a:t>
            </a:r>
            <a:r>
              <a:rPr lang="cs-CZ" sz="2600" dirty="0"/>
              <a:t> – </a:t>
            </a:r>
            <a:r>
              <a:rPr lang="en-US" sz="2600" dirty="0"/>
              <a:t>physical, emotional or psychological, sexual, economic.</a:t>
            </a:r>
          </a:p>
          <a:p>
            <a:r>
              <a:rPr lang="en-US" sz="2600" dirty="0"/>
              <a:t>These acts can occur in public or in private. </a:t>
            </a:r>
          </a:p>
          <a:p>
            <a:r>
              <a:rPr lang="en-US" sz="2600" dirty="0"/>
              <a:t>Perpetrators can be intimate partners but also strangers, caretakers, family members, support staff. </a:t>
            </a:r>
          </a:p>
          <a:p>
            <a:r>
              <a:rPr lang="en-US" sz="2600" dirty="0"/>
              <a:t>GBV can take place between same-sex people or partners who do not identify with one gender or another. </a:t>
            </a:r>
          </a:p>
          <a:p>
            <a:r>
              <a:rPr lang="en-US" sz="2600" dirty="0"/>
              <a:t>Sometimes also used to describe violence against men or people who do not identify as one gender. </a:t>
            </a:r>
          </a:p>
        </p:txBody>
      </p:sp>
      <p:sp>
        <p:nvSpPr>
          <p:cNvPr id="4" name="Footer Placeholder 3">
            <a:extLst>
              <a:ext uri="{FF2B5EF4-FFF2-40B4-BE49-F238E27FC236}">
                <a16:creationId xmlns:a16="http://schemas.microsoft.com/office/drawing/2014/main" id="{C9A22CD2-E205-5BE7-E018-A290298BE251}"/>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4639E9AD-C938-99A1-5D3C-0D1AF7D88ABB}"/>
              </a:ext>
            </a:extLst>
          </p:cNvPr>
          <p:cNvSpPr>
            <a:spLocks noGrp="1"/>
          </p:cNvSpPr>
          <p:nvPr>
            <p:ph type="sldNum" sz="quarter" idx="12"/>
          </p:nvPr>
        </p:nvSpPr>
        <p:spPr/>
        <p:txBody>
          <a:bodyPr/>
          <a:lstStyle/>
          <a:p>
            <a:fld id="{028175E8-2982-4B09-AFF5-24CBA7DB805C}" type="slidenum">
              <a:rPr lang="en-US" smtClean="0"/>
              <a:pPr/>
              <a:t>91</a:t>
            </a:fld>
            <a:endParaRPr lang="en-US" dirty="0"/>
          </a:p>
        </p:txBody>
      </p:sp>
    </p:spTree>
    <p:extLst>
      <p:ext uri="{BB962C8B-B14F-4D97-AF65-F5344CB8AC3E}">
        <p14:creationId xmlns:p14="http://schemas.microsoft.com/office/powerpoint/2010/main" val="418181609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7D8DB-B56C-A5CB-F82D-31F6F0044563}"/>
              </a:ext>
            </a:extLst>
          </p:cNvPr>
          <p:cNvSpPr>
            <a:spLocks noGrp="1"/>
          </p:cNvSpPr>
          <p:nvPr>
            <p:ph type="title"/>
          </p:nvPr>
        </p:nvSpPr>
        <p:spPr>
          <a:xfrm>
            <a:off x="611332" y="690055"/>
            <a:ext cx="11135909" cy="1085913"/>
          </a:xfrm>
        </p:spPr>
        <p:txBody>
          <a:bodyPr/>
          <a:lstStyle/>
          <a:p>
            <a:r>
              <a:rPr lang="en-US" dirty="0"/>
              <a:t>ACTIVITY 4C: CASE STUDY</a:t>
            </a:r>
          </a:p>
        </p:txBody>
      </p:sp>
      <p:sp>
        <p:nvSpPr>
          <p:cNvPr id="3" name="Text Placeholder 2">
            <a:extLst>
              <a:ext uri="{FF2B5EF4-FFF2-40B4-BE49-F238E27FC236}">
                <a16:creationId xmlns:a16="http://schemas.microsoft.com/office/drawing/2014/main" id="{36595FB9-2C19-A64E-0A06-F4BAD2512F3B}"/>
              </a:ext>
            </a:extLst>
          </p:cNvPr>
          <p:cNvSpPr>
            <a:spLocks noGrp="1"/>
          </p:cNvSpPr>
          <p:nvPr>
            <p:ph type="body" idx="13"/>
          </p:nvPr>
        </p:nvSpPr>
        <p:spPr>
          <a:xfrm>
            <a:off x="611333" y="1571010"/>
            <a:ext cx="10020899" cy="4731819"/>
          </a:xfrm>
        </p:spPr>
        <p:txBody>
          <a:bodyPr>
            <a:normAutofit/>
          </a:bodyPr>
          <a:lstStyle/>
          <a:p>
            <a:pPr marL="0" indent="0">
              <a:buNone/>
            </a:pPr>
            <a:r>
              <a:rPr lang="en-US" sz="2600" dirty="0"/>
              <a:t>Maria is a disabled woman. Her partner refuses to allow her to see the specialist nurse for her condition or to have handrails installed in their home. He stops Maria from using a walking stick, and when Maria tries to walk without it, he mocks her walking and tells her to stand up straight, knowing she will fall and hurt herself. Her partner has pushed and shoved Maria but never hit her. The falls Maria has had over many years were put down to 'accidents' due to her impairment. Maria's partner controls her money, and Maria cannot leave the house without her partner's help, as accessibility in their community is poor.</a:t>
            </a:r>
          </a:p>
        </p:txBody>
      </p:sp>
      <p:sp>
        <p:nvSpPr>
          <p:cNvPr id="4" name="Footer Placeholder 3">
            <a:extLst>
              <a:ext uri="{FF2B5EF4-FFF2-40B4-BE49-F238E27FC236}">
                <a16:creationId xmlns:a16="http://schemas.microsoft.com/office/drawing/2014/main" id="{C9A22CD2-E205-5BE7-E018-A290298BE251}"/>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4639E9AD-C938-99A1-5D3C-0D1AF7D88ABB}"/>
              </a:ext>
            </a:extLst>
          </p:cNvPr>
          <p:cNvSpPr>
            <a:spLocks noGrp="1"/>
          </p:cNvSpPr>
          <p:nvPr>
            <p:ph type="sldNum" sz="quarter" idx="12"/>
          </p:nvPr>
        </p:nvSpPr>
        <p:spPr/>
        <p:txBody>
          <a:bodyPr/>
          <a:lstStyle/>
          <a:p>
            <a:fld id="{028175E8-2982-4B09-AFF5-24CBA7DB805C}" type="slidenum">
              <a:rPr lang="en-US" smtClean="0"/>
              <a:pPr/>
              <a:t>92</a:t>
            </a:fld>
            <a:endParaRPr lang="en-US" dirty="0"/>
          </a:p>
        </p:txBody>
      </p:sp>
    </p:spTree>
    <p:extLst>
      <p:ext uri="{BB962C8B-B14F-4D97-AF65-F5344CB8AC3E}">
        <p14:creationId xmlns:p14="http://schemas.microsoft.com/office/powerpoint/2010/main" val="342898268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7D8DB-B56C-A5CB-F82D-31F6F0044563}"/>
              </a:ext>
            </a:extLst>
          </p:cNvPr>
          <p:cNvSpPr>
            <a:spLocks noGrp="1"/>
          </p:cNvSpPr>
          <p:nvPr>
            <p:ph type="title"/>
          </p:nvPr>
        </p:nvSpPr>
        <p:spPr/>
        <p:txBody>
          <a:bodyPr/>
          <a:lstStyle/>
          <a:p>
            <a:r>
              <a:rPr lang="en-US" dirty="0"/>
              <a:t>ACTIVITY 4</a:t>
            </a:r>
            <a:r>
              <a:rPr lang="cs-CZ" dirty="0"/>
              <a:t>C</a:t>
            </a:r>
            <a:r>
              <a:rPr lang="en-US" dirty="0"/>
              <a:t>: KEY MESSAGES </a:t>
            </a:r>
          </a:p>
        </p:txBody>
      </p:sp>
      <p:sp>
        <p:nvSpPr>
          <p:cNvPr id="3" name="Text Placeholder 2">
            <a:extLst>
              <a:ext uri="{FF2B5EF4-FFF2-40B4-BE49-F238E27FC236}">
                <a16:creationId xmlns:a16="http://schemas.microsoft.com/office/drawing/2014/main" id="{36595FB9-2C19-A64E-0A06-F4BAD2512F3B}"/>
              </a:ext>
            </a:extLst>
          </p:cNvPr>
          <p:cNvSpPr>
            <a:spLocks noGrp="1"/>
          </p:cNvSpPr>
          <p:nvPr>
            <p:ph type="body" idx="13"/>
          </p:nvPr>
        </p:nvSpPr>
        <p:spPr>
          <a:xfrm>
            <a:off x="611334" y="1571010"/>
            <a:ext cx="9349096" cy="4731819"/>
          </a:xfrm>
        </p:spPr>
        <p:txBody>
          <a:bodyPr>
            <a:normAutofit/>
          </a:bodyPr>
          <a:lstStyle/>
          <a:p>
            <a:r>
              <a:rPr lang="en-US" sz="2600" b="1" dirty="0"/>
              <a:t>Gender-based violence (GBV) </a:t>
            </a:r>
            <a:r>
              <a:rPr lang="en-US" sz="2600" dirty="0"/>
              <a:t>is violence that targets people on the basis of their gender. It is rooted in gender inequality, the abuse of power, and harmful norms.</a:t>
            </a:r>
          </a:p>
          <a:p>
            <a:endParaRPr lang="en-US" sz="2600" dirty="0"/>
          </a:p>
          <a:p>
            <a:r>
              <a:rPr lang="en-US" sz="2600" dirty="0"/>
              <a:t>It can affect anyone, including people with disabilities. </a:t>
            </a:r>
          </a:p>
          <a:p>
            <a:endParaRPr lang="en-US" sz="2600" dirty="0"/>
          </a:p>
          <a:p>
            <a:r>
              <a:rPr lang="en-US" sz="2600" dirty="0"/>
              <a:t>We can work to stop gender-based violence by learning to identify it in all its forms. Naming it as a wrong action can be </a:t>
            </a:r>
            <a:br>
              <a:rPr lang="cs-CZ" sz="2600" dirty="0"/>
            </a:br>
            <a:r>
              <a:rPr lang="en-US" sz="2600" dirty="0"/>
              <a:t>the first step in efforts to prevent or respond appropriately to </a:t>
            </a:r>
            <a:br>
              <a:rPr lang="cs-CZ" sz="2600" dirty="0"/>
            </a:br>
            <a:r>
              <a:rPr lang="en-US" sz="2600" dirty="0"/>
              <a:t>the problem.</a:t>
            </a:r>
          </a:p>
        </p:txBody>
      </p:sp>
      <p:sp>
        <p:nvSpPr>
          <p:cNvPr id="4" name="Footer Placeholder 3">
            <a:extLst>
              <a:ext uri="{FF2B5EF4-FFF2-40B4-BE49-F238E27FC236}">
                <a16:creationId xmlns:a16="http://schemas.microsoft.com/office/drawing/2014/main" id="{C9A22CD2-E205-5BE7-E018-A290298BE251}"/>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4639E9AD-C938-99A1-5D3C-0D1AF7D88ABB}"/>
              </a:ext>
            </a:extLst>
          </p:cNvPr>
          <p:cNvSpPr>
            <a:spLocks noGrp="1"/>
          </p:cNvSpPr>
          <p:nvPr>
            <p:ph type="sldNum" sz="quarter" idx="12"/>
          </p:nvPr>
        </p:nvSpPr>
        <p:spPr/>
        <p:txBody>
          <a:bodyPr/>
          <a:lstStyle/>
          <a:p>
            <a:fld id="{028175E8-2982-4B09-AFF5-24CBA7DB805C}" type="slidenum">
              <a:rPr lang="en-US" smtClean="0"/>
              <a:pPr/>
              <a:t>93</a:t>
            </a:fld>
            <a:endParaRPr lang="en-US" dirty="0"/>
          </a:p>
        </p:txBody>
      </p:sp>
    </p:spTree>
    <p:extLst>
      <p:ext uri="{BB962C8B-B14F-4D97-AF65-F5344CB8AC3E}">
        <p14:creationId xmlns:p14="http://schemas.microsoft.com/office/powerpoint/2010/main" val="30863157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7D8DB-B56C-A5CB-F82D-31F6F0044563}"/>
              </a:ext>
            </a:extLst>
          </p:cNvPr>
          <p:cNvSpPr>
            <a:spLocks noGrp="1"/>
          </p:cNvSpPr>
          <p:nvPr>
            <p:ph type="title"/>
          </p:nvPr>
        </p:nvSpPr>
        <p:spPr/>
        <p:txBody>
          <a:bodyPr/>
          <a:lstStyle/>
          <a:p>
            <a:r>
              <a:rPr lang="en-US" dirty="0"/>
              <a:t>ACTIVITY 4</a:t>
            </a:r>
            <a:r>
              <a:rPr lang="cs-CZ" dirty="0"/>
              <a:t>C</a:t>
            </a:r>
            <a:r>
              <a:rPr lang="en-US" dirty="0"/>
              <a:t>: KEY MESSAGES </a:t>
            </a:r>
          </a:p>
        </p:txBody>
      </p:sp>
      <p:sp>
        <p:nvSpPr>
          <p:cNvPr id="3" name="Text Placeholder 2">
            <a:extLst>
              <a:ext uri="{FF2B5EF4-FFF2-40B4-BE49-F238E27FC236}">
                <a16:creationId xmlns:a16="http://schemas.microsoft.com/office/drawing/2014/main" id="{36595FB9-2C19-A64E-0A06-F4BAD2512F3B}"/>
              </a:ext>
            </a:extLst>
          </p:cNvPr>
          <p:cNvSpPr>
            <a:spLocks noGrp="1"/>
          </p:cNvSpPr>
          <p:nvPr>
            <p:ph type="body" idx="13"/>
          </p:nvPr>
        </p:nvSpPr>
        <p:spPr>
          <a:xfrm>
            <a:off x="611334" y="1571010"/>
            <a:ext cx="9349096" cy="4731819"/>
          </a:xfrm>
        </p:spPr>
        <p:txBody>
          <a:bodyPr>
            <a:normAutofit/>
          </a:bodyPr>
          <a:lstStyle/>
          <a:p>
            <a:r>
              <a:rPr lang="en-US" sz="2600" dirty="0"/>
              <a:t>Gender-based violence can take several forms such as physical, emotional, sexual, and economic forms. It can take place in private, in public, online, or at work.  </a:t>
            </a:r>
          </a:p>
          <a:p>
            <a:r>
              <a:rPr lang="en-US" sz="2600" dirty="0"/>
              <a:t>Perpetrators can be intimate partners as well as strangers, caretakers, family members, support staff, and health workers.</a:t>
            </a:r>
          </a:p>
          <a:p>
            <a:r>
              <a:rPr lang="en-US" sz="2600" dirty="0"/>
              <a:t>The term gender-based violence is also used to describe any form of gendered violence, including violence against men or gender-diverse people when the violence is driven by gender roles and stereotypes. </a:t>
            </a:r>
          </a:p>
        </p:txBody>
      </p:sp>
      <p:sp>
        <p:nvSpPr>
          <p:cNvPr id="4" name="Footer Placeholder 3">
            <a:extLst>
              <a:ext uri="{FF2B5EF4-FFF2-40B4-BE49-F238E27FC236}">
                <a16:creationId xmlns:a16="http://schemas.microsoft.com/office/drawing/2014/main" id="{C9A22CD2-E205-5BE7-E018-A290298BE251}"/>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4639E9AD-C938-99A1-5D3C-0D1AF7D88ABB}"/>
              </a:ext>
            </a:extLst>
          </p:cNvPr>
          <p:cNvSpPr>
            <a:spLocks noGrp="1"/>
          </p:cNvSpPr>
          <p:nvPr>
            <p:ph type="sldNum" sz="quarter" idx="12"/>
          </p:nvPr>
        </p:nvSpPr>
        <p:spPr/>
        <p:txBody>
          <a:bodyPr/>
          <a:lstStyle/>
          <a:p>
            <a:fld id="{028175E8-2982-4B09-AFF5-24CBA7DB805C}" type="slidenum">
              <a:rPr lang="en-US" smtClean="0"/>
              <a:pPr/>
              <a:t>94</a:t>
            </a:fld>
            <a:endParaRPr lang="en-US" dirty="0"/>
          </a:p>
        </p:txBody>
      </p:sp>
    </p:spTree>
    <p:extLst>
      <p:ext uri="{BB962C8B-B14F-4D97-AF65-F5344CB8AC3E}">
        <p14:creationId xmlns:p14="http://schemas.microsoft.com/office/powerpoint/2010/main" val="323879828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344A7-E039-AB42-7A17-B25D197AFC08}"/>
              </a:ext>
            </a:extLst>
          </p:cNvPr>
          <p:cNvSpPr>
            <a:spLocks noGrp="1"/>
          </p:cNvSpPr>
          <p:nvPr>
            <p:ph type="title"/>
          </p:nvPr>
        </p:nvSpPr>
        <p:spPr/>
        <p:txBody>
          <a:bodyPr/>
          <a:lstStyle/>
          <a:p>
            <a:r>
              <a:rPr lang="en-US" dirty="0"/>
              <a:t>SESSION 5</a:t>
            </a:r>
          </a:p>
        </p:txBody>
      </p:sp>
      <p:sp>
        <p:nvSpPr>
          <p:cNvPr id="3" name="Slide Number Placeholder 2">
            <a:extLst>
              <a:ext uri="{FF2B5EF4-FFF2-40B4-BE49-F238E27FC236}">
                <a16:creationId xmlns:a16="http://schemas.microsoft.com/office/drawing/2014/main" id="{9AD64375-DE97-C7B9-DA40-83B6F470B177}"/>
              </a:ext>
            </a:extLst>
          </p:cNvPr>
          <p:cNvSpPr>
            <a:spLocks noGrp="1"/>
          </p:cNvSpPr>
          <p:nvPr>
            <p:ph type="sldNum" sz="quarter" idx="12"/>
          </p:nvPr>
        </p:nvSpPr>
        <p:spPr/>
        <p:txBody>
          <a:bodyPr/>
          <a:lstStyle/>
          <a:p>
            <a:fld id="{028175E8-2982-4B09-AFF5-24CBA7DB805C}" type="slidenum">
              <a:rPr lang="en-US" smtClean="0"/>
              <a:pPr/>
              <a:t>95</a:t>
            </a:fld>
            <a:endParaRPr lang="en-US" dirty="0"/>
          </a:p>
        </p:txBody>
      </p:sp>
      <p:sp>
        <p:nvSpPr>
          <p:cNvPr id="4" name="Text Placeholder 3">
            <a:extLst>
              <a:ext uri="{FF2B5EF4-FFF2-40B4-BE49-F238E27FC236}">
                <a16:creationId xmlns:a16="http://schemas.microsoft.com/office/drawing/2014/main" id="{FF1C767E-FCCD-DFEB-B9D7-3293E9314095}"/>
              </a:ext>
            </a:extLst>
          </p:cNvPr>
          <p:cNvSpPr>
            <a:spLocks noGrp="1"/>
          </p:cNvSpPr>
          <p:nvPr>
            <p:ph type="body" sz="quarter" idx="13"/>
          </p:nvPr>
        </p:nvSpPr>
        <p:spPr/>
        <p:txBody>
          <a:bodyPr/>
          <a:lstStyle/>
          <a:p>
            <a:r>
              <a:rPr lang="en-US" dirty="0"/>
              <a:t>GBV AND DISABILITY: </a:t>
            </a:r>
            <a:br>
              <a:rPr lang="cs-CZ" dirty="0"/>
            </a:br>
            <a:r>
              <a:rPr lang="en-US" dirty="0"/>
              <a:t>DEEPENING OUR UNDERSTANDING AND ACCESS TO SERVICES</a:t>
            </a:r>
          </a:p>
        </p:txBody>
      </p:sp>
    </p:spTree>
    <p:extLst>
      <p:ext uri="{BB962C8B-B14F-4D97-AF65-F5344CB8AC3E}">
        <p14:creationId xmlns:p14="http://schemas.microsoft.com/office/powerpoint/2010/main" val="349101658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E8E12-81A5-12B0-9CEA-11A96C101F49}"/>
              </a:ext>
            </a:extLst>
          </p:cNvPr>
          <p:cNvSpPr>
            <a:spLocks noGrp="1"/>
          </p:cNvSpPr>
          <p:nvPr>
            <p:ph type="title"/>
          </p:nvPr>
        </p:nvSpPr>
        <p:spPr/>
        <p:txBody>
          <a:bodyPr/>
          <a:lstStyle/>
          <a:p>
            <a:r>
              <a:rPr lang="en-US" dirty="0"/>
              <a:t>ACTIVITY 5A</a:t>
            </a:r>
          </a:p>
        </p:txBody>
      </p:sp>
      <p:sp>
        <p:nvSpPr>
          <p:cNvPr id="3" name="Slide Number Placeholder 2">
            <a:extLst>
              <a:ext uri="{FF2B5EF4-FFF2-40B4-BE49-F238E27FC236}">
                <a16:creationId xmlns:a16="http://schemas.microsoft.com/office/drawing/2014/main" id="{9442DACC-5085-8596-D3EA-59E5A78A04EB}"/>
              </a:ext>
            </a:extLst>
          </p:cNvPr>
          <p:cNvSpPr>
            <a:spLocks noGrp="1"/>
          </p:cNvSpPr>
          <p:nvPr>
            <p:ph type="sldNum" sz="quarter" idx="12"/>
          </p:nvPr>
        </p:nvSpPr>
        <p:spPr/>
        <p:txBody>
          <a:bodyPr/>
          <a:lstStyle/>
          <a:p>
            <a:fld id="{028175E8-2982-4B09-AFF5-24CBA7DB805C}" type="slidenum">
              <a:rPr lang="en-US" smtClean="0"/>
              <a:pPr/>
              <a:t>96</a:t>
            </a:fld>
            <a:endParaRPr lang="en-US" dirty="0"/>
          </a:p>
        </p:txBody>
      </p:sp>
      <p:sp>
        <p:nvSpPr>
          <p:cNvPr id="5" name="TextBox 4">
            <a:extLst>
              <a:ext uri="{FF2B5EF4-FFF2-40B4-BE49-F238E27FC236}">
                <a16:creationId xmlns:a16="http://schemas.microsoft.com/office/drawing/2014/main" id="{EF6350CC-8479-9A82-9186-7FA568242EE7}"/>
              </a:ext>
            </a:extLst>
          </p:cNvPr>
          <p:cNvSpPr txBox="1"/>
          <p:nvPr/>
        </p:nvSpPr>
        <p:spPr>
          <a:xfrm>
            <a:off x="516294" y="1692671"/>
            <a:ext cx="6096000" cy="2400657"/>
          </a:xfrm>
          <a:prstGeom prst="rect">
            <a:avLst/>
          </a:prstGeom>
          <a:noFill/>
        </p:spPr>
        <p:txBody>
          <a:bodyPr wrap="square">
            <a:spAutoFit/>
          </a:bodyPr>
          <a:lstStyle/>
          <a:p>
            <a:pPr algn="l"/>
            <a:r>
              <a:rPr lang="en-US" sz="5000" b="1" i="0" u="none" strike="noStrike" baseline="0" dirty="0">
                <a:latin typeface="Arial" panose="020B0604020202020204" pitchFamily="34" charset="0"/>
                <a:cs typeface="Arial" panose="020B0604020202020204" pitchFamily="34" charset="0"/>
              </a:rPr>
              <a:t>GENDER-BASED</a:t>
            </a:r>
          </a:p>
          <a:p>
            <a:pPr algn="l"/>
            <a:r>
              <a:rPr lang="en-US" sz="5000" b="1" i="0" u="none" strike="noStrike" baseline="0" dirty="0">
                <a:latin typeface="Arial" panose="020B0604020202020204" pitchFamily="34" charset="0"/>
                <a:cs typeface="Arial" panose="020B0604020202020204" pitchFamily="34" charset="0"/>
              </a:rPr>
              <a:t>VIOLENCE (GBV) AND DISABILITY</a:t>
            </a:r>
          </a:p>
        </p:txBody>
      </p:sp>
    </p:spTree>
    <p:extLst>
      <p:ext uri="{BB962C8B-B14F-4D97-AF65-F5344CB8AC3E}">
        <p14:creationId xmlns:p14="http://schemas.microsoft.com/office/powerpoint/2010/main" val="370307272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4580A-7304-A590-A5E0-120A0C507A52}"/>
              </a:ext>
            </a:extLst>
          </p:cNvPr>
          <p:cNvSpPr>
            <a:spLocks noGrp="1"/>
          </p:cNvSpPr>
          <p:nvPr>
            <p:ph type="title"/>
          </p:nvPr>
        </p:nvSpPr>
        <p:spPr/>
        <p:txBody>
          <a:bodyPr/>
          <a:lstStyle/>
          <a:p>
            <a:r>
              <a:rPr lang="en-US" dirty="0"/>
              <a:t>ACTIVITY 5A: GENDER-BASED VIOLENCE AGAINST WOMEN AND YOUNG PEOPLE WITH DISABILITIES</a:t>
            </a:r>
          </a:p>
        </p:txBody>
      </p:sp>
      <p:sp>
        <p:nvSpPr>
          <p:cNvPr id="3" name="Text Placeholder 2">
            <a:extLst>
              <a:ext uri="{FF2B5EF4-FFF2-40B4-BE49-F238E27FC236}">
                <a16:creationId xmlns:a16="http://schemas.microsoft.com/office/drawing/2014/main" id="{0350EE2B-9A3D-6EBA-8780-1358DDCC2FDF}"/>
              </a:ext>
            </a:extLst>
          </p:cNvPr>
          <p:cNvSpPr>
            <a:spLocks noGrp="1"/>
          </p:cNvSpPr>
          <p:nvPr>
            <p:ph type="body" idx="13"/>
          </p:nvPr>
        </p:nvSpPr>
        <p:spPr>
          <a:xfrm>
            <a:off x="611333" y="2057400"/>
            <a:ext cx="10146863" cy="4390053"/>
          </a:xfrm>
        </p:spPr>
        <p:txBody>
          <a:bodyPr>
            <a:normAutofit/>
          </a:bodyPr>
          <a:lstStyle/>
          <a:p>
            <a:pPr marL="344488" indent="-344488"/>
            <a:r>
              <a:rPr lang="en-US" sz="2600" dirty="0"/>
              <a:t>People with disabilities have similar experiences of gender-based violence as people without disabilities. Sometimes a person’s disability may not be an influential factor in a person’s experience. </a:t>
            </a:r>
          </a:p>
          <a:p>
            <a:pPr marL="344488" indent="-344488"/>
            <a:r>
              <a:rPr lang="en-US" sz="2600" dirty="0"/>
              <a:t>People with disabilities also experience unique forms of gender-based violence due to their disabilities.</a:t>
            </a:r>
          </a:p>
          <a:p>
            <a:pPr marL="344488" indent="-344488"/>
            <a:r>
              <a:rPr lang="en-US" sz="2600" dirty="0"/>
              <a:t>Sometimes other characteristics (race, indigeneity, sexual orientation or gender identity, age, immigration or refugee status) can make it even more likely for people with disabilities to experience GBV.</a:t>
            </a:r>
          </a:p>
          <a:p>
            <a:endParaRPr lang="en-US" dirty="0"/>
          </a:p>
        </p:txBody>
      </p:sp>
      <p:sp>
        <p:nvSpPr>
          <p:cNvPr id="4" name="Footer Placeholder 3">
            <a:extLst>
              <a:ext uri="{FF2B5EF4-FFF2-40B4-BE49-F238E27FC236}">
                <a16:creationId xmlns:a16="http://schemas.microsoft.com/office/drawing/2014/main" id="{5CC7ABB6-838F-BB04-EE56-09DA4E097B81}"/>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E1A5BCF8-D82D-E2BD-0B06-853DE183624C}"/>
              </a:ext>
            </a:extLst>
          </p:cNvPr>
          <p:cNvSpPr>
            <a:spLocks noGrp="1"/>
          </p:cNvSpPr>
          <p:nvPr>
            <p:ph type="sldNum" sz="quarter" idx="12"/>
          </p:nvPr>
        </p:nvSpPr>
        <p:spPr/>
        <p:txBody>
          <a:bodyPr/>
          <a:lstStyle/>
          <a:p>
            <a:fld id="{028175E8-2982-4B09-AFF5-24CBA7DB805C}" type="slidenum">
              <a:rPr lang="en-US" smtClean="0"/>
              <a:pPr/>
              <a:t>97</a:t>
            </a:fld>
            <a:endParaRPr lang="en-US" dirty="0"/>
          </a:p>
        </p:txBody>
      </p:sp>
    </p:spTree>
    <p:extLst>
      <p:ext uri="{BB962C8B-B14F-4D97-AF65-F5344CB8AC3E}">
        <p14:creationId xmlns:p14="http://schemas.microsoft.com/office/powerpoint/2010/main" val="104639904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4580A-7304-A590-A5E0-120A0C507A52}"/>
              </a:ext>
            </a:extLst>
          </p:cNvPr>
          <p:cNvSpPr>
            <a:spLocks noGrp="1"/>
          </p:cNvSpPr>
          <p:nvPr>
            <p:ph type="title"/>
          </p:nvPr>
        </p:nvSpPr>
        <p:spPr/>
        <p:txBody>
          <a:bodyPr/>
          <a:lstStyle/>
          <a:p>
            <a:r>
              <a:rPr lang="en-US" dirty="0"/>
              <a:t>ACTIVITY 5A: GENDER-BASED VIOLENCE AGAINST WOMEN AND YOUNG PEOPLE WITH DISABILITIES</a:t>
            </a:r>
          </a:p>
        </p:txBody>
      </p:sp>
      <p:sp>
        <p:nvSpPr>
          <p:cNvPr id="3" name="Text Placeholder 2">
            <a:extLst>
              <a:ext uri="{FF2B5EF4-FFF2-40B4-BE49-F238E27FC236}">
                <a16:creationId xmlns:a16="http://schemas.microsoft.com/office/drawing/2014/main" id="{0350EE2B-9A3D-6EBA-8780-1358DDCC2FDF}"/>
              </a:ext>
            </a:extLst>
          </p:cNvPr>
          <p:cNvSpPr>
            <a:spLocks noGrp="1"/>
          </p:cNvSpPr>
          <p:nvPr>
            <p:ph type="body" idx="13"/>
          </p:nvPr>
        </p:nvSpPr>
        <p:spPr>
          <a:xfrm>
            <a:off x="611333" y="2057400"/>
            <a:ext cx="9941589" cy="4390053"/>
          </a:xfrm>
        </p:spPr>
        <p:txBody>
          <a:bodyPr>
            <a:normAutofit/>
          </a:bodyPr>
          <a:lstStyle/>
          <a:p>
            <a:pPr marL="344488" indent="-344488"/>
            <a:r>
              <a:rPr lang="en-US" sz="2600" dirty="0"/>
              <a:t>People with disabilities seldom receive information about gender-based violence, which can make it harder to identify such violence and recognize it as a rights violation.</a:t>
            </a:r>
          </a:p>
          <a:p>
            <a:pPr marL="344488" indent="-344488"/>
            <a:r>
              <a:rPr lang="en-US" sz="2600" dirty="0"/>
              <a:t>These factors, combined with inaccessible services and other barriers, can make it hard for people with disabilities to get help or stop the violence.</a:t>
            </a:r>
          </a:p>
          <a:p>
            <a:pPr marL="344488" indent="-344488"/>
            <a:r>
              <a:rPr lang="en-US" sz="2600" dirty="0"/>
              <a:t>Because of harmful stereotypes, people with disabilities are often excluded from gender-based violence related advocacy discussions.</a:t>
            </a:r>
          </a:p>
        </p:txBody>
      </p:sp>
      <p:sp>
        <p:nvSpPr>
          <p:cNvPr id="4" name="Footer Placeholder 3">
            <a:extLst>
              <a:ext uri="{FF2B5EF4-FFF2-40B4-BE49-F238E27FC236}">
                <a16:creationId xmlns:a16="http://schemas.microsoft.com/office/drawing/2014/main" id="{5CC7ABB6-838F-BB04-EE56-09DA4E097B81}"/>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E1A5BCF8-D82D-E2BD-0B06-853DE183624C}"/>
              </a:ext>
            </a:extLst>
          </p:cNvPr>
          <p:cNvSpPr>
            <a:spLocks noGrp="1"/>
          </p:cNvSpPr>
          <p:nvPr>
            <p:ph type="sldNum" sz="quarter" idx="12"/>
          </p:nvPr>
        </p:nvSpPr>
        <p:spPr/>
        <p:txBody>
          <a:bodyPr/>
          <a:lstStyle/>
          <a:p>
            <a:fld id="{028175E8-2982-4B09-AFF5-24CBA7DB805C}" type="slidenum">
              <a:rPr lang="en-US" smtClean="0"/>
              <a:pPr/>
              <a:t>98</a:t>
            </a:fld>
            <a:endParaRPr lang="en-US" dirty="0"/>
          </a:p>
        </p:txBody>
      </p:sp>
    </p:spTree>
    <p:extLst>
      <p:ext uri="{BB962C8B-B14F-4D97-AF65-F5344CB8AC3E}">
        <p14:creationId xmlns:p14="http://schemas.microsoft.com/office/powerpoint/2010/main" val="146488976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4580A-7304-A590-A5E0-120A0C507A52}"/>
              </a:ext>
            </a:extLst>
          </p:cNvPr>
          <p:cNvSpPr>
            <a:spLocks noGrp="1"/>
          </p:cNvSpPr>
          <p:nvPr>
            <p:ph type="title"/>
          </p:nvPr>
        </p:nvSpPr>
        <p:spPr/>
        <p:txBody>
          <a:bodyPr/>
          <a:lstStyle/>
          <a:p>
            <a:r>
              <a:rPr lang="en-US" dirty="0"/>
              <a:t>ACTIVITY 5A: GENDER-BASED VIOLENCE </a:t>
            </a:r>
            <a:br>
              <a:rPr lang="en-US" dirty="0"/>
            </a:br>
            <a:r>
              <a:rPr lang="en-US" dirty="0"/>
              <a:t>DATA AND EVIDENCE </a:t>
            </a:r>
          </a:p>
        </p:txBody>
      </p:sp>
      <p:sp>
        <p:nvSpPr>
          <p:cNvPr id="3" name="Text Placeholder 2">
            <a:extLst>
              <a:ext uri="{FF2B5EF4-FFF2-40B4-BE49-F238E27FC236}">
                <a16:creationId xmlns:a16="http://schemas.microsoft.com/office/drawing/2014/main" id="{0350EE2B-9A3D-6EBA-8780-1358DDCC2FDF}"/>
              </a:ext>
            </a:extLst>
          </p:cNvPr>
          <p:cNvSpPr>
            <a:spLocks noGrp="1"/>
          </p:cNvSpPr>
          <p:nvPr>
            <p:ph type="body" idx="13"/>
          </p:nvPr>
        </p:nvSpPr>
        <p:spPr>
          <a:xfrm>
            <a:off x="611333" y="1966297"/>
            <a:ext cx="9941589" cy="4390053"/>
          </a:xfrm>
        </p:spPr>
        <p:txBody>
          <a:bodyPr>
            <a:normAutofit/>
          </a:bodyPr>
          <a:lstStyle/>
          <a:p>
            <a:pPr marL="344488" indent="-344488">
              <a:spcBef>
                <a:spcPts val="0"/>
              </a:spcBef>
            </a:pPr>
            <a:r>
              <a:rPr lang="en-US" sz="2600" dirty="0"/>
              <a:t>People with disabilities are three times more likely to experience physical violence, sexual violence, and emotional violence than people without disabilities.</a:t>
            </a:r>
          </a:p>
          <a:p>
            <a:pPr marL="344488" indent="-344488">
              <a:spcBef>
                <a:spcPts val="0"/>
              </a:spcBef>
            </a:pPr>
            <a:endParaRPr lang="en-US" sz="2600" dirty="0"/>
          </a:p>
          <a:p>
            <a:pPr marL="344488" indent="-344488">
              <a:spcBef>
                <a:spcPts val="0"/>
              </a:spcBef>
            </a:pPr>
            <a:r>
              <a:rPr lang="en-US" sz="2600" dirty="0"/>
              <a:t>Women with disabilities are estimated to be up to 10 times more likely to experience sexual violence.</a:t>
            </a:r>
          </a:p>
          <a:p>
            <a:pPr marL="344488" indent="-344488">
              <a:spcBef>
                <a:spcPts val="0"/>
              </a:spcBef>
            </a:pPr>
            <a:endParaRPr lang="en-US" sz="2600" dirty="0"/>
          </a:p>
          <a:p>
            <a:pPr marL="344488" indent="-344488">
              <a:spcBef>
                <a:spcPts val="0"/>
              </a:spcBef>
            </a:pPr>
            <a:r>
              <a:rPr lang="en-US" sz="2600" dirty="0"/>
              <a:t>Boys and men with disabilities are twice as likely as boys and men without disabilities to be sexually abused in their lifetime. </a:t>
            </a:r>
          </a:p>
        </p:txBody>
      </p:sp>
      <p:sp>
        <p:nvSpPr>
          <p:cNvPr id="4" name="Footer Placeholder 3">
            <a:extLst>
              <a:ext uri="{FF2B5EF4-FFF2-40B4-BE49-F238E27FC236}">
                <a16:creationId xmlns:a16="http://schemas.microsoft.com/office/drawing/2014/main" id="{5CC7ABB6-838F-BB04-EE56-09DA4E097B81}"/>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E1A5BCF8-D82D-E2BD-0B06-853DE183624C}"/>
              </a:ext>
            </a:extLst>
          </p:cNvPr>
          <p:cNvSpPr>
            <a:spLocks noGrp="1"/>
          </p:cNvSpPr>
          <p:nvPr>
            <p:ph type="sldNum" sz="quarter" idx="12"/>
          </p:nvPr>
        </p:nvSpPr>
        <p:spPr/>
        <p:txBody>
          <a:bodyPr/>
          <a:lstStyle/>
          <a:p>
            <a:fld id="{028175E8-2982-4B09-AFF5-24CBA7DB805C}" type="slidenum">
              <a:rPr lang="en-US" smtClean="0"/>
              <a:pPr/>
              <a:t>99</a:t>
            </a:fld>
            <a:endParaRPr lang="en-US" dirty="0"/>
          </a:p>
        </p:txBody>
      </p:sp>
    </p:spTree>
    <p:extLst>
      <p:ext uri="{BB962C8B-B14F-4D97-AF65-F5344CB8AC3E}">
        <p14:creationId xmlns:p14="http://schemas.microsoft.com/office/powerpoint/2010/main" val="1565948642"/>
      </p:ext>
    </p:extLst>
  </p:cSld>
  <p:clrMapOvr>
    <a:masterClrMapping/>
  </p:clrMapOvr>
</p:sld>
</file>

<file path=ppt/theme/theme1.xml><?xml version="1.0" encoding="utf-8"?>
<a:theme xmlns:a="http://schemas.openxmlformats.org/drawingml/2006/main" name="Office Them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DA90FCFCA79B9459576FE11068D27FF" ma:contentTypeVersion="10" ma:contentTypeDescription="Vytvoří nový dokument" ma:contentTypeScope="" ma:versionID="4a56c5844971bede5fabedd2f0ae25b9">
  <xsd:schema xmlns:xsd="http://www.w3.org/2001/XMLSchema" xmlns:xs="http://www.w3.org/2001/XMLSchema" xmlns:p="http://schemas.microsoft.com/office/2006/metadata/properties" xmlns:ns3="0d873dd3-f9d1-4e92-9bbb-1c098a5b925a" targetNamespace="http://schemas.microsoft.com/office/2006/metadata/properties" ma:root="true" ma:fieldsID="8d3cc35301f59aa99f609a0c907e6a1b" ns3:_="">
    <xsd:import namespace="0d873dd3-f9d1-4e92-9bbb-1c098a5b925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LengthInSeconds" minOccurs="0"/>
                <xsd:element ref="ns3:MediaServiceOCR"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873dd3-f9d1-4e92-9bbb-1c098a5b92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9B3B23A-5249-415F-ACB8-83288888E6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873dd3-f9d1-4e92-9bbb-1c098a5b92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F8AFC9-05E4-4AF8-B8CA-CBBD8933E6EB}">
  <ds:schemaRefs>
    <ds:schemaRef ds:uri="http://schemas.microsoft.com/sharepoint/v3/contenttype/forms"/>
  </ds:schemaRefs>
</ds:datastoreItem>
</file>

<file path=customXml/itemProps3.xml><?xml version="1.0" encoding="utf-8"?>
<ds:datastoreItem xmlns:ds="http://schemas.openxmlformats.org/officeDocument/2006/customXml" ds:itemID="{0ED1D82D-8F32-4EDF-B8CD-CA7CE30B36BD}">
  <ds:schemaRefs>
    <ds:schemaRef ds:uri="http://www.w3.org/XML/1998/namespace"/>
    <ds:schemaRef ds:uri="http://schemas.microsoft.com/office/2006/metadata/properties"/>
    <ds:schemaRef ds:uri="http://purl.org/dc/dcmitype/"/>
    <ds:schemaRef ds:uri="http://purl.org/dc/terms/"/>
    <ds:schemaRef ds:uri="0d873dd3-f9d1-4e92-9bbb-1c098a5b92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632</TotalTime>
  <Words>8287</Words>
  <Application>Microsoft Office PowerPoint</Application>
  <PresentationFormat>Widescreen</PresentationFormat>
  <Paragraphs>760</Paragraphs>
  <Slides>131</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131</vt:i4>
      </vt:variant>
    </vt:vector>
  </HeadingPairs>
  <TitlesOfParts>
    <vt:vector size="136" baseType="lpstr">
      <vt:lpstr>Arial</vt:lpstr>
      <vt:lpstr>Calibri</vt:lpstr>
      <vt:lpstr>Calibri Light</vt:lpstr>
      <vt:lpstr>Roboto-Bold</vt:lpstr>
      <vt:lpstr>Office Theme</vt:lpstr>
      <vt:lpstr>PowerPoint Presentation</vt:lpstr>
      <vt:lpstr>WHO WE ARE</vt:lpstr>
      <vt:lpstr>PURPOSE OF THE WORKSHOP</vt:lpstr>
      <vt:lpstr>WORKSHOP AGENDA</vt:lpstr>
      <vt:lpstr>TODAY’S AGENDA </vt:lpstr>
      <vt:lpstr>INTRODUCTIONS</vt:lpstr>
      <vt:lpstr>GROUP AGREEMENTS</vt:lpstr>
      <vt:lpstr>SESSION 1</vt:lpstr>
      <vt:lpstr>ACTIVITY 1B:</vt:lpstr>
      <vt:lpstr>Have you ever been given information about  how to prevent pregnancy?</vt:lpstr>
      <vt:lpstr>Has someone ever made a decision for you relating to your health that you did not want them to make?</vt:lpstr>
      <vt:lpstr>Have you ever been made to feel that dating or marriage was not an option for you?</vt:lpstr>
      <vt:lpstr>Has someone ever given you help that you did not want without asking you about it first?</vt:lpstr>
      <vt:lpstr>Have you been given information about how to have  a healthy intimate relationship? </vt:lpstr>
      <vt:lpstr>Have you ever felt shy to ask for birth control information?</vt:lpstr>
      <vt:lpstr>Have you ever heard someone question a woman  with a disability who decided to raise children?</vt:lpstr>
      <vt:lpstr>Do you know anyone with a disability who has experienced violence from a boyfriend, girlfriend, husband, or wife?</vt:lpstr>
      <vt:lpstr>If you had a friend with a disability who experienced violence, would you know where to go to get them help?</vt:lpstr>
      <vt:lpstr>ACTIVITY 1B: KEY MESSAGES </vt:lpstr>
      <vt:lpstr>ACTIVITY 1C:</vt:lpstr>
      <vt:lpstr>ACTIVITY 1C: THE SOCIAL MODEL OF DISABILITY VIDEO, PEOPLE WITH DISABILITY AUSTRALIA</vt:lpstr>
      <vt:lpstr>ACTIVITY 1C: MEDICAL AND CHARITY MODELS  OF DISABILITY</vt:lpstr>
      <vt:lpstr>ACTIVITY 1C: SOCIAL AND RIGHTS-BASED MODEL OF DISABILITY</vt:lpstr>
      <vt:lpstr>ACTIVITY 1C: THE CONVENTION ON THE RIGHTS OF PERSONS WITH DISABILITIES (CRPD) </vt:lpstr>
      <vt:lpstr>ACTIVITY 1C: THE CONVENTION ON THE RIGHTS OF PERSONS WITH DISABILITIES (CRPD) </vt:lpstr>
      <vt:lpstr>ACTIVITY 1C: FATIMA’S STORY</vt:lpstr>
      <vt:lpstr>ACTIVITY 1C: FATIMA’S STORY</vt:lpstr>
      <vt:lpstr>ACTIVITY 1C: KEY MESSAGES </vt:lpstr>
      <vt:lpstr>SESSION 2</vt:lpstr>
      <vt:lpstr>ACTIVITY 2A</vt:lpstr>
      <vt:lpstr>ACTIVITY 2A: WHAT ARE SEXUAL AND REPRODUCTIVE HEALTH AND RIGHTS (SRHR)?</vt:lpstr>
      <vt:lpstr>ACTIVITY 2A: REPRODUCTIVE HEALTH AND RIGHTS</vt:lpstr>
      <vt:lpstr>ACTIVITY 2A: REPRODUCTIVE HEALTH AND RIGHTS</vt:lpstr>
      <vt:lpstr>ACTIVITY 2A: OTHER KEY CONCEPTS</vt:lpstr>
      <vt:lpstr>ACTIVITY 2A: SRHR: REALIZATION OF THE RIGHTS</vt:lpstr>
      <vt:lpstr>ACTIVITY 2A: SRHR: REALIZATION OF THE RIGHTS</vt:lpstr>
      <vt:lpstr>ACTIVITY 2A: SRHR VIOLATIONS AGAINST WOMEN AND YOUNG PEOPLE WITH DISABILITIES </vt:lpstr>
      <vt:lpstr>ACTIVITY 2A: SRHR DATA AND EVIDENCE </vt:lpstr>
      <vt:lpstr>ACTIVITY 2A: SRHR DATA AND EVIDENCE </vt:lpstr>
      <vt:lpstr>ACTIVITY 2A: KEY MESSAGES </vt:lpstr>
      <vt:lpstr>ACTIVITY 2B</vt:lpstr>
      <vt:lpstr>1.  Sexual and reproductive health includes which of the following?</vt:lpstr>
      <vt:lpstr>ANSWER – D  ALL OF THE ABOVE</vt:lpstr>
      <vt:lpstr>ANSWER – D  ALL OF THE ABOVE</vt:lpstr>
      <vt:lpstr>2.  Sexual and reproductive rights are explicitly recognized in which of the following treaties? </vt:lpstr>
      <vt:lpstr>ANSWER – B  CONVENTION ON THE RIGHTS OF PERSONS  WITH DISABILITIES (CRPD)</vt:lpstr>
      <vt:lpstr>3.  True or False? Women with disabilities have  the same rights as women without disabilities  to become parents.</vt:lpstr>
      <vt:lpstr>ANSWER – A, TRUE  </vt:lpstr>
      <vt:lpstr>4.  True or False? A parent can give permission  for a medical procedure for their 45-year-old child  with a disability without consulting their child.</vt:lpstr>
      <vt:lpstr>ANSWER – B, FALSE  </vt:lpstr>
      <vt:lpstr>5. True or False? Teaching young people with disabilities sexuality education promotes sexual activity among young people. </vt:lpstr>
      <vt:lpstr>ANSWER – B, FALSE  </vt:lpstr>
      <vt:lpstr>6.  Bodily autonomy means</vt:lpstr>
      <vt:lpstr>ANSWER – C  </vt:lpstr>
      <vt:lpstr>ACTIVITY 2B: KEY MESSAGES </vt:lpstr>
      <vt:lpstr>ACTIVITY 2B: KEY MESSAGES </vt:lpstr>
      <vt:lpstr>ACTIVITY 2B: KEY MESSAGES </vt:lpstr>
      <vt:lpstr>ACTIVITY 2B: KEY MESSAGES </vt:lpstr>
      <vt:lpstr>ACTIVITY 2C</vt:lpstr>
      <vt:lpstr>ACTIVITY 2C: CASE STUDY 1 </vt:lpstr>
      <vt:lpstr>ACTIVITY 2C: CASE STUDY 2 </vt:lpstr>
      <vt:lpstr>ACTIVITY 2C: KEY MESSAGES</vt:lpstr>
      <vt:lpstr>ACTIVITY 2C: KEY MESSAGES</vt:lpstr>
      <vt:lpstr>SESSION 3</vt:lpstr>
      <vt:lpstr>ACTIVITY 3A</vt:lpstr>
      <vt:lpstr>ACTIVITY 3A: SEXUAL AND REPRODUCTIVE HEALTH SERVICES</vt:lpstr>
      <vt:lpstr>ACTIVITY 3A: SEXUAL AND REPRODUCTIVE HEALTH SERVICES</vt:lpstr>
      <vt:lpstr>ACTIVITY 3A: UNFPA APRO, RESPECT, RECOGNISE, ENGAGE: MAKING LIFE-SAVING INFORMATION ACCESSIBLE FOR PERSONS WITH DISABILITIES</vt:lpstr>
      <vt:lpstr>ACTIVITY 3A: TWIN TRACK APPROACH</vt:lpstr>
      <vt:lpstr>ACTIVITY 3A: KEY MESSAGES</vt:lpstr>
      <vt:lpstr>ACTIVITY 3A: KEY MESSAGES</vt:lpstr>
      <vt:lpstr>ACTIVITY 3B</vt:lpstr>
      <vt:lpstr>ACTIVITY 3B: REFLECTION QUESTION </vt:lpstr>
      <vt:lpstr>ACTIVITY 3B: KEY CONCEPT: AAAQ FRAMEWORK</vt:lpstr>
      <vt:lpstr>ACTIVITY 3 B: AAAQ- AVAILABLE</vt:lpstr>
      <vt:lpstr>ACTIVITY 3 B: AAAQ- ACCESSIBLE</vt:lpstr>
      <vt:lpstr>ACTIVITY 3 B: AAAQ-ACCEPTABLE</vt:lpstr>
      <vt:lpstr>ACTIVITY 3 B: AAAQ-QUALITY</vt:lpstr>
      <vt:lpstr>ACTIVITY 3B: OUTREACH SERVICES IN PRACTICE</vt:lpstr>
      <vt:lpstr>ACTIVITY 3B: BRAINSTORMING QUESTION</vt:lpstr>
      <vt:lpstr>ACTIVITY 3B: KEY MESSAGES </vt:lpstr>
      <vt:lpstr>SESSION 4</vt:lpstr>
      <vt:lpstr>ACTIVITY 4A</vt:lpstr>
      <vt:lpstr>ACTIVITY 4A: KEY TERMS: SEX AND GENDER</vt:lpstr>
      <vt:lpstr>ACTIVITY 4A: BRAINSTORMING QUESTION</vt:lpstr>
      <vt:lpstr>ACTIVITY 4A: KEY MESSAGES </vt:lpstr>
      <vt:lpstr>ACTIVITY 4B</vt:lpstr>
      <vt:lpstr>ACTIVITY 4B: KEY MESSAGES </vt:lpstr>
      <vt:lpstr>ACTIVITY 4C</vt:lpstr>
      <vt:lpstr>ACTIVITY 4C: WHAT IS GENDER-BASED VIOLENCE (GBV)?</vt:lpstr>
      <vt:lpstr>ACTIVITY 4C: WHAT IS GENDER-BASED VIOLENCE (GBV)?</vt:lpstr>
      <vt:lpstr>ACTIVITY 4C: CASE STUDY</vt:lpstr>
      <vt:lpstr>ACTIVITY 4C: KEY MESSAGES </vt:lpstr>
      <vt:lpstr>ACTIVITY 4C: KEY MESSAGES </vt:lpstr>
      <vt:lpstr>SESSION 5</vt:lpstr>
      <vt:lpstr>ACTIVITY 5A</vt:lpstr>
      <vt:lpstr>ACTIVITY 5A: GENDER-BASED VIOLENCE AGAINST WOMEN AND YOUNG PEOPLE WITH DISABILITIES</vt:lpstr>
      <vt:lpstr>ACTIVITY 5A: GENDER-BASED VIOLENCE AGAINST WOMEN AND YOUNG PEOPLE WITH DISABILITIES</vt:lpstr>
      <vt:lpstr>ACTIVITY 5A: GENDER-BASED VIOLENCE  DATA AND EVIDENCE </vt:lpstr>
      <vt:lpstr>ACTIVITY 5A: GROUP DISCUSSION</vt:lpstr>
      <vt:lpstr>ACTIVITY 5A: GROUP DISCUSSION – EXAMPLES</vt:lpstr>
      <vt:lpstr>ACTIVITY 5A: GROUP DISCUSSION</vt:lpstr>
      <vt:lpstr>ACTIVITY 5A: GROUP DISCUSSION – AREAS</vt:lpstr>
      <vt:lpstr>ACTIVITY 5A: GROUP DISCUSSION</vt:lpstr>
      <vt:lpstr>ACTIVITY 5A: GROUP DISCUSSION – RISK FACTORS</vt:lpstr>
      <vt:lpstr>ACTIVITY 5A: KEY MESSAGES </vt:lpstr>
      <vt:lpstr>ACTIVITY 5A: KEY MESSAGES </vt:lpstr>
      <vt:lpstr>ACTIVITY 5B</vt:lpstr>
      <vt:lpstr>ACTIVITY 5B: KEY MESSAGES </vt:lpstr>
      <vt:lpstr>ACTIVITY 5C</vt:lpstr>
      <vt:lpstr>ACTIVITY 5C: EXAMPLES OF GENDER-BASED VIOLENCE SERVICES</vt:lpstr>
      <vt:lpstr>ACTIVITY 5C: KEY MESSAGES</vt:lpstr>
      <vt:lpstr>SESSION 6</vt:lpstr>
      <vt:lpstr>ACTIVITY 6B</vt:lpstr>
      <vt:lpstr>ACTIVITY 6B: WORKSHOP REVIEW</vt:lpstr>
      <vt:lpstr>ACTIVITY 6B: WORKSHOP REVIEW</vt:lpstr>
      <vt:lpstr>ACTIVITY 6B: WORKSHOP REVIEW</vt:lpstr>
      <vt:lpstr>ACTIVITY 6B: WORKSHOP REVIEW</vt:lpstr>
      <vt:lpstr>ACTIVITY 6B: WORKSHOP REVIEW</vt:lpstr>
      <vt:lpstr>ACTIVITY 6B: WORKSHOP REVIEW</vt:lpstr>
      <vt:lpstr>ACTIVITY 6B: WORKSHOP REVIEW</vt:lpstr>
      <vt:lpstr>ACTIVITY 6B: WORKSHOP REVIEW</vt:lpstr>
      <vt:lpstr>ACTIVITY 6B: WORKSHOP REVIEW</vt:lpstr>
      <vt:lpstr>ACTIVITY 6B: WORKSHOP REVIEW</vt:lpstr>
      <vt:lpstr>ACTIVITY 6B: WORKSHOP REVIEW</vt:lpstr>
      <vt:lpstr>ACTIVITY 6B: WORKSHOP REVIEW</vt:lpstr>
      <vt:lpstr>ACTIVITY 6B: WORKSHOP REVIEW</vt:lpstr>
      <vt:lpstr>ACTIVITY 6B: WORKSHOP REVIEW</vt:lpstr>
      <vt:lpstr>ACTIVITY 6B: WORKSHOP REVIEW</vt:lpstr>
      <vt:lpstr>CHOOSE ONE STATEMENT TO COMPLETE AND SHARE WITH THE GROUP AS A CLOSING REFLECTION.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Paulína Hulmanová</dc:creator>
  <cp:lastModifiedBy>Paulína Hulmanová</cp:lastModifiedBy>
  <cp:revision>146</cp:revision>
  <dcterms:created xsi:type="dcterms:W3CDTF">2023-11-24T08:52:41Z</dcterms:created>
  <dcterms:modified xsi:type="dcterms:W3CDTF">2023-11-28T08:52:14Z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0x010100EDA90FCFCA79B9459576FE11068D27FF</vt:lpwstr>
  </property>
</Properties>
</file>