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omments/modernComment_124_BA47488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1"/>
  </p:notesMasterIdLst>
  <p:sldIdLst>
    <p:sldId id="256" r:id="rId5"/>
    <p:sldId id="285" r:id="rId6"/>
    <p:sldId id="258" r:id="rId7"/>
    <p:sldId id="260" r:id="rId8"/>
    <p:sldId id="261" r:id="rId9"/>
    <p:sldId id="262" r:id="rId10"/>
    <p:sldId id="263" r:id="rId11"/>
    <p:sldId id="259" r:id="rId12"/>
    <p:sldId id="264" r:id="rId13"/>
    <p:sldId id="265" r:id="rId14"/>
    <p:sldId id="287" r:id="rId15"/>
    <p:sldId id="289" r:id="rId16"/>
    <p:sldId id="290" r:id="rId17"/>
    <p:sldId id="291" r:id="rId18"/>
    <p:sldId id="274" r:id="rId19"/>
    <p:sldId id="275" r:id="rId20"/>
    <p:sldId id="292" r:id="rId21"/>
    <p:sldId id="277" r:id="rId22"/>
    <p:sldId id="294" r:id="rId23"/>
    <p:sldId id="295" r:id="rId24"/>
    <p:sldId id="296" r:id="rId25"/>
    <p:sldId id="297" r:id="rId26"/>
    <p:sldId id="298" r:id="rId27"/>
    <p:sldId id="280" r:id="rId28"/>
    <p:sldId id="281" r:id="rId29"/>
    <p:sldId id="282" r:id="rId30"/>
    <p:sldId id="283" r:id="rId31"/>
    <p:sldId id="284" r:id="rId32"/>
    <p:sldId id="288" r:id="rId33"/>
    <p:sldId id="300" r:id="rId34"/>
    <p:sldId id="299" r:id="rId35"/>
    <p:sldId id="301" r:id="rId36"/>
    <p:sldId id="302" r:id="rId37"/>
    <p:sldId id="303" r:id="rId38"/>
    <p:sldId id="304" r:id="rId39"/>
    <p:sldId id="305" r:id="rId40"/>
    <p:sldId id="306" r:id="rId41"/>
    <p:sldId id="307" r:id="rId42"/>
    <p:sldId id="308" r:id="rId43"/>
    <p:sldId id="309" r:id="rId44"/>
    <p:sldId id="310"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175D70-3D33-DA54-79E3-1647C0D7F9CE}" name="Jane Buchanan" initials="JB" userId="4cff1282c404da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516"/>
    <a:srgbClr val="0075BF"/>
    <a:srgbClr val="604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9F3C7-FD55-4694-AA0F-164D97579676}" v="2" dt="2023-11-28T05:07:27.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8" autoAdjust="0"/>
    <p:restoredTop sz="86381" autoAdjust="0"/>
  </p:normalViewPr>
  <p:slideViewPr>
    <p:cSldViewPr snapToGrid="0">
      <p:cViewPr varScale="1">
        <p:scale>
          <a:sx n="121" d="100"/>
          <a:sy n="121" d="100"/>
        </p:scale>
        <p:origin x="75" y="271"/>
      </p:cViewPr>
      <p:guideLst>
        <p:guide orient="horz" pos="1032"/>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24_BA47488A.xml><?xml version="1.0" encoding="utf-8"?>
<p188:cmLst xmlns:a="http://schemas.openxmlformats.org/drawingml/2006/main" xmlns:r="http://schemas.openxmlformats.org/officeDocument/2006/relationships" xmlns:p188="http://schemas.microsoft.com/office/powerpoint/2018/8/main">
  <p188:cm id="{398569C2-832A-40FE-A14A-A52A567F92D0}" authorId="{AE175D70-3D33-DA54-79E3-1647C0D7F9CE}" created="2023-11-28T04:38:43.694">
    <ac:deMkLst xmlns:ac="http://schemas.microsoft.com/office/drawing/2013/main/command">
      <pc:docMk xmlns:pc="http://schemas.microsoft.com/office/powerpoint/2013/main/command"/>
      <pc:sldMk xmlns:pc="http://schemas.microsoft.com/office/powerpoint/2013/main/command" cId="3125233802" sldId="292"/>
      <ac:graphicFrameMk id="10" creationId="{EC8C0D90-4961-C523-5F9F-CA199A416294}"/>
    </ac:deMkLst>
    <p188:replyLst>
      <p188:reply id="{91E30442-DD7E-4267-9E89-2D4E36C0F2E0}" authorId="{AE175D70-3D33-DA54-79E3-1647C0D7F9CE}" created="2023-11-28T05:21:07.272">
        <p188:txBody>
          <a:bodyPr/>
          <a:lstStyle/>
          <a:p>
            <a:r>
              <a:rPr lang="en-US"/>
              <a:t>https://pwd.org.au/resources/models-of-disability/
Youtube Link: https://www.youtube.com/watch?v=Qhwnrthy9gc&amp;t=1s</a:t>
            </a:r>
          </a:p>
        </p188:txBody>
      </p188:reply>
    </p188:replyLst>
    <p188:txBody>
      <a:bodyPr/>
      <a:lstStyle/>
      <a:p>
        <a:r>
          <a:rPr lang="en-US"/>
          <a:t>Please include the link to the video, as in the other PPT 
Thanks!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80963-E11F-4B31-BBAE-E3D844F56225}"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DF33C-7902-4553-846E-969D56A805D8}" type="slidenum">
              <a:rPr lang="en-US" smtClean="0"/>
              <a:t>‹#›</a:t>
            </a:fld>
            <a:endParaRPr lang="en-US"/>
          </a:p>
        </p:txBody>
      </p:sp>
    </p:spTree>
    <p:extLst>
      <p:ext uri="{BB962C8B-B14F-4D97-AF65-F5344CB8AC3E}">
        <p14:creationId xmlns:p14="http://schemas.microsoft.com/office/powerpoint/2010/main" val="22712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S_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E8E49790-121B-A9C3-0053-EA3EA1D6D214}"/>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6" name="Slide Number Placeholder 5">
            <a:extLst>
              <a:ext uri="{FF2B5EF4-FFF2-40B4-BE49-F238E27FC236}">
                <a16:creationId xmlns:a16="http://schemas.microsoft.com/office/drawing/2014/main" id="{66D51B0F-87AF-5AE9-2019-9B886DBA3B57}"/>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12" name="Text Placeholder 11">
            <a:extLst>
              <a:ext uri="{FF2B5EF4-FFF2-40B4-BE49-F238E27FC236}">
                <a16:creationId xmlns:a16="http://schemas.microsoft.com/office/drawing/2014/main" id="{D19B7DC3-CB7B-BB94-7FBC-6CE717B32233}"/>
              </a:ext>
            </a:extLst>
          </p:cNvPr>
          <p:cNvSpPr>
            <a:spLocks noGrp="1"/>
          </p:cNvSpPr>
          <p:nvPr>
            <p:ph type="body" sz="quarter" idx="14"/>
          </p:nvPr>
        </p:nvSpPr>
        <p:spPr>
          <a:xfrm>
            <a:off x="611188" y="1602135"/>
            <a:ext cx="10556875" cy="1217613"/>
          </a:xfrm>
        </p:spPr>
        <p:txBody>
          <a:bodyPr/>
          <a:lstStyle>
            <a:lvl1pPr marL="344488" indent="-344488">
              <a:buFont typeface="+mj-lt"/>
              <a:buAutoNum type="arabicPeriod"/>
              <a:defRPr sz="2400">
                <a:latin typeface="Arial" panose="020B0604020202020204" pitchFamily="34" charset="0"/>
                <a:cs typeface="Arial" panose="020B0604020202020204" pitchFamily="34" charset="0"/>
              </a:defRPr>
            </a:lvl1pPr>
            <a:lvl2pPr marL="627063" indent="-169863">
              <a:defRPr/>
            </a:lvl2pPr>
            <a:lvl3pPr marL="1084263" indent="-169863">
              <a:defRPr/>
            </a:lvl3pPr>
            <a:lvl4pPr marL="1541463" indent="-169863">
              <a:defRPr/>
            </a:lvl4pPr>
            <a:lvl5pPr marL="1998663" indent="-16986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9675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604A90"/>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84372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7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25328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9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D44516"/>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66549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0075B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5298148" cy="4447653"/>
          </a:xfrm>
        </p:spPr>
        <p:txBody>
          <a:bodyPr/>
          <a:lstStyle>
            <a:lvl1pPr marL="0" indent="0">
              <a:buSzPct val="108000"/>
              <a:buFontTx/>
              <a:buNone/>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5" name="Text Placeholder 2">
            <a:extLst>
              <a:ext uri="{FF2B5EF4-FFF2-40B4-BE49-F238E27FC236}">
                <a16:creationId xmlns:a16="http://schemas.microsoft.com/office/drawing/2014/main" id="{64179DFB-CBDA-4FE0-7F85-6D408A7DC588}"/>
              </a:ext>
            </a:extLst>
          </p:cNvPr>
          <p:cNvSpPr>
            <a:spLocks noGrp="1"/>
          </p:cNvSpPr>
          <p:nvPr>
            <p:ph type="body" idx="14"/>
          </p:nvPr>
        </p:nvSpPr>
        <p:spPr>
          <a:xfrm>
            <a:off x="6282519" y="1571009"/>
            <a:ext cx="5298148" cy="4447653"/>
          </a:xfrm>
        </p:spPr>
        <p:txBody>
          <a:bodyPr/>
          <a:lstStyle>
            <a:lvl1pPr marL="0" indent="0">
              <a:buSzPct val="108000"/>
              <a:buFontTx/>
              <a:buNone/>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en-US" dirty="0"/>
          </a:p>
        </p:txBody>
      </p:sp>
    </p:spTree>
    <p:extLst>
      <p:ext uri="{BB962C8B-B14F-4D97-AF65-F5344CB8AC3E}">
        <p14:creationId xmlns:p14="http://schemas.microsoft.com/office/powerpoint/2010/main" val="3392044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5298148" cy="4379414"/>
          </a:xfrm>
        </p:spPr>
        <p:txBody>
          <a:bodyPr/>
          <a:lstStyle>
            <a:lvl1pPr marL="0" indent="0">
              <a:buSzPct val="108000"/>
              <a:buFontTx/>
              <a:buNone/>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5" name="Text Placeholder 2">
            <a:extLst>
              <a:ext uri="{FF2B5EF4-FFF2-40B4-BE49-F238E27FC236}">
                <a16:creationId xmlns:a16="http://schemas.microsoft.com/office/drawing/2014/main" id="{64179DFB-CBDA-4FE0-7F85-6D408A7DC588}"/>
              </a:ext>
            </a:extLst>
          </p:cNvPr>
          <p:cNvSpPr>
            <a:spLocks noGrp="1"/>
          </p:cNvSpPr>
          <p:nvPr>
            <p:ph type="body" idx="14"/>
          </p:nvPr>
        </p:nvSpPr>
        <p:spPr>
          <a:xfrm>
            <a:off x="6282519" y="1571009"/>
            <a:ext cx="5298148" cy="4379414"/>
          </a:xfrm>
        </p:spPr>
        <p:txBody>
          <a:bodyPr/>
          <a:lstStyle>
            <a:lvl1pPr marL="0" indent="0">
              <a:buSzPct val="108000"/>
              <a:buFontTx/>
              <a:buNone/>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en-US" dirty="0"/>
          </a:p>
        </p:txBody>
      </p:sp>
    </p:spTree>
    <p:extLst>
      <p:ext uri="{BB962C8B-B14F-4D97-AF65-F5344CB8AC3E}">
        <p14:creationId xmlns:p14="http://schemas.microsoft.com/office/powerpoint/2010/main" val="2321801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0075B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0" indent="0">
              <a:buSzPct val="108000"/>
              <a:buFontTx/>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1140722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AGES_0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D4451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342900" indent="-342900">
              <a:buSzPct val="108000"/>
              <a:buFont typeface="Arial" panose="020B0604020202020204" pitchFamily="34" charset="0"/>
              <a:buChar char="•"/>
              <a:defRPr sz="2400" b="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090702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AGES_0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1F2-795C-B839-80BA-549DC7EFD8C4}"/>
              </a:ext>
            </a:extLst>
          </p:cNvPr>
          <p:cNvSpPr>
            <a:spLocks noGrp="1"/>
          </p:cNvSpPr>
          <p:nvPr>
            <p:ph type="title"/>
          </p:nvPr>
        </p:nvSpPr>
        <p:spPr>
          <a:xfrm>
            <a:off x="611333" y="690055"/>
            <a:ext cx="10515600" cy="1085913"/>
          </a:xfrm>
        </p:spPr>
        <p:txBody>
          <a:bodyPr anchor="t">
            <a:normAutofit/>
          </a:bodyPr>
          <a:lstStyle>
            <a:lvl1pPr>
              <a:defRPr sz="3000" b="1">
                <a:solidFill>
                  <a:srgbClr val="604A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261A879E-91C2-3D22-A324-19808DEA8529}"/>
              </a:ext>
            </a:extLst>
          </p:cNvPr>
          <p:cNvSpPr>
            <a:spLocks noGrp="1"/>
          </p:cNvSpPr>
          <p:nvPr>
            <p:ph type="body" idx="13"/>
          </p:nvPr>
        </p:nvSpPr>
        <p:spPr>
          <a:xfrm>
            <a:off x="611333" y="1571010"/>
            <a:ext cx="10515600" cy="1500187"/>
          </a:xfrm>
        </p:spPr>
        <p:txBody>
          <a:bodyPr/>
          <a:lstStyle>
            <a:lvl1pPr marL="0" indent="0">
              <a:buSzPct val="108000"/>
              <a:buFontTx/>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cs-CZ" dirty="0"/>
          </a:p>
          <a:p>
            <a:pPr lvl="0"/>
            <a:endParaRPr lang="cs-CZ" dirty="0"/>
          </a:p>
          <a:p>
            <a:pPr lvl="0"/>
            <a:endParaRPr lang="cs-CZ" dirty="0"/>
          </a:p>
          <a:p>
            <a:pPr lvl="0"/>
            <a:endParaRPr lang="cs-CZ" dirty="0"/>
          </a:p>
          <a:p>
            <a:pPr lvl="0"/>
            <a:endParaRPr lang="en-US" dirty="0"/>
          </a:p>
        </p:txBody>
      </p:sp>
      <p:sp>
        <p:nvSpPr>
          <p:cNvPr id="3" name="Footer Placeholder 4">
            <a:extLst>
              <a:ext uri="{FF2B5EF4-FFF2-40B4-BE49-F238E27FC236}">
                <a16:creationId xmlns:a16="http://schemas.microsoft.com/office/drawing/2014/main" id="{A3885414-A38C-9DCB-BBD2-766F925418D6}"/>
              </a:ext>
            </a:extLst>
          </p:cNvPr>
          <p:cNvSpPr>
            <a:spLocks noGrp="1"/>
          </p:cNvSpPr>
          <p:nvPr>
            <p:ph type="ftr" sz="quarter" idx="11"/>
          </p:nvPr>
        </p:nvSpPr>
        <p:spPr>
          <a:xfrm>
            <a:off x="611333" y="6356350"/>
            <a:ext cx="4114800" cy="365125"/>
          </a:xfrm>
        </p:spPr>
        <p:txBody>
          <a:bodyPr/>
          <a:lstStyle>
            <a:lvl1pPr algn="l">
              <a:defRPr sz="1100">
                <a:solidFill>
                  <a:schemeClr val="tx1"/>
                </a:solidFill>
                <a:latin typeface="Arial" panose="020B0604020202020204" pitchFamily="34" charset="0"/>
                <a:cs typeface="Arial" panose="020B0604020202020204" pitchFamily="34" charset="0"/>
              </a:defRPr>
            </a:lvl1pPr>
          </a:lstStyle>
          <a:p>
            <a:r>
              <a:rPr lang="en-US"/>
              <a:t>Our Bodies, Our Rights!   |   An In-person Workshop</a:t>
            </a:r>
            <a:endParaRPr lang="en-US" dirty="0"/>
          </a:p>
        </p:txBody>
      </p:sp>
      <p:sp>
        <p:nvSpPr>
          <p:cNvPr id="4" name="Slide Number Placeholder 5">
            <a:extLst>
              <a:ext uri="{FF2B5EF4-FFF2-40B4-BE49-F238E27FC236}">
                <a16:creationId xmlns:a16="http://schemas.microsoft.com/office/drawing/2014/main" id="{961944A8-E980-A5C3-D696-CBD6302AC2CF}"/>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1399412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CF7B-FF7C-14F1-4CC9-0978FDB64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A13F7-88B9-6BBB-8A06-5651A1F0F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30D28-21F8-3C62-0935-A32F53831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2463F7-DAF3-0AA1-7652-33BADBEF05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A87FD8-EF39-13B3-FE54-BA41C3998146}"/>
              </a:ext>
            </a:extLst>
          </p:cNvPr>
          <p:cNvSpPr>
            <a:spLocks noGrp="1"/>
          </p:cNvSpPr>
          <p:nvPr>
            <p:ph type="ftr" sz="quarter" idx="11"/>
          </p:nvPr>
        </p:nvSpPr>
        <p:spPr/>
        <p:txBody>
          <a:bodyPr/>
          <a:lstStyle/>
          <a:p>
            <a:r>
              <a:rPr lang="en-US"/>
              <a:t>Our Bodies, Our Rights!   |   An In-person Workshop</a:t>
            </a:r>
          </a:p>
        </p:txBody>
      </p:sp>
      <p:sp>
        <p:nvSpPr>
          <p:cNvPr id="7" name="Slide Number Placeholder 6">
            <a:extLst>
              <a:ext uri="{FF2B5EF4-FFF2-40B4-BE49-F238E27FC236}">
                <a16:creationId xmlns:a16="http://schemas.microsoft.com/office/drawing/2014/main" id="{B845FC11-8080-130B-DE55-31C538AB5698}"/>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83315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4999-3622-D563-60FF-585AB2441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FB0E27-FDF3-121A-415B-B3A2B9B29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EBCA6-C1CB-0CCD-EB84-D2FEB8B295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6C713E-9D7B-198E-6895-7A8401515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A89BE-C44B-458F-3776-56F339863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AE4FFC-5B46-6BD8-046E-9991353AB03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4C8F9E0-CEA6-7F96-F149-A3A390515984}"/>
              </a:ext>
            </a:extLst>
          </p:cNvPr>
          <p:cNvSpPr>
            <a:spLocks noGrp="1"/>
          </p:cNvSpPr>
          <p:nvPr>
            <p:ph type="ftr" sz="quarter" idx="11"/>
          </p:nvPr>
        </p:nvSpPr>
        <p:spPr/>
        <p:txBody>
          <a:bodyPr/>
          <a:lstStyle/>
          <a:p>
            <a:r>
              <a:rPr lang="en-US"/>
              <a:t>Our Bodies, Our Rights!   |   An In-person Workshop</a:t>
            </a:r>
          </a:p>
        </p:txBody>
      </p:sp>
      <p:sp>
        <p:nvSpPr>
          <p:cNvPr id="9" name="Slide Number Placeholder 8">
            <a:extLst>
              <a:ext uri="{FF2B5EF4-FFF2-40B4-BE49-F238E27FC236}">
                <a16:creationId xmlns:a16="http://schemas.microsoft.com/office/drawing/2014/main" id="{79C1A58D-6ADA-86C3-22C5-075F9D7984F0}"/>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61768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9215250" cy="2590800"/>
          </a:xfrm>
        </p:spPr>
        <p:txBody>
          <a:bodyPr>
            <a:normAutofit/>
          </a:bodyPr>
          <a:lstStyle>
            <a:lvl1pPr marL="0" indent="0">
              <a:lnSpc>
                <a:spcPts val="8000"/>
              </a:lnSpc>
              <a:spcBef>
                <a:spcPts val="0"/>
              </a:spcBef>
              <a:buFontTx/>
              <a:buNone/>
              <a:defRPr sz="8000" b="1">
                <a:solidFill>
                  <a:schemeClr val="bg1"/>
                </a:solidFill>
                <a:latin typeface="Arial" panose="020B0604020202020204" pitchFamily="34" charset="0"/>
                <a:cs typeface="Arial" panose="020B0604020202020204" pitchFamily="34" charset="0"/>
              </a:defRPr>
            </a:lvl1pPr>
          </a:lstStyle>
          <a:p>
            <a:pPr lvl="0"/>
            <a:r>
              <a:rPr lang="en-US" dirty="0"/>
              <a:t>OUR BODIES,</a:t>
            </a:r>
          </a:p>
          <a:p>
            <a:pPr lvl="0"/>
            <a:r>
              <a:rPr lang="en-US" dirty="0"/>
              <a:t>OUR RIGHTS!</a:t>
            </a:r>
          </a:p>
        </p:txBody>
      </p:sp>
      <p:sp>
        <p:nvSpPr>
          <p:cNvPr id="8" name="Text Placeholder 7">
            <a:extLst>
              <a:ext uri="{FF2B5EF4-FFF2-40B4-BE49-F238E27FC236}">
                <a16:creationId xmlns:a16="http://schemas.microsoft.com/office/drawing/2014/main" id="{A910DFB1-F6E5-C097-09AF-AA23DDE2A9E4}"/>
              </a:ext>
            </a:extLst>
          </p:cNvPr>
          <p:cNvSpPr>
            <a:spLocks noGrp="1"/>
          </p:cNvSpPr>
          <p:nvPr>
            <p:ph type="body" sz="quarter" idx="14" hasCustomPrompt="1"/>
          </p:nvPr>
        </p:nvSpPr>
        <p:spPr>
          <a:xfrm>
            <a:off x="515938" y="4811059"/>
            <a:ext cx="7081837" cy="14335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7879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99751-A834-C01F-A954-34811AB4047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570F999-9DED-FA06-D014-369E60089F66}"/>
              </a:ext>
            </a:extLst>
          </p:cNvPr>
          <p:cNvSpPr>
            <a:spLocks noGrp="1"/>
          </p:cNvSpPr>
          <p:nvPr>
            <p:ph type="ftr" sz="quarter" idx="11"/>
          </p:nvPr>
        </p:nvSpPr>
        <p:spPr/>
        <p:txBody>
          <a:bodyPr/>
          <a:lstStyle/>
          <a:p>
            <a:r>
              <a:rPr lang="en-US"/>
              <a:t>Our Bodies, Our Rights!   |   An In-person Workshop</a:t>
            </a:r>
          </a:p>
        </p:txBody>
      </p:sp>
      <p:sp>
        <p:nvSpPr>
          <p:cNvPr id="4" name="Slide Number Placeholder 3">
            <a:extLst>
              <a:ext uri="{FF2B5EF4-FFF2-40B4-BE49-F238E27FC236}">
                <a16:creationId xmlns:a16="http://schemas.microsoft.com/office/drawing/2014/main" id="{89CE17DF-57E0-C4B0-556D-1E0AC1A394D3}"/>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366179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F2B9-3707-A97B-3117-8BA7CEBA3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C480D6-35DA-91E1-566B-DE3560937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36DC8D-4350-B3E2-3D05-06CB25214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D9189-6B50-DF40-DCBE-8D455DCC60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300EB5-73D4-695E-D4DE-1CE0B8B437F0}"/>
              </a:ext>
            </a:extLst>
          </p:cNvPr>
          <p:cNvSpPr>
            <a:spLocks noGrp="1"/>
          </p:cNvSpPr>
          <p:nvPr>
            <p:ph type="ftr" sz="quarter" idx="11"/>
          </p:nvPr>
        </p:nvSpPr>
        <p:spPr/>
        <p:txBody>
          <a:bodyPr/>
          <a:lstStyle/>
          <a:p>
            <a:r>
              <a:rPr lang="en-US"/>
              <a:t>Our Bodies, Our Rights!   |   An In-person Workshop</a:t>
            </a:r>
          </a:p>
        </p:txBody>
      </p:sp>
      <p:sp>
        <p:nvSpPr>
          <p:cNvPr id="7" name="Slide Number Placeholder 6">
            <a:extLst>
              <a:ext uri="{FF2B5EF4-FFF2-40B4-BE49-F238E27FC236}">
                <a16:creationId xmlns:a16="http://schemas.microsoft.com/office/drawing/2014/main" id="{5D1DAE79-073B-9763-D736-94E65B6704EE}"/>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47574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EBEF-F179-E2D3-A00A-E12B4B907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1EB28F-FBBA-DFBC-CAE3-9D54F7F2D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4E3F9B-B191-8EE0-7D85-8BFAED5C6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F6A2-96F0-E7D3-1057-9535011A1D5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A05C7F-00DF-F95A-3E74-DC5986EAADBB}"/>
              </a:ext>
            </a:extLst>
          </p:cNvPr>
          <p:cNvSpPr>
            <a:spLocks noGrp="1"/>
          </p:cNvSpPr>
          <p:nvPr>
            <p:ph type="ftr" sz="quarter" idx="11"/>
          </p:nvPr>
        </p:nvSpPr>
        <p:spPr/>
        <p:txBody>
          <a:bodyPr/>
          <a:lstStyle/>
          <a:p>
            <a:r>
              <a:rPr lang="en-US"/>
              <a:t>Our Bodies, Our Rights!   |   An In-person Workshop</a:t>
            </a:r>
          </a:p>
        </p:txBody>
      </p:sp>
      <p:sp>
        <p:nvSpPr>
          <p:cNvPr id="7" name="Slide Number Placeholder 6">
            <a:extLst>
              <a:ext uri="{FF2B5EF4-FFF2-40B4-BE49-F238E27FC236}">
                <a16:creationId xmlns:a16="http://schemas.microsoft.com/office/drawing/2014/main" id="{5DF34919-FB86-6591-5DAE-A308F8F03551}"/>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1164483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993B-190C-99C8-3635-BFCFB7098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4EF2D-CEF3-E816-7156-68EC42BF9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BB332-32E3-C007-C511-EA9EDF6527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57C8B1-693C-73CA-D298-4271D2342376}"/>
              </a:ext>
            </a:extLst>
          </p:cNvPr>
          <p:cNvSpPr>
            <a:spLocks noGrp="1"/>
          </p:cNvSpPr>
          <p:nvPr>
            <p:ph type="ftr" sz="quarter" idx="11"/>
          </p:nvPr>
        </p:nvSpPr>
        <p:spPr/>
        <p:txBody>
          <a:bodyPr/>
          <a:lstStyle/>
          <a:p>
            <a:r>
              <a:rPr lang="en-US"/>
              <a:t>Our Bodies, Our Rights!   |   An In-person Workshop</a:t>
            </a:r>
          </a:p>
        </p:txBody>
      </p:sp>
      <p:sp>
        <p:nvSpPr>
          <p:cNvPr id="6" name="Slide Number Placeholder 5">
            <a:extLst>
              <a:ext uri="{FF2B5EF4-FFF2-40B4-BE49-F238E27FC236}">
                <a16:creationId xmlns:a16="http://schemas.microsoft.com/office/drawing/2014/main" id="{69DC6307-F90D-485E-6D33-B641D698CAB9}"/>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1725154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81550-B4D1-ED53-378B-C2862E961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B379E-1982-060E-63B6-52F06C8D5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DF02-112C-817E-4C74-D4210341F1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59A522-2CE9-845D-ED1D-DDD7733849F3}"/>
              </a:ext>
            </a:extLst>
          </p:cNvPr>
          <p:cNvSpPr>
            <a:spLocks noGrp="1"/>
          </p:cNvSpPr>
          <p:nvPr>
            <p:ph type="ftr" sz="quarter" idx="11"/>
          </p:nvPr>
        </p:nvSpPr>
        <p:spPr/>
        <p:txBody>
          <a:bodyPr/>
          <a:lstStyle/>
          <a:p>
            <a:r>
              <a:rPr lang="en-US"/>
              <a:t>Our Bodies, Our Rights!   |   An In-person Workshop</a:t>
            </a:r>
          </a:p>
        </p:txBody>
      </p:sp>
      <p:sp>
        <p:nvSpPr>
          <p:cNvPr id="6" name="Slide Number Placeholder 5">
            <a:extLst>
              <a:ext uri="{FF2B5EF4-FFF2-40B4-BE49-F238E27FC236}">
                <a16:creationId xmlns:a16="http://schemas.microsoft.com/office/drawing/2014/main" id="{5C42064B-AE8A-809C-C7D9-48941BE7B16E}"/>
              </a:ext>
            </a:extLst>
          </p:cNvPr>
          <p:cNvSpPr>
            <a:spLocks noGrp="1"/>
          </p:cNvSpPr>
          <p:nvPr>
            <p:ph type="sldNum" sz="quarter" idx="12"/>
          </p:nvPr>
        </p:nvSpPr>
        <p:spPr/>
        <p:txBody>
          <a:bodyPr/>
          <a:lstStyle/>
          <a:p>
            <a:fld id="{028175E8-2982-4B09-AFF5-24CBA7DB805C}" type="slidenum">
              <a:rPr lang="en-US" smtClean="0"/>
              <a:t>‹#›</a:t>
            </a:fld>
            <a:endParaRPr lang="en-US"/>
          </a:p>
        </p:txBody>
      </p:sp>
    </p:spTree>
    <p:extLst>
      <p:ext uri="{BB962C8B-B14F-4D97-AF65-F5344CB8AC3E}">
        <p14:creationId xmlns:p14="http://schemas.microsoft.com/office/powerpoint/2010/main" val="287446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79603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15065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228234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6678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p:nvPr>
        </p:nvSpPr>
        <p:spPr>
          <a:xfrm>
            <a:off x="516294" y="505085"/>
            <a:ext cx="10515600" cy="1325563"/>
          </a:xfrm>
        </p:spPr>
        <p:txBody>
          <a:bodyPr>
            <a:noAutofit/>
          </a:bodyPr>
          <a:lstStyle>
            <a:lvl1pPr>
              <a:defRPr sz="8000" b="1">
                <a:solidFill>
                  <a:schemeClr val="bg1"/>
                </a:solidFill>
                <a:latin typeface="Arial" panose="020B0604020202020204" pitchFamily="34" charset="0"/>
                <a:cs typeface="Arial" panose="020B0604020202020204" pitchFamily="34" charset="0"/>
              </a:defRPr>
            </a:lvl1pPr>
          </a:lstStyle>
          <a:p>
            <a:r>
              <a:rPr lang="en-US" dirty="0"/>
              <a:t>Click to edit</a:t>
            </a:r>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
        <p:nvSpPr>
          <p:cNvPr id="4" name="Text Placeholder 3">
            <a:extLst>
              <a:ext uri="{FF2B5EF4-FFF2-40B4-BE49-F238E27FC236}">
                <a16:creationId xmlns:a16="http://schemas.microsoft.com/office/drawing/2014/main" id="{E37CBA4D-2287-3A0B-0C60-9DF3AF206537}"/>
              </a:ext>
            </a:extLst>
          </p:cNvPr>
          <p:cNvSpPr>
            <a:spLocks noGrp="1"/>
          </p:cNvSpPr>
          <p:nvPr>
            <p:ph type="body" sz="quarter" idx="13" hasCustomPrompt="1"/>
          </p:nvPr>
        </p:nvSpPr>
        <p:spPr>
          <a:xfrm>
            <a:off x="515938" y="2041525"/>
            <a:ext cx="6440487" cy="2590800"/>
          </a:xfrm>
        </p:spPr>
        <p:txBody>
          <a:bodyPr>
            <a:normAutofit/>
          </a:bodyPr>
          <a:lstStyle>
            <a:lvl1pPr marL="0" indent="0">
              <a:lnSpc>
                <a:spcPts val="3000"/>
              </a:lnSpc>
              <a:buFontTx/>
              <a:buNone/>
              <a:defRPr sz="2600">
                <a:solidFill>
                  <a:schemeClr val="bg1"/>
                </a:solidFill>
                <a:latin typeface="Arial" panose="020B0604020202020204" pitchFamily="34" charset="0"/>
                <a:cs typeface="Arial" panose="020B0604020202020204" pitchFamily="34" charset="0"/>
              </a:defRPr>
            </a:lvl1pPr>
          </a:lstStyle>
          <a:p>
            <a:pPr lvl="0"/>
            <a:r>
              <a:rPr lang="en-US" dirty="0"/>
              <a:t>AN OVERVIEW</a:t>
            </a:r>
            <a:br>
              <a:rPr lang="cs-CZ" dirty="0"/>
            </a:br>
            <a:r>
              <a:rPr lang="en-US" dirty="0"/>
              <a:t>OF SEXUAL AND REPRODUCTIVE HEALTH AND RIGHTS</a:t>
            </a:r>
          </a:p>
        </p:txBody>
      </p:sp>
    </p:spTree>
    <p:extLst>
      <p:ext uri="{BB962C8B-B14F-4D97-AF65-F5344CB8AC3E}">
        <p14:creationId xmlns:p14="http://schemas.microsoft.com/office/powerpoint/2010/main" val="91739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0075BF"/>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3258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4C3-C590-0A5B-9B4B-858B03E26DFB}"/>
              </a:ext>
            </a:extLst>
          </p:cNvPr>
          <p:cNvSpPr>
            <a:spLocks noGrp="1"/>
          </p:cNvSpPr>
          <p:nvPr>
            <p:ph type="title" hasCustomPrompt="1"/>
          </p:nvPr>
        </p:nvSpPr>
        <p:spPr>
          <a:xfrm>
            <a:off x="516294" y="505086"/>
            <a:ext cx="10515600" cy="740551"/>
          </a:xfrm>
        </p:spPr>
        <p:txBody>
          <a:bodyPr anchor="t">
            <a:noAutofit/>
          </a:bodyPr>
          <a:lstStyle>
            <a:lvl1pPr>
              <a:defRPr sz="5000" b="1">
                <a:solidFill>
                  <a:srgbClr val="D44516"/>
                </a:solidFill>
                <a:latin typeface="Arial" panose="020B0604020202020204" pitchFamily="34" charset="0"/>
                <a:cs typeface="Arial" panose="020B0604020202020204" pitchFamily="34" charset="0"/>
              </a:defRPr>
            </a:lvl1pPr>
          </a:lstStyle>
          <a:p>
            <a:r>
              <a:rPr lang="en-US" dirty="0"/>
              <a:t>CLICK TO EDIT</a:t>
            </a:r>
            <a:br>
              <a:rPr lang="cs-CZ" dirty="0"/>
            </a:br>
            <a:endParaRPr lang="en-US" dirty="0"/>
          </a:p>
        </p:txBody>
      </p:sp>
      <p:sp>
        <p:nvSpPr>
          <p:cNvPr id="7" name="Slide Number Placeholder 5">
            <a:extLst>
              <a:ext uri="{FF2B5EF4-FFF2-40B4-BE49-F238E27FC236}">
                <a16:creationId xmlns:a16="http://schemas.microsoft.com/office/drawing/2014/main" id="{6274BEAD-7519-6F7D-80FD-4038D0E9A343}"/>
              </a:ext>
            </a:extLst>
          </p:cNvPr>
          <p:cNvSpPr>
            <a:spLocks noGrp="1"/>
          </p:cNvSpPr>
          <p:nvPr>
            <p:ph type="sldNum" sz="quarter" idx="12"/>
          </p:nvPr>
        </p:nvSpPr>
        <p:spPr>
          <a:xfrm>
            <a:off x="9257345" y="6356350"/>
            <a:ext cx="27432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028175E8-2982-4B09-AFF5-24CBA7DB805C}" type="slidenum">
              <a:rPr lang="en-US" smtClean="0"/>
              <a:pPr/>
              <a:t>‹#›</a:t>
            </a:fld>
            <a:endParaRPr lang="en-US" dirty="0"/>
          </a:p>
        </p:txBody>
      </p:sp>
    </p:spTree>
    <p:extLst>
      <p:ext uri="{BB962C8B-B14F-4D97-AF65-F5344CB8AC3E}">
        <p14:creationId xmlns:p14="http://schemas.microsoft.com/office/powerpoint/2010/main" val="285801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3D0E5-D817-C7AF-02FD-6D4F7381D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2C009-C8E7-41ED-3519-6BA1EEA56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702805-CB4C-63CC-E4D7-B53733931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A088DA-2BBC-E294-8E01-EE56A5DFD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Our Bodies, Our Rights!   |   An In-person Workshop</a:t>
            </a:r>
          </a:p>
        </p:txBody>
      </p:sp>
      <p:sp>
        <p:nvSpPr>
          <p:cNvPr id="6" name="Slide Number Placeholder 5">
            <a:extLst>
              <a:ext uri="{FF2B5EF4-FFF2-40B4-BE49-F238E27FC236}">
                <a16:creationId xmlns:a16="http://schemas.microsoft.com/office/drawing/2014/main" id="{703797A6-55FA-B9C5-E6AD-00C896458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175E8-2982-4B09-AFF5-24CBA7DB805C}" type="slidenum">
              <a:rPr lang="en-US" smtClean="0"/>
              <a:t>‹#›</a:t>
            </a:fld>
            <a:endParaRPr lang="en-US"/>
          </a:p>
        </p:txBody>
      </p:sp>
    </p:spTree>
    <p:extLst>
      <p:ext uri="{BB962C8B-B14F-4D97-AF65-F5344CB8AC3E}">
        <p14:creationId xmlns:p14="http://schemas.microsoft.com/office/powerpoint/2010/main" val="468140330"/>
      </p:ext>
    </p:extLst>
  </p:cSld>
  <p:clrMap bg1="lt1" tx1="dk1" bg2="lt2" tx2="dk2" accent1="accent1" accent2="accent2" accent3="accent3" accent4="accent4" accent5="accent5" accent6="accent6" hlink="hlink" folHlink="folHlink"/>
  <p:sldLayoutIdLst>
    <p:sldLayoutId id="2147483651" r:id="rId1"/>
    <p:sldLayoutId id="2147483666" r:id="rId2"/>
    <p:sldLayoutId id="2147483654" r:id="rId3"/>
    <p:sldLayoutId id="2147483664" r:id="rId4"/>
    <p:sldLayoutId id="2147483671" r:id="rId5"/>
    <p:sldLayoutId id="2147483672" r:id="rId6"/>
    <p:sldLayoutId id="2147483674" r:id="rId7"/>
    <p:sldLayoutId id="2147483661" r:id="rId8"/>
    <p:sldLayoutId id="2147483665" r:id="rId9"/>
    <p:sldLayoutId id="2147483670" r:id="rId10"/>
    <p:sldLayoutId id="2147483673" r:id="rId11"/>
    <p:sldLayoutId id="2147483675" r:id="rId12"/>
    <p:sldLayoutId id="2147483662" r:id="rId13"/>
    <p:sldLayoutId id="2147483668" r:id="rId14"/>
    <p:sldLayoutId id="2147483667" r:id="rId15"/>
    <p:sldLayoutId id="2147483663" r:id="rId16"/>
    <p:sldLayoutId id="2147483669" r:id="rId17"/>
    <p:sldLayoutId id="2147483652" r:id="rId18"/>
    <p:sldLayoutId id="2147483653" r:id="rId19"/>
    <p:sldLayoutId id="2147483655" r:id="rId20"/>
    <p:sldLayoutId id="2147483656" r:id="rId21"/>
    <p:sldLayoutId id="2147483657" r:id="rId22"/>
    <p:sldLayoutId id="2147483658" r:id="rId23"/>
    <p:sldLayoutId id="2147483659"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4_BA47488A.xml"/><Relationship Id="rId2" Type="http://schemas.openxmlformats.org/officeDocument/2006/relationships/slideLayout" Target="../slideLayouts/slideLayout15.xml"/><Relationship Id="rId1" Type="http://schemas.openxmlformats.org/officeDocument/2006/relationships/video" Target="https://www.youtube.com/embed/Qhwnrthy9gc?start=1&amp;feature=oembed"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08_Vektory/ikona_WEI_02.svg" TargetMode="Externa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BB57EC-199D-6419-2E64-35E64AC0E032}"/>
              </a:ext>
            </a:extLst>
          </p:cNvPr>
          <p:cNvSpPr>
            <a:spLocks noGrp="1"/>
          </p:cNvSpPr>
          <p:nvPr>
            <p:ph type="sldNum" sz="quarter" idx="12"/>
          </p:nvPr>
        </p:nvSpPr>
        <p:spPr/>
        <p:txBody>
          <a:bodyPr/>
          <a:lstStyle/>
          <a:p>
            <a:fld id="{028175E8-2982-4B09-AFF5-24CBA7DB805C}" type="slidenum">
              <a:rPr lang="en-US" smtClean="0"/>
              <a:t>1</a:t>
            </a:fld>
            <a:endParaRPr lang="en-US"/>
          </a:p>
        </p:txBody>
      </p:sp>
      <p:sp>
        <p:nvSpPr>
          <p:cNvPr id="6" name="Text Placeholder 5">
            <a:extLst>
              <a:ext uri="{FF2B5EF4-FFF2-40B4-BE49-F238E27FC236}">
                <a16:creationId xmlns:a16="http://schemas.microsoft.com/office/drawing/2014/main" id="{7AB217E8-CDDF-4AC2-60E0-B412557DA1E1}"/>
              </a:ext>
            </a:extLst>
          </p:cNvPr>
          <p:cNvSpPr>
            <a:spLocks noGrp="1"/>
          </p:cNvSpPr>
          <p:nvPr>
            <p:ph type="body" sz="quarter" idx="13"/>
          </p:nvPr>
        </p:nvSpPr>
        <p:spPr/>
        <p:txBody>
          <a:bodyPr/>
          <a:lstStyle/>
          <a:p>
            <a:r>
              <a:rPr lang="en-US" dirty="0"/>
              <a:t>OUR BODIES, OUR RIGHTS!</a:t>
            </a:r>
          </a:p>
        </p:txBody>
      </p:sp>
      <p:sp>
        <p:nvSpPr>
          <p:cNvPr id="7" name="Text Placeholder 6">
            <a:extLst>
              <a:ext uri="{FF2B5EF4-FFF2-40B4-BE49-F238E27FC236}">
                <a16:creationId xmlns:a16="http://schemas.microsoft.com/office/drawing/2014/main" id="{90A8EE40-D626-12C8-1BEE-ACA48059D505}"/>
              </a:ext>
            </a:extLst>
          </p:cNvPr>
          <p:cNvSpPr>
            <a:spLocks noGrp="1"/>
          </p:cNvSpPr>
          <p:nvPr>
            <p:ph type="body" sz="quarter" idx="14"/>
          </p:nvPr>
        </p:nvSpPr>
        <p:spPr>
          <a:xfrm>
            <a:off x="515938" y="4440073"/>
            <a:ext cx="6731023" cy="1804500"/>
          </a:xfrm>
        </p:spPr>
        <p:txBody>
          <a:bodyPr>
            <a:normAutofit fontScale="77500" lnSpcReduction="20000"/>
          </a:bodyPr>
          <a:lstStyle/>
          <a:p>
            <a:pPr>
              <a:lnSpc>
                <a:spcPct val="120000"/>
              </a:lnSpc>
            </a:pPr>
            <a:r>
              <a:rPr lang="en-US" dirty="0"/>
              <a:t>AN IN-PERSON WORKSHOP ON </a:t>
            </a:r>
            <a:br>
              <a:rPr lang="en-US" dirty="0"/>
            </a:br>
            <a:r>
              <a:rPr lang="en-US" dirty="0"/>
              <a:t>ADDRESSING SEXUAL AND REPRODUCTIVE HEALTH AND RIGHTS AND GENDER-BASED VIOLENCE FOR WOMEN AND YOUNG </a:t>
            </a:r>
            <a:br>
              <a:rPr lang="en-US" dirty="0"/>
            </a:br>
            <a:r>
              <a:rPr lang="en-US" dirty="0"/>
              <a:t>PEOPLE WITH DISABILITIES</a:t>
            </a:r>
          </a:p>
        </p:txBody>
      </p:sp>
    </p:spTree>
    <p:extLst>
      <p:ext uri="{BB962C8B-B14F-4D97-AF65-F5344CB8AC3E}">
        <p14:creationId xmlns:p14="http://schemas.microsoft.com/office/powerpoint/2010/main" val="380572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ACTIVITY 1B: INSTRUCTIONS</a:t>
            </a: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An In-person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10</a:t>
            </a:fld>
            <a:endParaRPr lang="en-US" dirty="0"/>
          </a:p>
        </p:txBody>
      </p:sp>
      <p:sp>
        <p:nvSpPr>
          <p:cNvPr id="10" name="Text Placeholder 6">
            <a:extLst>
              <a:ext uri="{FF2B5EF4-FFF2-40B4-BE49-F238E27FC236}">
                <a16:creationId xmlns:a16="http://schemas.microsoft.com/office/drawing/2014/main" id="{93814D28-F754-48EE-22BC-F8C3E2A7217B}"/>
              </a:ext>
            </a:extLst>
          </p:cNvPr>
          <p:cNvSpPr txBox="1">
            <a:spLocks/>
          </p:cNvSpPr>
          <p:nvPr/>
        </p:nvSpPr>
        <p:spPr>
          <a:xfrm>
            <a:off x="611333" y="1571010"/>
            <a:ext cx="10515600" cy="40954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108000"/>
              <a:buFontTx/>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600" dirty="0"/>
              <a:t>Divide into pairs.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We will give you a question. Each pair has 5 minutes to answer the question.</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You will find another new person to pair up with to</a:t>
            </a:r>
            <a:br>
              <a:rPr lang="en-US" sz="2600" dirty="0"/>
            </a:br>
            <a:r>
              <a:rPr lang="en-US" sz="2600" dirty="0"/>
              <a:t>respond to the question.</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We will then give you a second question.</a:t>
            </a:r>
          </a:p>
        </p:txBody>
      </p:sp>
    </p:spTree>
    <p:extLst>
      <p:ext uri="{BB962C8B-B14F-4D97-AF65-F5344CB8AC3E}">
        <p14:creationId xmlns:p14="http://schemas.microsoft.com/office/powerpoint/2010/main" val="4632420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 - AREAS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100</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5171282" cy="4702411"/>
          </a:xfrm>
        </p:spPr>
        <p:txBody>
          <a:bodyPr>
            <a:noAutofit/>
          </a:bodyPr>
          <a:lstStyle/>
          <a:p>
            <a:pPr marL="0" indent="0">
              <a:buNone/>
            </a:pPr>
            <a:r>
              <a:rPr lang="en-US" sz="2600" b="1" i="0" u="none" strike="noStrike" baseline="0" dirty="0">
                <a:latin typeface="Arial" panose="020B0604020202020204" pitchFamily="34" charset="0"/>
              </a:rPr>
              <a:t>Private</a:t>
            </a:r>
          </a:p>
        </p:txBody>
      </p:sp>
      <p:sp>
        <p:nvSpPr>
          <p:cNvPr id="5" name="Text Placeholder 6">
            <a:extLst>
              <a:ext uri="{FF2B5EF4-FFF2-40B4-BE49-F238E27FC236}">
                <a16:creationId xmlns:a16="http://schemas.microsoft.com/office/drawing/2014/main" id="{F6D57EA5-4460-4CD6-BE1C-6C29EA2776BE}"/>
              </a:ext>
            </a:extLst>
          </p:cNvPr>
          <p:cNvSpPr txBox="1">
            <a:spLocks/>
          </p:cNvSpPr>
          <p:nvPr/>
        </p:nvSpPr>
        <p:spPr>
          <a:xfrm>
            <a:off x="6269036" y="1571009"/>
            <a:ext cx="5171282" cy="470241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SzPct val="108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Public</a:t>
            </a:r>
          </a:p>
        </p:txBody>
      </p:sp>
      <p:cxnSp>
        <p:nvCxnSpPr>
          <p:cNvPr id="6" name="Straight Connector 5">
            <a:extLst>
              <a:ext uri="{FF2B5EF4-FFF2-40B4-BE49-F238E27FC236}">
                <a16:creationId xmlns:a16="http://schemas.microsoft.com/office/drawing/2014/main" id="{C359C57F-FBB1-7684-35BA-6F3A6C1E4035}"/>
              </a:ext>
            </a:extLst>
          </p:cNvPr>
          <p:cNvCxnSpPr>
            <a:cxnSpLocks/>
          </p:cNvCxnSpPr>
          <p:nvPr/>
        </p:nvCxnSpPr>
        <p:spPr>
          <a:xfrm>
            <a:off x="6096000" y="1638300"/>
            <a:ext cx="0" cy="463512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64431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936465" cy="4596935"/>
          </a:xfrm>
        </p:spPr>
        <p:txBody>
          <a:bodyPr>
            <a:noAutofit/>
          </a:bodyPr>
          <a:lstStyle/>
          <a:p>
            <a:pPr marL="0" indent="0">
              <a:buNone/>
            </a:pPr>
            <a:r>
              <a:rPr lang="en-US" sz="2600" b="1" i="0" u="none" strike="noStrike" baseline="0" dirty="0">
                <a:latin typeface="Arial" panose="020B0604020202020204" pitchFamily="34" charset="0"/>
              </a:rPr>
              <a:t>What are some of the factors that increase the risk of GBV</a:t>
            </a:r>
            <a:br>
              <a:rPr lang="en-US" sz="2600" b="1" i="0" u="none" strike="noStrike" baseline="0" dirty="0">
                <a:latin typeface="Arial" panose="020B0604020202020204" pitchFamily="34" charset="0"/>
              </a:rPr>
            </a:br>
            <a:r>
              <a:rPr lang="en-US" sz="2600" b="1" i="0" u="none" strike="noStrike" baseline="0" dirty="0">
                <a:latin typeface="Arial" panose="020B0604020202020204" pitchFamily="34" charset="0"/>
              </a:rPr>
              <a:t>for people with disabilities?</a:t>
            </a:r>
          </a:p>
        </p:txBody>
      </p:sp>
    </p:spTree>
    <p:extLst>
      <p:ext uri="{BB962C8B-B14F-4D97-AF65-F5344CB8AC3E}">
        <p14:creationId xmlns:p14="http://schemas.microsoft.com/office/powerpoint/2010/main" val="3414895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 - RISK FACTORS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5171282" cy="4702411"/>
          </a:xfrm>
        </p:spPr>
        <p:txBody>
          <a:bodyPr>
            <a:noAutofit/>
          </a:bodyPr>
          <a:lstStyle/>
          <a:p>
            <a:pPr marL="0" indent="0">
              <a:buNone/>
            </a:pPr>
            <a:r>
              <a:rPr lang="en-US" sz="2600" b="1" i="0" u="none" strike="noStrike" baseline="0" dirty="0">
                <a:latin typeface="Arial" panose="020B0604020202020204" pitchFamily="34" charset="0"/>
              </a:rPr>
              <a:t>Disability-Related</a:t>
            </a:r>
          </a:p>
        </p:txBody>
      </p:sp>
      <p:sp>
        <p:nvSpPr>
          <p:cNvPr id="5" name="Text Placeholder 6">
            <a:extLst>
              <a:ext uri="{FF2B5EF4-FFF2-40B4-BE49-F238E27FC236}">
                <a16:creationId xmlns:a16="http://schemas.microsoft.com/office/drawing/2014/main" id="{F6D57EA5-4460-4CD6-BE1C-6C29EA2776BE}"/>
              </a:ext>
            </a:extLst>
          </p:cNvPr>
          <p:cNvSpPr txBox="1">
            <a:spLocks/>
          </p:cNvSpPr>
          <p:nvPr/>
        </p:nvSpPr>
        <p:spPr>
          <a:xfrm>
            <a:off x="6269036" y="1571009"/>
            <a:ext cx="5171282" cy="470241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SzPct val="108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Non-Disability Related</a:t>
            </a:r>
          </a:p>
        </p:txBody>
      </p:sp>
      <p:cxnSp>
        <p:nvCxnSpPr>
          <p:cNvPr id="6" name="Straight Connector 5">
            <a:extLst>
              <a:ext uri="{FF2B5EF4-FFF2-40B4-BE49-F238E27FC236}">
                <a16:creationId xmlns:a16="http://schemas.microsoft.com/office/drawing/2014/main" id="{C359C57F-FBB1-7684-35BA-6F3A6C1E4035}"/>
              </a:ext>
            </a:extLst>
          </p:cNvPr>
          <p:cNvCxnSpPr>
            <a:cxnSpLocks/>
          </p:cNvCxnSpPr>
          <p:nvPr/>
        </p:nvCxnSpPr>
        <p:spPr>
          <a:xfrm>
            <a:off x="6096000" y="1638300"/>
            <a:ext cx="0" cy="463512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11954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516340" cy="4596935"/>
          </a:xfrm>
        </p:spPr>
        <p:txBody>
          <a:bodyPr>
            <a:noAutofit/>
          </a:bodyPr>
          <a:lstStyle/>
          <a:p>
            <a:r>
              <a:rPr lang="en-US" sz="2600" i="0" u="none" strike="noStrike" baseline="0" dirty="0">
                <a:latin typeface="Arial" panose="020B0604020202020204" pitchFamily="34" charset="0"/>
              </a:rPr>
              <a:t>People with disabilities face an increased risk of all forms of gender-based violence.</a:t>
            </a:r>
          </a:p>
          <a:p>
            <a:pPr>
              <a:spcBef>
                <a:spcPts val="2400"/>
              </a:spcBef>
            </a:pPr>
            <a:r>
              <a:rPr lang="en-US" sz="2600" i="0" u="none" strike="noStrike" baseline="0" dirty="0">
                <a:latin typeface="Arial" panose="020B0604020202020204" pitchFamily="34" charset="0"/>
              </a:rPr>
              <a:t>People with disabilities face the same forms of gender-based violence as people without disabilities, as well as unique forms of GBV due to their disabilities.</a:t>
            </a:r>
          </a:p>
          <a:p>
            <a:r>
              <a:rPr lang="en-US" sz="2600" i="0" u="none" strike="noStrike" baseline="0" dirty="0">
                <a:latin typeface="Arial" panose="020B0604020202020204" pitchFamily="34" charset="0"/>
              </a:rPr>
              <a:t>Gender-based violence against people with disabilities can take place in private and in public, including in facilities that are responsible for the care of people with disabilities.</a:t>
            </a:r>
          </a:p>
        </p:txBody>
      </p:sp>
    </p:spTree>
    <p:extLst>
      <p:ext uri="{BB962C8B-B14F-4D97-AF65-F5344CB8AC3E}">
        <p14:creationId xmlns:p14="http://schemas.microsoft.com/office/powerpoint/2010/main" val="22816007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599467" cy="4596935"/>
          </a:xfrm>
        </p:spPr>
        <p:txBody>
          <a:bodyPr>
            <a:noAutofit/>
          </a:bodyPr>
          <a:lstStyle/>
          <a:p>
            <a:r>
              <a:rPr lang="en-US" sz="2600" i="0" u="none" strike="noStrike" baseline="0" dirty="0">
                <a:latin typeface="Arial" panose="020B0604020202020204" pitchFamily="34" charset="0"/>
              </a:rPr>
              <a:t>People with disabilities who also have additional marginalized characteristics (race, indigeneity, sexual orientation or gender identity, age, immigration or refugee status) can face an increased risk of gender-based violence.</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People with disabilities seldom receive information about gender-based violence.</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Because of harmful stereotypes, people with disabilities are often excluded from GBV-related advocacy discussions.</a:t>
            </a:r>
          </a:p>
        </p:txBody>
      </p:sp>
    </p:spTree>
    <p:extLst>
      <p:ext uri="{BB962C8B-B14F-4D97-AF65-F5344CB8AC3E}">
        <p14:creationId xmlns:p14="http://schemas.microsoft.com/office/powerpoint/2010/main" val="2678359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557903" cy="4596935"/>
          </a:xfrm>
        </p:spPr>
        <p:txBody>
          <a:bodyPr>
            <a:noAutofit/>
          </a:bodyPr>
          <a:lstStyle/>
          <a:p>
            <a:pPr>
              <a:spcBef>
                <a:spcPts val="600"/>
              </a:spcBef>
            </a:pPr>
            <a:r>
              <a:rPr lang="en-US" sz="2600" i="0" u="none" strike="noStrike" baseline="0" dirty="0">
                <a:latin typeface="Arial" panose="020B0604020202020204" pitchFamily="34" charset="0"/>
              </a:rPr>
              <a:t>These factors, combined with inaccessible services and other barriers, can make it hard for people with disabilities to get help or stop the violence.</a:t>
            </a:r>
          </a:p>
          <a:p>
            <a:pPr>
              <a:spcBef>
                <a:spcPts val="600"/>
              </a:spcBef>
            </a:pPr>
            <a:endParaRPr lang="en-US" sz="2600" i="0" u="none" strike="noStrike" baseline="0" dirty="0">
              <a:latin typeface="Arial" panose="020B0604020202020204" pitchFamily="34" charset="0"/>
            </a:endParaRPr>
          </a:p>
          <a:p>
            <a:pPr>
              <a:spcBef>
                <a:spcPts val="600"/>
              </a:spcBef>
            </a:pPr>
            <a:r>
              <a:rPr lang="en-US" sz="2600" i="0" u="none" strike="noStrike" baseline="0" dirty="0">
                <a:latin typeface="Arial" panose="020B0604020202020204" pitchFamily="34" charset="0"/>
              </a:rPr>
              <a:t>People with disabilities face heightened barriers to seeking out GBV services.</a:t>
            </a:r>
          </a:p>
          <a:p>
            <a:pPr>
              <a:spcBef>
                <a:spcPts val="600"/>
              </a:spcBef>
            </a:pPr>
            <a:endParaRPr lang="en-US" sz="2600" i="0" u="none" strike="noStrike" baseline="0" dirty="0">
              <a:latin typeface="Arial" panose="020B0604020202020204" pitchFamily="34" charset="0"/>
            </a:endParaRPr>
          </a:p>
          <a:p>
            <a:pPr>
              <a:spcBef>
                <a:spcPts val="600"/>
              </a:spcBef>
            </a:pPr>
            <a:r>
              <a:rPr lang="en-US" sz="2600" i="0" u="none" strike="noStrike" baseline="0" dirty="0">
                <a:latin typeface="Arial" panose="020B0604020202020204" pitchFamily="34" charset="0"/>
              </a:rPr>
              <a:t>Learning from the experiences of people with disabilities who have sought services is essential to improving access to services.</a:t>
            </a:r>
          </a:p>
        </p:txBody>
      </p:sp>
    </p:spTree>
    <p:extLst>
      <p:ext uri="{BB962C8B-B14F-4D97-AF65-F5344CB8AC3E}">
        <p14:creationId xmlns:p14="http://schemas.microsoft.com/office/powerpoint/2010/main" val="23382394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157292" cy="4596935"/>
          </a:xfrm>
        </p:spPr>
        <p:txBody>
          <a:bodyPr>
            <a:noAutofit/>
          </a:bodyPr>
          <a:lstStyle/>
          <a:p>
            <a:r>
              <a:rPr lang="en-US" sz="2600" i="0" u="none" strike="noStrike" baseline="0" dirty="0">
                <a:latin typeface="Arial" panose="020B0604020202020204" pitchFamily="34" charset="0"/>
              </a:rPr>
              <a:t>Gender-based violence services should be available to everyone, including people with all different forms of disabilities.</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When required, disability-specific services are important and should also be available in addition to mainstream services (recall the twin-track approach).</a:t>
            </a:r>
          </a:p>
        </p:txBody>
      </p:sp>
    </p:spTree>
    <p:extLst>
      <p:ext uri="{BB962C8B-B14F-4D97-AF65-F5344CB8AC3E}">
        <p14:creationId xmlns:p14="http://schemas.microsoft.com/office/powerpoint/2010/main" val="42313643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5B</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107</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87C227C0-907E-56E6-9D88-3A76672C203D}"/>
              </a:ext>
            </a:extLst>
          </p:cNvPr>
          <p:cNvSpPr txBox="1"/>
          <p:nvPr/>
        </p:nvSpPr>
        <p:spPr>
          <a:xfrm>
            <a:off x="492969" y="1789653"/>
            <a:ext cx="6096000" cy="3785652"/>
          </a:xfrm>
          <a:prstGeom prst="rect">
            <a:avLst/>
          </a:prstGeom>
          <a:noFill/>
        </p:spPr>
        <p:txBody>
          <a:bodyPr wrap="square">
            <a:spAutoFit/>
          </a:bodyPr>
          <a:lstStyle/>
          <a:p>
            <a:pPr algn="l"/>
            <a:r>
              <a:rPr lang="en-US" sz="4800" b="1" i="0" u="none" strike="noStrike" baseline="0" dirty="0">
                <a:latin typeface="Arial" panose="020B0604020202020204" pitchFamily="34" charset="0"/>
                <a:cs typeface="Arial" panose="020B0604020202020204" pitchFamily="34" charset="0"/>
              </a:rPr>
              <a:t>THE SURVIVOR’S JOURNEY –</a:t>
            </a:r>
          </a:p>
          <a:p>
            <a:pPr algn="l"/>
            <a:r>
              <a:rPr lang="en-US" sz="4800" b="1" i="0" u="none" strike="noStrike" baseline="0" dirty="0">
                <a:latin typeface="Arial" panose="020B0604020202020204" pitchFamily="34" charset="0"/>
                <a:cs typeface="Arial" panose="020B0604020202020204" pitchFamily="34" charset="0"/>
              </a:rPr>
              <a:t>BARRIERS TO ACCESSING SERVICES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962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108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395552" cy="4596935"/>
          </a:xfrm>
        </p:spPr>
        <p:txBody>
          <a:bodyPr>
            <a:noAutofit/>
          </a:bodyPr>
          <a:lstStyle/>
          <a:p>
            <a:r>
              <a:rPr lang="en-US" sz="2600" i="0" u="none" strike="noStrike" baseline="0" dirty="0">
                <a:latin typeface="Arial" panose="020B0604020202020204" pitchFamily="34" charset="0"/>
              </a:rPr>
              <a:t>People with disabilities face heightened barriers to seeking out GBV services.</a:t>
            </a:r>
          </a:p>
          <a:p>
            <a:r>
              <a:rPr lang="en-US" sz="2600" i="0" u="none" strike="noStrike" baseline="0" dirty="0">
                <a:latin typeface="Arial" panose="020B0604020202020204" pitchFamily="34" charset="0"/>
              </a:rPr>
              <a:t>Learning from the experiences of people with disabilities who have sought services is essential to improving access to services.</a:t>
            </a:r>
          </a:p>
          <a:p>
            <a:r>
              <a:rPr lang="en-US" sz="2600" i="0" u="none" strike="noStrike" baseline="0" dirty="0">
                <a:latin typeface="Arial" panose="020B0604020202020204" pitchFamily="34" charset="0"/>
              </a:rPr>
              <a:t>Gender-based violence services should be available to everyone, including people with all different forms of disabilities.</a:t>
            </a:r>
          </a:p>
          <a:p>
            <a:r>
              <a:rPr lang="en-US" sz="2600" i="0" u="none" strike="noStrike" baseline="0" dirty="0">
                <a:latin typeface="Arial" panose="020B0604020202020204" pitchFamily="34" charset="0"/>
              </a:rPr>
              <a:t>When required, disability-specific services are important and should also be available in addition to mainstream services (recall the twin-track approach).</a:t>
            </a:r>
          </a:p>
        </p:txBody>
      </p:sp>
    </p:spTree>
    <p:extLst>
      <p:ext uri="{BB962C8B-B14F-4D97-AF65-F5344CB8AC3E}">
        <p14:creationId xmlns:p14="http://schemas.microsoft.com/office/powerpoint/2010/main" val="5236164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5C</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109</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072E1BE9-FCA6-3A93-2D01-3F55CF393C51}"/>
              </a:ext>
            </a:extLst>
          </p:cNvPr>
          <p:cNvSpPr txBox="1"/>
          <p:nvPr/>
        </p:nvSpPr>
        <p:spPr>
          <a:xfrm>
            <a:off x="492969" y="1651107"/>
            <a:ext cx="6281904" cy="3477875"/>
          </a:xfrm>
          <a:prstGeom prst="rect">
            <a:avLst/>
          </a:prstGeom>
          <a:noFill/>
        </p:spPr>
        <p:txBody>
          <a:bodyPr wrap="square">
            <a:spAutoFit/>
          </a:bodyPr>
          <a:lstStyle/>
          <a:p>
            <a:pPr algn="l"/>
            <a:r>
              <a:rPr lang="en-US" sz="4400" b="1" i="0" u="none" strike="noStrike" baseline="0" dirty="0">
                <a:latin typeface="Arial" panose="020B0604020202020204" pitchFamily="34" charset="0"/>
                <a:cs typeface="Arial" panose="020B0604020202020204" pitchFamily="34" charset="0"/>
              </a:rPr>
              <a:t>IMPROVING ACCESS TO</a:t>
            </a:r>
          </a:p>
          <a:p>
            <a:pPr algn="l"/>
            <a:r>
              <a:rPr lang="en-US" sz="4400" b="1" i="0" u="none" strike="noStrike" baseline="0" dirty="0">
                <a:latin typeface="Arial" panose="020B0604020202020204" pitchFamily="34" charset="0"/>
                <a:cs typeface="Arial" panose="020B0604020202020204" pitchFamily="34" charset="0"/>
              </a:rPr>
              <a:t>GENDER-BASED VIOLENCE (GBV) SERVICES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7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ACTIVITY 1B: INSTRUCTIONS</a:t>
            </a: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An In-person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11</a:t>
            </a:fld>
            <a:endParaRPr lang="en-US" dirty="0"/>
          </a:p>
        </p:txBody>
      </p:sp>
      <p:sp>
        <p:nvSpPr>
          <p:cNvPr id="10" name="Text Placeholder 6">
            <a:extLst>
              <a:ext uri="{FF2B5EF4-FFF2-40B4-BE49-F238E27FC236}">
                <a16:creationId xmlns:a16="http://schemas.microsoft.com/office/drawing/2014/main" id="{93814D28-F754-48EE-22BC-F8C3E2A7217B}"/>
              </a:ext>
            </a:extLst>
          </p:cNvPr>
          <p:cNvSpPr txBox="1">
            <a:spLocks/>
          </p:cNvSpPr>
          <p:nvPr/>
        </p:nvSpPr>
        <p:spPr>
          <a:xfrm>
            <a:off x="611333" y="1571010"/>
            <a:ext cx="10515600" cy="43819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108000"/>
              <a:buFontTx/>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600" dirty="0"/>
              <a:t>We’ll do the same thing again for the third question.</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The questions will be on the screen for your reference during</a:t>
            </a:r>
            <a:br>
              <a:rPr lang="en-US" sz="2600" dirty="0"/>
            </a:br>
            <a:r>
              <a:rPr lang="en-US" sz="2600" dirty="0"/>
              <a:t>the activity and facilitators will be circulating to read them aloud to you.</a:t>
            </a:r>
          </a:p>
        </p:txBody>
      </p:sp>
    </p:spTree>
    <p:extLst>
      <p:ext uri="{BB962C8B-B14F-4D97-AF65-F5344CB8AC3E}">
        <p14:creationId xmlns:p14="http://schemas.microsoft.com/office/powerpoint/2010/main" val="16749199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5C: GENDER-BASED VIOLENCE</a:t>
            </a:r>
            <a:br>
              <a:rPr lang="en-US" dirty="0"/>
            </a:br>
            <a:r>
              <a:rPr lang="en-US" dirty="0"/>
              <a:t>SERVICES EXAMPLES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110</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10245557" cy="4120781"/>
          </a:xfrm>
        </p:spPr>
        <p:txBody>
          <a:bodyPr>
            <a:noAutofit/>
          </a:bodyPr>
          <a:lstStyle/>
          <a:p>
            <a:pPr>
              <a:buClr>
                <a:schemeClr val="tx1"/>
              </a:buClr>
            </a:pPr>
            <a:r>
              <a:rPr lang="en-US" sz="2600" b="1" i="0" u="none" strike="noStrike" baseline="0" dirty="0">
                <a:solidFill>
                  <a:srgbClr val="D44516"/>
                </a:solidFill>
                <a:latin typeface="Arial" panose="020B0604020202020204" pitchFamily="34" charset="0"/>
              </a:rPr>
              <a:t>Prevention services: </a:t>
            </a:r>
            <a:r>
              <a:rPr lang="en-US" sz="2600" b="0" i="0" u="none" strike="noStrike" baseline="0" dirty="0">
                <a:latin typeface="Arial" panose="020B0604020202020204" pitchFamily="34" charset="0"/>
              </a:rPr>
              <a:t>Programs to support, educate,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and provide respite care for families and caregivers</a:t>
            </a:r>
          </a:p>
          <a:p>
            <a:pPr>
              <a:buClr>
                <a:schemeClr val="tx1"/>
              </a:buClr>
            </a:pPr>
            <a:endParaRPr lang="en-US" sz="2600" b="0" i="0" u="none" strike="noStrike" baseline="0" dirty="0">
              <a:latin typeface="Arial" panose="020B0604020202020204" pitchFamily="34" charset="0"/>
            </a:endParaRPr>
          </a:p>
          <a:p>
            <a:pPr>
              <a:buClr>
                <a:schemeClr val="tx1"/>
              </a:buClr>
            </a:pPr>
            <a:r>
              <a:rPr lang="en-US" sz="2600" b="1" i="0" u="none" strike="noStrike" baseline="0" dirty="0">
                <a:solidFill>
                  <a:srgbClr val="D44516"/>
                </a:solidFill>
                <a:latin typeface="Arial" panose="020B0604020202020204" pitchFamily="34" charset="0"/>
              </a:rPr>
              <a:t>Health services: </a:t>
            </a:r>
            <a:r>
              <a:rPr lang="en-US" sz="2600" b="0" i="0" u="none" strike="noStrike" baseline="0" dirty="0">
                <a:latin typeface="Arial" panose="020B0604020202020204" pitchFamily="34" charset="0"/>
              </a:rPr>
              <a:t>Medical services and documentation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of violence for medico-legal evidence</a:t>
            </a:r>
          </a:p>
          <a:p>
            <a:pPr>
              <a:buClr>
                <a:schemeClr val="tx1"/>
              </a:buClr>
            </a:pPr>
            <a:endParaRPr lang="en-US" sz="2600" b="0" i="0" u="none" strike="noStrike" baseline="0" dirty="0">
              <a:latin typeface="Arial" panose="020B0604020202020204" pitchFamily="34" charset="0"/>
            </a:endParaRPr>
          </a:p>
          <a:p>
            <a:pPr>
              <a:buClr>
                <a:schemeClr val="tx1"/>
              </a:buClr>
            </a:pPr>
            <a:r>
              <a:rPr lang="en-US" sz="2600" b="1" i="0" u="none" strike="noStrike" baseline="0" dirty="0">
                <a:solidFill>
                  <a:srgbClr val="D44516"/>
                </a:solidFill>
                <a:latin typeface="Arial" panose="020B0604020202020204" pitchFamily="34" charset="0"/>
              </a:rPr>
              <a:t>Justice mechanisms: </a:t>
            </a:r>
            <a:r>
              <a:rPr lang="en-US" sz="2600" b="0" i="0" u="none" strike="noStrike" baseline="0" dirty="0">
                <a:latin typeface="Arial" panose="020B0604020202020204" pitchFamily="34" charset="0"/>
              </a:rPr>
              <a:t>Accessible investigative procedures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and judicial proceeding</a:t>
            </a:r>
          </a:p>
        </p:txBody>
      </p:sp>
    </p:spTree>
    <p:extLst>
      <p:ext uri="{BB962C8B-B14F-4D97-AF65-F5344CB8AC3E}">
        <p14:creationId xmlns:p14="http://schemas.microsoft.com/office/powerpoint/2010/main" val="19093360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5C: GENDER-BASED VIOLENCE</a:t>
            </a:r>
            <a:br>
              <a:rPr lang="en-US" dirty="0"/>
            </a:br>
            <a:r>
              <a:rPr lang="en-US" dirty="0"/>
              <a:t>SERVICES EXAMPLES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10245557" cy="4120781"/>
          </a:xfrm>
        </p:spPr>
        <p:txBody>
          <a:bodyPr>
            <a:noAutofit/>
          </a:bodyPr>
          <a:lstStyle/>
          <a:p>
            <a:pPr>
              <a:buClr>
                <a:schemeClr val="tx1"/>
              </a:buClr>
            </a:pPr>
            <a:r>
              <a:rPr lang="en-US" sz="2600" b="1" i="0" u="none" strike="noStrike" baseline="0" dirty="0">
                <a:solidFill>
                  <a:srgbClr val="D44516"/>
                </a:solidFill>
                <a:latin typeface="Arial" panose="020B0604020202020204" pitchFamily="34" charset="0"/>
              </a:rPr>
              <a:t>Policing: </a:t>
            </a:r>
            <a:r>
              <a:rPr lang="en-US" sz="2600" i="0" u="none" strike="noStrike" baseline="0" dirty="0">
                <a:latin typeface="Arial" panose="020B0604020202020204" pitchFamily="34" charset="0"/>
              </a:rPr>
              <a:t>Accessible police stations and victim-centered approaches</a:t>
            </a:r>
          </a:p>
          <a:p>
            <a:pPr>
              <a:buClr>
                <a:schemeClr val="tx1"/>
              </a:buClr>
            </a:pPr>
            <a:endParaRPr lang="en-US" sz="2600" i="0" u="none" strike="noStrike" baseline="0" dirty="0">
              <a:latin typeface="Arial" panose="020B0604020202020204" pitchFamily="34" charset="0"/>
            </a:endParaRPr>
          </a:p>
          <a:p>
            <a:pPr>
              <a:buClr>
                <a:schemeClr val="tx1"/>
              </a:buClr>
            </a:pPr>
            <a:r>
              <a:rPr lang="en-US" sz="2600" b="1" i="0" u="none" strike="noStrike" baseline="0" dirty="0">
                <a:solidFill>
                  <a:srgbClr val="D44516"/>
                </a:solidFill>
                <a:latin typeface="Arial" panose="020B0604020202020204" pitchFamily="34" charset="0"/>
              </a:rPr>
              <a:t>Social services: </a:t>
            </a:r>
            <a:r>
              <a:rPr lang="en-US" sz="2600" i="0" u="none" strike="noStrike" baseline="0" dirty="0">
                <a:latin typeface="Arial" panose="020B0604020202020204" pitchFamily="34" charset="0"/>
              </a:rPr>
              <a:t>Help lines, safe accommodations, legal rights information, help recovering or replacing identity documents</a:t>
            </a:r>
          </a:p>
          <a:p>
            <a:pPr>
              <a:buClr>
                <a:schemeClr val="tx1"/>
              </a:buClr>
            </a:pPr>
            <a:endParaRPr lang="en-US" sz="2600" i="0" u="none" strike="noStrike" baseline="0" dirty="0">
              <a:latin typeface="Arial" panose="020B0604020202020204" pitchFamily="34" charset="0"/>
            </a:endParaRPr>
          </a:p>
        </p:txBody>
      </p:sp>
    </p:spTree>
    <p:extLst>
      <p:ext uri="{BB962C8B-B14F-4D97-AF65-F5344CB8AC3E}">
        <p14:creationId xmlns:p14="http://schemas.microsoft.com/office/powerpoint/2010/main" val="38537114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5C: ACCESSIBLE GBV SERVICES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5171282" cy="4702411"/>
          </a:xfrm>
        </p:spPr>
        <p:txBody>
          <a:bodyPr>
            <a:noAutofit/>
          </a:bodyPr>
          <a:lstStyle/>
          <a:p>
            <a:pPr marL="0" indent="0">
              <a:buNone/>
            </a:pPr>
            <a:r>
              <a:rPr lang="en-US" sz="2600" b="1" i="0" u="none" strike="noStrike" baseline="0" dirty="0">
                <a:latin typeface="Arial" panose="020B0604020202020204" pitchFamily="34" charset="0"/>
              </a:rPr>
              <a:t>Disability-Related</a:t>
            </a:r>
          </a:p>
          <a:p>
            <a:pPr marL="0" indent="0">
              <a:buNone/>
            </a:pPr>
            <a:r>
              <a:rPr lang="en-US" sz="2600" i="0" u="none" strike="noStrike" baseline="0" dirty="0">
                <a:latin typeface="Arial" panose="020B0604020202020204" pitchFamily="34" charset="0"/>
              </a:rPr>
              <a:t>Emergency number is not accessible to deaf women</a:t>
            </a:r>
          </a:p>
        </p:txBody>
      </p:sp>
      <p:sp>
        <p:nvSpPr>
          <p:cNvPr id="5" name="Text Placeholder 6">
            <a:extLst>
              <a:ext uri="{FF2B5EF4-FFF2-40B4-BE49-F238E27FC236}">
                <a16:creationId xmlns:a16="http://schemas.microsoft.com/office/drawing/2014/main" id="{F6D57EA5-4460-4CD6-BE1C-6C29EA2776BE}"/>
              </a:ext>
            </a:extLst>
          </p:cNvPr>
          <p:cNvSpPr txBox="1">
            <a:spLocks/>
          </p:cNvSpPr>
          <p:nvPr/>
        </p:nvSpPr>
        <p:spPr>
          <a:xfrm>
            <a:off x="6333039" y="1571009"/>
            <a:ext cx="5171282" cy="470241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SzPct val="108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Non-Disability Related</a:t>
            </a:r>
          </a:p>
          <a:p>
            <a:pPr marL="0" indent="0">
              <a:buFont typeface="Arial" panose="020B0604020202020204" pitchFamily="34" charset="0"/>
              <a:buNone/>
            </a:pPr>
            <a:r>
              <a:rPr lang="en-US" sz="2600" dirty="0"/>
              <a:t>Speech-to-text or video line; </a:t>
            </a:r>
            <a:br>
              <a:rPr lang="en-US" sz="2600" dirty="0"/>
            </a:br>
            <a:r>
              <a:rPr lang="en-US" sz="2600" dirty="0"/>
              <a:t>text line; written reporting</a:t>
            </a:r>
          </a:p>
        </p:txBody>
      </p:sp>
      <p:cxnSp>
        <p:nvCxnSpPr>
          <p:cNvPr id="6" name="Straight Connector 5">
            <a:extLst>
              <a:ext uri="{FF2B5EF4-FFF2-40B4-BE49-F238E27FC236}">
                <a16:creationId xmlns:a16="http://schemas.microsoft.com/office/drawing/2014/main" id="{C359C57F-FBB1-7684-35BA-6F3A6C1E4035}"/>
              </a:ext>
            </a:extLst>
          </p:cNvPr>
          <p:cNvCxnSpPr>
            <a:cxnSpLocks/>
          </p:cNvCxnSpPr>
          <p:nvPr/>
        </p:nvCxnSpPr>
        <p:spPr>
          <a:xfrm>
            <a:off x="6096000" y="1638300"/>
            <a:ext cx="0" cy="463512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17416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5C: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395552" cy="4596935"/>
          </a:xfrm>
        </p:spPr>
        <p:txBody>
          <a:bodyPr>
            <a:noAutofit/>
          </a:bodyPr>
          <a:lstStyle/>
          <a:p>
            <a:r>
              <a:rPr lang="en-US" sz="2600" i="0" u="none" strike="noStrike" baseline="0" dirty="0">
                <a:latin typeface="Arial" panose="020B0604020202020204" pitchFamily="34" charset="0"/>
              </a:rPr>
              <a:t>People with disabilities have all the same rights as persons without disabilities to be free from violence and to access GBV services needed to realize this right.</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People with disabilities are often denied access to GBV services because of legal and policy barriers; programmatic barriers; and access barriers (physical, social, economic and cultural).</a:t>
            </a:r>
          </a:p>
        </p:txBody>
      </p:sp>
    </p:spTree>
    <p:extLst>
      <p:ext uri="{BB962C8B-B14F-4D97-AF65-F5344CB8AC3E}">
        <p14:creationId xmlns:p14="http://schemas.microsoft.com/office/powerpoint/2010/main" val="21561499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5C: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363940" cy="4596935"/>
          </a:xfrm>
        </p:spPr>
        <p:txBody>
          <a:bodyPr>
            <a:noAutofit/>
          </a:bodyPr>
          <a:lstStyle/>
          <a:p>
            <a:r>
              <a:rPr lang="en-US" sz="2600" i="0" u="none" strike="noStrike" baseline="0" dirty="0">
                <a:latin typeface="Arial" panose="020B0604020202020204" pitchFamily="34" charset="0"/>
              </a:rPr>
              <a:t>People with disabilities have a right to be free from violence. Fulfilling this right includes access to comprehensive GBV services that address both their general and disability specific</a:t>
            </a:r>
            <a:r>
              <a:rPr lang="en-US" sz="2600" dirty="0"/>
              <a:t> </a:t>
            </a:r>
            <a:r>
              <a:rPr lang="en-US" sz="2600" i="0" u="none" strike="noStrike" baseline="0" dirty="0">
                <a:latin typeface="Arial" panose="020B0604020202020204" pitchFamily="34" charset="0"/>
              </a:rPr>
              <a:t>needs.</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You are the experts on how best to dismantle current barriers to services in the community.</a:t>
            </a:r>
          </a:p>
        </p:txBody>
      </p:sp>
    </p:spTree>
    <p:extLst>
      <p:ext uri="{BB962C8B-B14F-4D97-AF65-F5344CB8AC3E}">
        <p14:creationId xmlns:p14="http://schemas.microsoft.com/office/powerpoint/2010/main" val="26383922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a:xfrm>
            <a:off x="611333" y="690056"/>
            <a:ext cx="10515600" cy="1563748"/>
          </a:xfrm>
        </p:spPr>
        <p:txBody>
          <a:bodyPr>
            <a:normAutofit/>
          </a:bodyPr>
          <a:lstStyle/>
          <a:p>
            <a:r>
              <a:rPr lang="en-US" dirty="0"/>
              <a:t>CHOOSE </a:t>
            </a:r>
            <a:r>
              <a:rPr lang="en-US" dirty="0">
                <a:solidFill>
                  <a:schemeClr val="tx1"/>
                </a:solidFill>
              </a:rPr>
              <a:t>ONE</a:t>
            </a:r>
            <a:r>
              <a:rPr lang="en-US" dirty="0"/>
              <a:t> STATEMENT TO COMPLETE</a:t>
            </a:r>
            <a:br>
              <a:rPr lang="en-US" dirty="0"/>
            </a:br>
            <a:r>
              <a:rPr lang="en-US" dirty="0"/>
              <a:t>AND SHARE WITH THE GROUP AS A CLOSING</a:t>
            </a:r>
            <a:br>
              <a:rPr lang="en-US" dirty="0"/>
            </a:br>
            <a:r>
              <a:rPr lang="en-US" dirty="0"/>
              <a:t>REFLECTION.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115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2517820"/>
            <a:ext cx="9260323" cy="3650125"/>
          </a:xfrm>
        </p:spPr>
        <p:txBody>
          <a:bodyPr>
            <a:noAutofit/>
          </a:bodyPr>
          <a:lstStyle/>
          <a:p>
            <a:pPr marL="457200" indent="-457200">
              <a:buFont typeface="+mj-lt"/>
              <a:buAutoNum type="arabicPeriod"/>
            </a:pPr>
            <a:r>
              <a:rPr lang="en-US" sz="2600" i="0" u="none" strike="noStrike" baseline="0" dirty="0">
                <a:latin typeface="Arial" panose="020B0604020202020204" pitchFamily="34" charset="0"/>
              </a:rPr>
              <a:t>One thing I have appreciated about this workshop has been:</a:t>
            </a:r>
          </a:p>
          <a:p>
            <a:pPr marL="457200" indent="-457200">
              <a:buFont typeface="+mj-lt"/>
              <a:buAutoNum type="arabicPeriod"/>
            </a:pPr>
            <a:r>
              <a:rPr lang="en-US" sz="2600" i="0" u="none" strike="noStrike" baseline="0" dirty="0">
                <a:latin typeface="Arial" panose="020B0604020202020204" pitchFamily="34" charset="0"/>
              </a:rPr>
              <a:t>One question I still really want answered is:</a:t>
            </a:r>
          </a:p>
          <a:p>
            <a:pPr marL="457200" indent="-457200">
              <a:buFont typeface="+mj-lt"/>
              <a:buAutoNum type="arabicPeriod"/>
            </a:pPr>
            <a:r>
              <a:rPr lang="en-US" sz="2600" i="0" u="none" strike="noStrike" baseline="0" dirty="0">
                <a:latin typeface="Arial" panose="020B0604020202020204" pitchFamily="34" charset="0"/>
              </a:rPr>
              <a:t>This workshop has helped me to:</a:t>
            </a:r>
          </a:p>
          <a:p>
            <a:pPr marL="457200" indent="-457200">
              <a:buFont typeface="+mj-lt"/>
              <a:buAutoNum type="arabicPeriod"/>
            </a:pPr>
            <a:r>
              <a:rPr lang="en-US" sz="2600" i="0" u="none" strike="noStrike" baseline="0" dirty="0">
                <a:latin typeface="Arial" panose="020B0604020202020204" pitchFamily="34" charset="0"/>
              </a:rPr>
              <a:t>As a result of this workshop, I will:</a:t>
            </a:r>
          </a:p>
        </p:txBody>
      </p:sp>
    </p:spTree>
    <p:extLst>
      <p:ext uri="{BB962C8B-B14F-4D97-AF65-F5344CB8AC3E}">
        <p14:creationId xmlns:p14="http://schemas.microsoft.com/office/powerpoint/2010/main" val="28370045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B217E8-CDDF-4AC2-60E0-B412557DA1E1}"/>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10353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5BF">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p:txBody>
          <a:bodyPr/>
          <a:lstStyle/>
          <a:p>
            <a:r>
              <a:rPr lang="en-US" dirty="0"/>
              <a:t>NETWORKING</a:t>
            </a:r>
            <a:br>
              <a:rPr lang="en-US" dirty="0"/>
            </a:br>
            <a:r>
              <a:rPr lang="en-US" dirty="0"/>
              <a:t>ROUND 1</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3" y="2056263"/>
            <a:ext cx="10047568" cy="3962400"/>
          </a:xfrm>
        </p:spPr>
        <p:txBody>
          <a:bodyPr>
            <a:normAutofit/>
          </a:bodyPr>
          <a:lstStyle/>
          <a:p>
            <a:r>
              <a:rPr lang="en-US" sz="2800" b="1" dirty="0"/>
              <a:t>WHAT MESSAGES </a:t>
            </a:r>
            <a:br>
              <a:rPr lang="en-US" sz="2800" b="1" dirty="0"/>
            </a:br>
            <a:r>
              <a:rPr lang="en-US" sz="2800" b="1" dirty="0"/>
              <a:t>DO PEOPLE WITH DISABILITIES</a:t>
            </a:r>
            <a:br>
              <a:rPr lang="en-US" sz="2800" b="1" dirty="0"/>
            </a:br>
            <a:r>
              <a:rPr lang="en-US" sz="2800" b="1" dirty="0"/>
              <a:t>GET ABOUT DATING</a:t>
            </a:r>
            <a:br>
              <a:rPr lang="en-US" sz="2800" b="1" dirty="0"/>
            </a:br>
            <a:r>
              <a:rPr lang="en-US" sz="2800" b="1" dirty="0"/>
              <a:t>AND MARRIAGE?</a:t>
            </a:r>
          </a:p>
        </p:txBody>
      </p:sp>
      <p:sp>
        <p:nvSpPr>
          <p:cNvPr id="4" name="Footer Placeholder 3">
            <a:extLst>
              <a:ext uri="{FF2B5EF4-FFF2-40B4-BE49-F238E27FC236}">
                <a16:creationId xmlns:a16="http://schemas.microsoft.com/office/drawing/2014/main" id="{F2582249-0328-C6FD-69CC-82724E1E75C3}"/>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12</a:t>
            </a:fld>
            <a:endParaRPr lang="en-US" dirty="0"/>
          </a:p>
        </p:txBody>
      </p:sp>
      <p:pic>
        <p:nvPicPr>
          <p:cNvPr id="9" name="Graphic 8">
            <a:extLst>
              <a:ext uri="{FF2B5EF4-FFF2-40B4-BE49-F238E27FC236}">
                <a16:creationId xmlns:a16="http://schemas.microsoft.com/office/drawing/2014/main" id="{6D2F69A8-892C-D6AA-D4E3-B46656AFA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7242" y="643151"/>
            <a:ext cx="1123950" cy="990600"/>
          </a:xfrm>
          <a:prstGeom prst="rect">
            <a:avLst/>
          </a:prstGeom>
        </p:spPr>
      </p:pic>
    </p:spTree>
    <p:extLst>
      <p:ext uri="{BB962C8B-B14F-4D97-AF65-F5344CB8AC3E}">
        <p14:creationId xmlns:p14="http://schemas.microsoft.com/office/powerpoint/2010/main" val="139788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5BF">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p:txBody>
          <a:bodyPr/>
          <a:lstStyle/>
          <a:p>
            <a:r>
              <a:rPr lang="en-US" dirty="0"/>
              <a:t>NETWORKING</a:t>
            </a:r>
            <a:br>
              <a:rPr lang="en-US" dirty="0"/>
            </a:br>
            <a:r>
              <a:rPr lang="en-US" dirty="0"/>
              <a:t>ROUND 2</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3" y="2056263"/>
            <a:ext cx="10047568" cy="3962400"/>
          </a:xfrm>
        </p:spPr>
        <p:txBody>
          <a:bodyPr>
            <a:normAutofit/>
          </a:bodyPr>
          <a:lstStyle/>
          <a:p>
            <a:r>
              <a:rPr lang="en-US" sz="2800" b="1" dirty="0"/>
              <a:t>WHAT MESSAGES </a:t>
            </a:r>
            <a:br>
              <a:rPr lang="en-US" sz="2800" b="1" dirty="0"/>
            </a:br>
            <a:r>
              <a:rPr lang="en-US" sz="2800" b="1" dirty="0"/>
              <a:t>DO PEOPLE WITH DISABILITIES</a:t>
            </a:r>
            <a:br>
              <a:rPr lang="en-US" sz="2800" b="1" dirty="0"/>
            </a:br>
            <a:r>
              <a:rPr lang="en-US" sz="2800" b="1" dirty="0"/>
              <a:t>GET ABOUT HAVING CHILDREN?</a:t>
            </a:r>
          </a:p>
        </p:txBody>
      </p:sp>
      <p:sp>
        <p:nvSpPr>
          <p:cNvPr id="4" name="Footer Placeholder 3">
            <a:extLst>
              <a:ext uri="{FF2B5EF4-FFF2-40B4-BE49-F238E27FC236}">
                <a16:creationId xmlns:a16="http://schemas.microsoft.com/office/drawing/2014/main" id="{F2582249-0328-C6FD-69CC-82724E1E75C3}"/>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13</a:t>
            </a:fld>
            <a:endParaRPr lang="en-US" dirty="0"/>
          </a:p>
        </p:txBody>
      </p:sp>
      <p:pic>
        <p:nvPicPr>
          <p:cNvPr id="9" name="Graphic 8">
            <a:extLst>
              <a:ext uri="{FF2B5EF4-FFF2-40B4-BE49-F238E27FC236}">
                <a16:creationId xmlns:a16="http://schemas.microsoft.com/office/drawing/2014/main" id="{6D2F69A8-892C-D6AA-D4E3-B46656AFA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7242" y="643151"/>
            <a:ext cx="1123950" cy="990600"/>
          </a:xfrm>
          <a:prstGeom prst="rect">
            <a:avLst/>
          </a:prstGeom>
        </p:spPr>
      </p:pic>
    </p:spTree>
    <p:extLst>
      <p:ext uri="{BB962C8B-B14F-4D97-AF65-F5344CB8AC3E}">
        <p14:creationId xmlns:p14="http://schemas.microsoft.com/office/powerpoint/2010/main" val="218473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5BF">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p:txBody>
          <a:bodyPr/>
          <a:lstStyle/>
          <a:p>
            <a:r>
              <a:rPr lang="en-US" dirty="0"/>
              <a:t>NETWORKING</a:t>
            </a:r>
            <a:br>
              <a:rPr lang="en-US" dirty="0"/>
            </a:br>
            <a:r>
              <a:rPr lang="en-US" dirty="0"/>
              <a:t>ROUND 3</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3" y="2056263"/>
            <a:ext cx="10047568" cy="3962400"/>
          </a:xfrm>
        </p:spPr>
        <p:txBody>
          <a:bodyPr>
            <a:normAutofit/>
          </a:bodyPr>
          <a:lstStyle/>
          <a:p>
            <a:r>
              <a:rPr lang="en-US" sz="2800" b="1" dirty="0"/>
              <a:t>WHAT MESSAGES </a:t>
            </a:r>
            <a:br>
              <a:rPr lang="en-US" sz="2800" b="1" dirty="0"/>
            </a:br>
            <a:r>
              <a:rPr lang="en-US" sz="2800" b="1" dirty="0"/>
              <a:t>DO PEOPLE WITH DISABILITIES</a:t>
            </a:r>
            <a:br>
              <a:rPr lang="en-US" sz="2800" b="1" dirty="0"/>
            </a:br>
            <a:r>
              <a:rPr lang="en-US" sz="2800" b="1" dirty="0"/>
              <a:t>GET ABOUT SEX AND SEXUALITY?</a:t>
            </a:r>
          </a:p>
        </p:txBody>
      </p:sp>
      <p:sp>
        <p:nvSpPr>
          <p:cNvPr id="4" name="Footer Placeholder 3">
            <a:extLst>
              <a:ext uri="{FF2B5EF4-FFF2-40B4-BE49-F238E27FC236}">
                <a16:creationId xmlns:a16="http://schemas.microsoft.com/office/drawing/2014/main" id="{F2582249-0328-C6FD-69CC-82724E1E75C3}"/>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14</a:t>
            </a:fld>
            <a:endParaRPr lang="en-US" dirty="0"/>
          </a:p>
        </p:txBody>
      </p:sp>
      <p:pic>
        <p:nvPicPr>
          <p:cNvPr id="9" name="Graphic 8">
            <a:extLst>
              <a:ext uri="{FF2B5EF4-FFF2-40B4-BE49-F238E27FC236}">
                <a16:creationId xmlns:a16="http://schemas.microsoft.com/office/drawing/2014/main" id="{6D2F69A8-892C-D6AA-D4E3-B46656AFA0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7242" y="643151"/>
            <a:ext cx="1123950" cy="990600"/>
          </a:xfrm>
          <a:prstGeom prst="rect">
            <a:avLst/>
          </a:prstGeom>
        </p:spPr>
      </p:pic>
    </p:spTree>
    <p:extLst>
      <p:ext uri="{BB962C8B-B14F-4D97-AF65-F5344CB8AC3E}">
        <p14:creationId xmlns:p14="http://schemas.microsoft.com/office/powerpoint/2010/main" val="1401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solidFill>
                  <a:srgbClr val="0075BF"/>
                </a:solidFill>
              </a:rPr>
              <a:t>ACTIVITY 1B: KEY MESSAGES </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390901"/>
            <a:ext cx="9698205" cy="4777044"/>
          </a:xfrm>
        </p:spPr>
        <p:txBody>
          <a:bodyPr>
            <a:normAutofit/>
          </a:bodyPr>
          <a:lstStyle/>
          <a:p>
            <a:pPr marL="284163" indent="-284163"/>
            <a:r>
              <a:rPr lang="en-US" sz="2600" dirty="0"/>
              <a:t>As people with disabilities, we often receive negative messages and are excluded from conversations about relationships, having children, and sexuality.</a:t>
            </a:r>
            <a:endParaRPr lang="cs-CZ" sz="2600" dirty="0"/>
          </a:p>
          <a:p>
            <a:pPr marL="284163" indent="-284163"/>
            <a:r>
              <a:rPr lang="en-US" sz="2600" dirty="0"/>
              <a:t>Everyone, including people with disabilities, has a right to decide for themselves whether to get married and have children; to access sexual health services and sexuality information; and everyone has a right to be free from violence.</a:t>
            </a:r>
            <a:endParaRPr lang="cs-CZ" sz="2600" dirty="0"/>
          </a:p>
          <a:p>
            <a:pPr marL="284163" indent="-284163"/>
            <a:r>
              <a:rPr lang="en-US" sz="2600" dirty="0"/>
              <a:t>In this workshop, we will explore these topics together, learn from each other and correct some of the inaccurate information you may have heard or offer information you may not have gotten.</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15</a:t>
            </a:fld>
            <a:endParaRPr lang="en-US" dirty="0"/>
          </a:p>
        </p:txBody>
      </p:sp>
    </p:spTree>
    <p:extLst>
      <p:ext uri="{BB962C8B-B14F-4D97-AF65-F5344CB8AC3E}">
        <p14:creationId xmlns:p14="http://schemas.microsoft.com/office/powerpoint/2010/main" val="120314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EC06A-CDAF-09FD-875C-B6548052276F}"/>
              </a:ext>
            </a:extLst>
          </p:cNvPr>
          <p:cNvSpPr>
            <a:spLocks noGrp="1"/>
          </p:cNvSpPr>
          <p:nvPr>
            <p:ph type="title"/>
          </p:nvPr>
        </p:nvSpPr>
        <p:spPr/>
        <p:txBody>
          <a:bodyPr/>
          <a:lstStyle/>
          <a:p>
            <a:r>
              <a:rPr lang="en-US" dirty="0"/>
              <a:t>ACTIVITY 1</a:t>
            </a:r>
            <a:r>
              <a:rPr lang="cs-CZ" dirty="0"/>
              <a:t>C</a:t>
            </a:r>
            <a:r>
              <a:rPr lang="en-US" dirty="0"/>
              <a:t>:</a:t>
            </a:r>
          </a:p>
        </p:txBody>
      </p:sp>
      <p:sp>
        <p:nvSpPr>
          <p:cNvPr id="3" name="Slide Number Placeholder 2">
            <a:extLst>
              <a:ext uri="{FF2B5EF4-FFF2-40B4-BE49-F238E27FC236}">
                <a16:creationId xmlns:a16="http://schemas.microsoft.com/office/drawing/2014/main" id="{0DAEE157-3F61-16F8-B8A7-8FAA6C093815}"/>
              </a:ext>
            </a:extLst>
          </p:cNvPr>
          <p:cNvSpPr>
            <a:spLocks noGrp="1"/>
          </p:cNvSpPr>
          <p:nvPr>
            <p:ph type="sldNum" sz="quarter" idx="12"/>
          </p:nvPr>
        </p:nvSpPr>
        <p:spPr/>
        <p:txBody>
          <a:bodyPr/>
          <a:lstStyle/>
          <a:p>
            <a:fld id="{028175E8-2982-4B09-AFF5-24CBA7DB805C}" type="slidenum">
              <a:rPr lang="en-US" smtClean="0"/>
              <a:pPr/>
              <a:t>16</a:t>
            </a:fld>
            <a:endParaRPr lang="en-US" dirty="0"/>
          </a:p>
        </p:txBody>
      </p:sp>
      <p:sp>
        <p:nvSpPr>
          <p:cNvPr id="7" name="Title 1">
            <a:extLst>
              <a:ext uri="{FF2B5EF4-FFF2-40B4-BE49-F238E27FC236}">
                <a16:creationId xmlns:a16="http://schemas.microsoft.com/office/drawing/2014/main" id="{05003410-FD10-7AD4-2960-ACF784CD8B9D}"/>
              </a:ext>
            </a:extLst>
          </p:cNvPr>
          <p:cNvSpPr txBox="1">
            <a:spLocks/>
          </p:cNvSpPr>
          <p:nvPr/>
        </p:nvSpPr>
        <p:spPr>
          <a:xfrm>
            <a:off x="492968" y="1609531"/>
            <a:ext cx="8664679" cy="401789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UNDERSTANDING </a:t>
            </a:r>
            <a:br>
              <a:rPr lang="en-US" dirty="0">
                <a:solidFill>
                  <a:schemeClr val="tx1"/>
                </a:solidFill>
              </a:rPr>
            </a:br>
            <a:r>
              <a:rPr lang="en-US" dirty="0">
                <a:solidFill>
                  <a:schemeClr val="tx1"/>
                </a:solidFill>
              </a:rPr>
              <a:t>THE RIGHTS-</a:t>
            </a:r>
            <a:br>
              <a:rPr lang="en-US" dirty="0">
                <a:solidFill>
                  <a:schemeClr val="tx1"/>
                </a:solidFill>
              </a:rPr>
            </a:br>
            <a:r>
              <a:rPr lang="en-US" dirty="0">
                <a:solidFill>
                  <a:schemeClr val="tx1"/>
                </a:solidFill>
              </a:rPr>
              <a:t>BASED MODEL </a:t>
            </a:r>
            <a:br>
              <a:rPr lang="en-US" dirty="0">
                <a:solidFill>
                  <a:schemeClr val="tx1"/>
                </a:solidFill>
              </a:rPr>
            </a:br>
            <a:r>
              <a:rPr lang="en-US" dirty="0">
                <a:solidFill>
                  <a:schemeClr val="tx1"/>
                </a:solidFill>
              </a:rPr>
              <a:t>OF DISABILITY</a:t>
            </a:r>
          </a:p>
        </p:txBody>
      </p:sp>
    </p:spTree>
    <p:extLst>
      <p:ext uri="{BB962C8B-B14F-4D97-AF65-F5344CB8AC3E}">
        <p14:creationId xmlns:p14="http://schemas.microsoft.com/office/powerpoint/2010/main" val="358680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a:t>
            </a:r>
            <a:r>
              <a:rPr lang="cs-CZ" dirty="0"/>
              <a:t>C</a:t>
            </a:r>
            <a:r>
              <a:rPr lang="en-US" dirty="0"/>
              <a:t>: THE SOCIAL MODEL OF DISABILITY VIDEO, PEOPLE WITH DISABILITY AUSTRALIA</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 Virtual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17</a:t>
            </a:fld>
            <a:endParaRPr lang="en-US" dirty="0"/>
          </a:p>
        </p:txBody>
      </p:sp>
      <p:pic>
        <p:nvPicPr>
          <p:cNvPr id="2" name="Online Media 1" title="The Social Model of Disability">
            <a:hlinkClick r:id="" action="ppaction://media"/>
            <a:extLst>
              <a:ext uri="{FF2B5EF4-FFF2-40B4-BE49-F238E27FC236}">
                <a16:creationId xmlns:a16="http://schemas.microsoft.com/office/drawing/2014/main" id="{2A71E591-CDB8-73DE-C766-3ED092F8358E}"/>
              </a:ext>
            </a:extLst>
          </p:cNvPr>
          <p:cNvPicPr>
            <a:picLocks noRot="1" noChangeAspect="1"/>
          </p:cNvPicPr>
          <p:nvPr>
            <a:videoFile r:link="rId1"/>
          </p:nvPr>
        </p:nvPicPr>
        <p:blipFill>
          <a:blip r:embed="rId4"/>
          <a:stretch>
            <a:fillRect/>
          </a:stretch>
        </p:blipFill>
        <p:spPr>
          <a:xfrm>
            <a:off x="2238040" y="1775968"/>
            <a:ext cx="7715919" cy="4359494"/>
          </a:xfrm>
          <a:prstGeom prst="rect">
            <a:avLst/>
          </a:prstGeom>
        </p:spPr>
      </p:pic>
    </p:spTree>
    <p:extLst>
      <p:ext uri="{BB962C8B-B14F-4D97-AF65-F5344CB8AC3E}">
        <p14:creationId xmlns:p14="http://schemas.microsoft.com/office/powerpoint/2010/main" val="31252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MEDICAL AND CHARITY MODELS 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3066" y="1711287"/>
            <a:ext cx="10515600" cy="4645063"/>
          </a:xfrm>
        </p:spPr>
        <p:txBody>
          <a:bodyPr>
            <a:normAutofit/>
          </a:bodyPr>
          <a:lstStyle/>
          <a:p>
            <a:pPr marL="0" indent="0">
              <a:buNone/>
            </a:pPr>
            <a:r>
              <a:rPr lang="cs-CZ" sz="2600" b="1" dirty="0"/>
              <a:t>Focus: </a:t>
            </a:r>
          </a:p>
          <a:p>
            <a:pPr marL="342900" indent="-342900">
              <a:buFont typeface="Arial" panose="020B0604020202020204" pitchFamily="34" charset="0"/>
              <a:buChar char="•"/>
            </a:pPr>
            <a:r>
              <a:rPr lang="en-US" sz="2600" b="0" dirty="0"/>
              <a:t>The individual and their impairment.</a:t>
            </a:r>
            <a:endParaRPr lang="cs-CZ" sz="2600" b="0" dirty="0"/>
          </a:p>
          <a:p>
            <a:pPr marL="0" indent="0">
              <a:buNone/>
            </a:pPr>
            <a:br>
              <a:rPr lang="cs-CZ" sz="2600" b="1" dirty="0"/>
            </a:br>
            <a:r>
              <a:rPr lang="cs-CZ" sz="2600" b="1" dirty="0"/>
              <a:t>Attitude: </a:t>
            </a:r>
          </a:p>
          <a:p>
            <a:pPr marL="342900" indent="-342900">
              <a:buFont typeface="Arial" panose="020B0604020202020204" pitchFamily="34" charset="0"/>
              <a:buChar char="•"/>
            </a:pPr>
            <a:r>
              <a:rPr lang="en-US" sz="2600" b="0" dirty="0"/>
              <a:t>People with disabilities need support and care as an act of charity.</a:t>
            </a:r>
          </a:p>
          <a:p>
            <a:pPr marL="342900" indent="-342900">
              <a:buFont typeface="Arial" panose="020B0604020202020204" pitchFamily="34" charset="0"/>
              <a:buChar char="•"/>
            </a:pPr>
            <a:r>
              <a:rPr lang="en-US" sz="2600" b="0" dirty="0"/>
              <a:t>Disability is a medical problem that should be treated as other medical problems and eradicated when possible.</a:t>
            </a:r>
          </a:p>
          <a:p>
            <a:pPr marL="342900" indent="-342900">
              <a:buFont typeface="Arial" panose="020B0604020202020204" pitchFamily="34" charset="0"/>
              <a:buChar char="•"/>
            </a:pPr>
            <a:r>
              <a:rPr lang="en-US" sz="2600" b="0" dirty="0"/>
              <a:t>Disability is perceived as being an individual “problem” and personal responsibility for fixing/overcoming.</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18</a:t>
            </a:fld>
            <a:endParaRPr lang="en-US" dirty="0"/>
          </a:p>
        </p:txBody>
      </p:sp>
    </p:spTree>
    <p:extLst>
      <p:ext uri="{BB962C8B-B14F-4D97-AF65-F5344CB8AC3E}">
        <p14:creationId xmlns:p14="http://schemas.microsoft.com/office/powerpoint/2010/main" val="386445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MEDICAL AND CHARITY MODELS 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645063"/>
          </a:xfrm>
        </p:spPr>
        <p:txBody>
          <a:bodyPr>
            <a:normAutofit/>
          </a:bodyPr>
          <a:lstStyle/>
          <a:p>
            <a:endParaRPr lang="en-US" b="1" dirty="0"/>
          </a:p>
          <a:p>
            <a:pPr marL="0" indent="0">
              <a:buNone/>
            </a:pPr>
            <a:r>
              <a:rPr lang="cs-CZ" sz="2600" b="1" dirty="0"/>
              <a:t>Goal: </a:t>
            </a:r>
          </a:p>
          <a:p>
            <a:pPr marL="342900" indent="-342900">
              <a:buFont typeface="Arial" panose="020B0604020202020204" pitchFamily="34" charset="0"/>
              <a:buChar char="•"/>
            </a:pPr>
            <a:r>
              <a:rPr lang="en-US" sz="2600" b="0" dirty="0"/>
              <a:t>Cure or improve the individual and help them fit into society by normalizing their bodies and minds as much as possible.</a:t>
            </a:r>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19</a:t>
            </a:fld>
            <a:endParaRPr lang="en-US" dirty="0"/>
          </a:p>
        </p:txBody>
      </p:sp>
    </p:spTree>
    <p:extLst>
      <p:ext uri="{BB962C8B-B14F-4D97-AF65-F5344CB8AC3E}">
        <p14:creationId xmlns:p14="http://schemas.microsoft.com/office/powerpoint/2010/main" val="563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D0C1D7-45A4-A4F5-721F-E18F553769C8}"/>
              </a:ext>
            </a:extLst>
          </p:cNvPr>
          <p:cNvSpPr>
            <a:spLocks noGrp="1"/>
          </p:cNvSpPr>
          <p:nvPr>
            <p:ph type="title"/>
          </p:nvPr>
        </p:nvSpPr>
        <p:spPr/>
        <p:txBody>
          <a:bodyPr/>
          <a:lstStyle/>
          <a:p>
            <a:r>
              <a:rPr lang="en-US" dirty="0"/>
              <a:t>WHO WE ARE</a:t>
            </a:r>
          </a:p>
        </p:txBody>
      </p:sp>
      <p:sp>
        <p:nvSpPr>
          <p:cNvPr id="7" name="Text Placeholder 6">
            <a:extLst>
              <a:ext uri="{FF2B5EF4-FFF2-40B4-BE49-F238E27FC236}">
                <a16:creationId xmlns:a16="http://schemas.microsoft.com/office/drawing/2014/main" id="{998FF104-A2B5-39C0-F037-31AE1D521696}"/>
              </a:ext>
            </a:extLst>
          </p:cNvPr>
          <p:cNvSpPr>
            <a:spLocks noGrp="1"/>
          </p:cNvSpPr>
          <p:nvPr>
            <p:ph type="body" idx="13"/>
          </p:nvPr>
        </p:nvSpPr>
        <p:spPr>
          <a:xfrm>
            <a:off x="611333" y="4531057"/>
            <a:ext cx="5298148" cy="1692322"/>
          </a:xfrm>
        </p:spPr>
        <p:txBody>
          <a:bodyPr/>
          <a:lstStyle/>
          <a:p>
            <a:r>
              <a:rPr lang="en-US" b="1" dirty="0">
                <a:solidFill>
                  <a:srgbClr val="D44516"/>
                </a:solidFill>
              </a:rPr>
              <a:t>Insert Name of Facilitator 1</a:t>
            </a:r>
          </a:p>
          <a:p>
            <a:r>
              <a:rPr lang="en-US" dirty="0"/>
              <a:t>Insert image description </a:t>
            </a:r>
            <a:br>
              <a:rPr lang="en-US" dirty="0"/>
            </a:br>
            <a:r>
              <a:rPr lang="en-US" dirty="0"/>
              <a:t>of Facilitator 1</a:t>
            </a:r>
          </a:p>
        </p:txBody>
      </p:sp>
      <p:sp>
        <p:nvSpPr>
          <p:cNvPr id="3" name="Footer Placeholder 2">
            <a:extLst>
              <a:ext uri="{FF2B5EF4-FFF2-40B4-BE49-F238E27FC236}">
                <a16:creationId xmlns:a16="http://schemas.microsoft.com/office/drawing/2014/main" id="{4ADADBC5-D503-DF5E-5B09-8B2349645DE1}"/>
              </a:ext>
            </a:extLst>
          </p:cNvPr>
          <p:cNvSpPr>
            <a:spLocks noGrp="1"/>
          </p:cNvSpPr>
          <p:nvPr>
            <p:ph type="ftr" sz="quarter" idx="11"/>
          </p:nvPr>
        </p:nvSpPr>
        <p:spPr/>
        <p:txBody>
          <a:bodyPr/>
          <a:lstStyle/>
          <a:p>
            <a:r>
              <a:rPr lang="en-US" dirty="0"/>
              <a:t>Our Bodies, Our Rights!   |   An In-person Workshop</a:t>
            </a:r>
          </a:p>
        </p:txBody>
      </p:sp>
      <p:sp>
        <p:nvSpPr>
          <p:cNvPr id="4" name="Slide Number Placeholder 3">
            <a:extLst>
              <a:ext uri="{FF2B5EF4-FFF2-40B4-BE49-F238E27FC236}">
                <a16:creationId xmlns:a16="http://schemas.microsoft.com/office/drawing/2014/main" id="{BAD073A6-BF7E-CE11-7990-AB60B3DD86A6}"/>
              </a:ext>
            </a:extLst>
          </p:cNvPr>
          <p:cNvSpPr>
            <a:spLocks noGrp="1"/>
          </p:cNvSpPr>
          <p:nvPr>
            <p:ph type="sldNum" sz="quarter" idx="12"/>
          </p:nvPr>
        </p:nvSpPr>
        <p:spPr/>
        <p:txBody>
          <a:bodyPr/>
          <a:lstStyle/>
          <a:p>
            <a:fld id="{028175E8-2982-4B09-AFF5-24CBA7DB805C}" type="slidenum">
              <a:rPr lang="en-US" smtClean="0"/>
              <a:pPr/>
              <a:t>2</a:t>
            </a:fld>
            <a:endParaRPr lang="en-US" dirty="0"/>
          </a:p>
        </p:txBody>
      </p:sp>
      <p:sp>
        <p:nvSpPr>
          <p:cNvPr id="8" name="Text Placeholder 7">
            <a:extLst>
              <a:ext uri="{FF2B5EF4-FFF2-40B4-BE49-F238E27FC236}">
                <a16:creationId xmlns:a16="http://schemas.microsoft.com/office/drawing/2014/main" id="{FB2A78A2-B5FD-18A3-C575-ADCF9B38AF80}"/>
              </a:ext>
            </a:extLst>
          </p:cNvPr>
          <p:cNvSpPr>
            <a:spLocks noGrp="1"/>
          </p:cNvSpPr>
          <p:nvPr>
            <p:ph type="body" idx="14"/>
          </p:nvPr>
        </p:nvSpPr>
        <p:spPr>
          <a:xfrm>
            <a:off x="6282519" y="4531057"/>
            <a:ext cx="5298148" cy="1692322"/>
          </a:xfrm>
        </p:spPr>
        <p:txBody>
          <a:bodyPr/>
          <a:lstStyle/>
          <a:p>
            <a:r>
              <a:rPr lang="en-US" b="1" dirty="0">
                <a:solidFill>
                  <a:srgbClr val="D44516"/>
                </a:solidFill>
              </a:rPr>
              <a:t>Insert Name of Facilitator 2</a:t>
            </a:r>
          </a:p>
          <a:p>
            <a:r>
              <a:rPr lang="en-US" dirty="0"/>
              <a:t>Insert image description </a:t>
            </a:r>
            <a:br>
              <a:rPr lang="en-US" dirty="0"/>
            </a:br>
            <a:r>
              <a:rPr lang="en-US" dirty="0"/>
              <a:t>of Facilitator 2</a:t>
            </a:r>
          </a:p>
          <a:p>
            <a:endParaRPr lang="en-US" dirty="0"/>
          </a:p>
        </p:txBody>
      </p:sp>
      <p:pic>
        <p:nvPicPr>
          <p:cNvPr id="10" name="Picture 9">
            <a:extLst>
              <a:ext uri="{FF2B5EF4-FFF2-40B4-BE49-F238E27FC236}">
                <a16:creationId xmlns:a16="http://schemas.microsoft.com/office/drawing/2014/main" id="{D9071EAD-9DF4-B36A-CE7F-A70D645AC8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78745" y="1648220"/>
            <a:ext cx="2816352" cy="2816352"/>
          </a:xfrm>
          <a:prstGeom prst="rect">
            <a:avLst/>
          </a:prstGeom>
        </p:spPr>
      </p:pic>
      <p:pic>
        <p:nvPicPr>
          <p:cNvPr id="11" name="Picture 10">
            <a:extLst>
              <a:ext uri="{FF2B5EF4-FFF2-40B4-BE49-F238E27FC236}">
                <a16:creationId xmlns:a16="http://schemas.microsoft.com/office/drawing/2014/main" id="{21753EFA-D652-B8CA-CF43-1B8BFCD9F9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2135" y="1648220"/>
            <a:ext cx="2816352" cy="2816352"/>
          </a:xfrm>
          <a:prstGeom prst="rect">
            <a:avLst/>
          </a:prstGeom>
        </p:spPr>
      </p:pic>
      <p:pic>
        <p:nvPicPr>
          <p:cNvPr id="13" name="Graphic 12">
            <a:extLst>
              <a:ext uri="{FF2B5EF4-FFF2-40B4-BE49-F238E27FC236}">
                <a16:creationId xmlns:a16="http://schemas.microsoft.com/office/drawing/2014/main" id="{4755FEE8-25DC-3E3E-2124-38919AE97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414" y="1478856"/>
            <a:ext cx="1764569" cy="1555213"/>
          </a:xfrm>
          <a:prstGeom prst="rect">
            <a:avLst/>
          </a:prstGeom>
        </p:spPr>
      </p:pic>
      <p:pic>
        <p:nvPicPr>
          <p:cNvPr id="14" name="Graphic 13">
            <a:extLst>
              <a:ext uri="{FF2B5EF4-FFF2-40B4-BE49-F238E27FC236}">
                <a16:creationId xmlns:a16="http://schemas.microsoft.com/office/drawing/2014/main" id="{D879362F-774A-9639-A8B2-81F3144F3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5891" y="1478855"/>
            <a:ext cx="1764569" cy="1555213"/>
          </a:xfrm>
          <a:prstGeom prst="rect">
            <a:avLst/>
          </a:prstGeom>
        </p:spPr>
      </p:pic>
      <p:cxnSp>
        <p:nvCxnSpPr>
          <p:cNvPr id="23" name="Straight Connector 22">
            <a:extLst>
              <a:ext uri="{FF2B5EF4-FFF2-40B4-BE49-F238E27FC236}">
                <a16:creationId xmlns:a16="http://schemas.microsoft.com/office/drawing/2014/main" id="{9B483C55-6BAB-F56E-F8F6-C36782E1C892}"/>
              </a:ext>
            </a:extLst>
          </p:cNvPr>
          <p:cNvCxnSpPr>
            <a:cxnSpLocks/>
          </p:cNvCxnSpPr>
          <p:nvPr/>
        </p:nvCxnSpPr>
        <p:spPr>
          <a:xfrm flipH="1">
            <a:off x="6096000" y="4613985"/>
            <a:ext cx="5342" cy="1659436"/>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02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SOCIAL AND RIGHTS-BASED MODEL 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645063"/>
          </a:xfrm>
        </p:spPr>
        <p:txBody>
          <a:bodyPr>
            <a:normAutofit/>
          </a:bodyPr>
          <a:lstStyle/>
          <a:p>
            <a:pPr marL="0" indent="0">
              <a:buNone/>
            </a:pPr>
            <a:endParaRPr lang="en-US" b="1" dirty="0"/>
          </a:p>
          <a:p>
            <a:pPr marL="0" indent="0">
              <a:buNone/>
            </a:pPr>
            <a:r>
              <a:rPr lang="cs-CZ" sz="2600" b="1" dirty="0"/>
              <a:t>Focus: </a:t>
            </a:r>
          </a:p>
          <a:p>
            <a:pPr marL="342900" indent="-342900">
              <a:buFont typeface="Arial" panose="020B0604020202020204" pitchFamily="34" charset="0"/>
              <a:buChar char="•"/>
            </a:pPr>
            <a:r>
              <a:rPr lang="en-US" sz="2600" b="0" dirty="0"/>
              <a:t>Society and the built and social environments.</a:t>
            </a:r>
          </a:p>
          <a:p>
            <a:br>
              <a:rPr lang="cs-CZ" sz="2600" b="1" dirty="0"/>
            </a:br>
            <a:r>
              <a:rPr lang="cs-CZ" sz="2600" b="1" dirty="0"/>
              <a:t>Attitude: </a:t>
            </a:r>
          </a:p>
          <a:p>
            <a:pPr marL="342900" indent="-342900">
              <a:buFont typeface="Arial" panose="020B0604020202020204" pitchFamily="34" charset="0"/>
              <a:buChar char="•"/>
            </a:pPr>
            <a:r>
              <a:rPr lang="en-US" sz="2600" b="0" dirty="0"/>
              <a:t>Social practices including stigmatizing attitudes, and policies </a:t>
            </a:r>
            <a:br>
              <a:rPr lang="en-US" sz="2600" b="0" dirty="0"/>
            </a:br>
            <a:r>
              <a:rPr lang="en-US" sz="2600" b="0" dirty="0"/>
              <a:t>as well as built environments are disabling.</a:t>
            </a:r>
          </a:p>
          <a:p>
            <a:pPr marL="342900" indent="-342900">
              <a:buFont typeface="Arial" panose="020B0604020202020204" pitchFamily="34" charset="0"/>
              <a:buChar char="•"/>
            </a:pPr>
            <a:r>
              <a:rPr lang="en-US" sz="2600" b="0" dirty="0"/>
              <a:t>People are disabled by society’s denial of rights, access</a:t>
            </a:r>
            <a:br>
              <a:rPr lang="en-US" sz="2600" b="0" dirty="0"/>
            </a:br>
            <a:r>
              <a:rPr lang="en-US" sz="2600" b="0" dirty="0"/>
              <a:t>and opportunities.</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20</a:t>
            </a:fld>
            <a:endParaRPr lang="en-US" dirty="0"/>
          </a:p>
        </p:txBody>
      </p:sp>
    </p:spTree>
    <p:extLst>
      <p:ext uri="{BB962C8B-B14F-4D97-AF65-F5344CB8AC3E}">
        <p14:creationId xmlns:p14="http://schemas.microsoft.com/office/powerpoint/2010/main" val="95169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SOCIAL AND RIGHTS-BASED MODEL OF DISABILITY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645063"/>
          </a:xfrm>
        </p:spPr>
        <p:txBody>
          <a:bodyPr>
            <a:normAutofit/>
          </a:bodyPr>
          <a:lstStyle/>
          <a:p>
            <a:pPr marL="0" indent="0">
              <a:buNone/>
            </a:pPr>
            <a:endParaRPr lang="en-US" sz="2600" b="1" dirty="0"/>
          </a:p>
          <a:p>
            <a:pPr marL="0" indent="0">
              <a:buNone/>
            </a:pPr>
            <a:r>
              <a:rPr lang="en-US" sz="2600" b="1" dirty="0"/>
              <a:t>Goal:</a:t>
            </a:r>
          </a:p>
          <a:p>
            <a:pPr marL="342900" indent="-342900">
              <a:buFont typeface="Arial" panose="020B0604020202020204" pitchFamily="34" charset="0"/>
              <a:buChar char="•"/>
            </a:pPr>
            <a:r>
              <a:rPr lang="en-US" sz="2600" b="0" dirty="0"/>
              <a:t>Identifying and removing </a:t>
            </a:r>
            <a:r>
              <a:rPr lang="en-US" sz="2600" dirty="0">
                <a:solidFill>
                  <a:srgbClr val="0075BF"/>
                </a:solidFill>
              </a:rPr>
              <a:t>attitudinal</a:t>
            </a:r>
            <a:r>
              <a:rPr lang="en-US" sz="2600" b="0" dirty="0"/>
              <a:t>, </a:t>
            </a:r>
            <a:r>
              <a:rPr lang="en-US" sz="2600" dirty="0">
                <a:solidFill>
                  <a:srgbClr val="0075BF"/>
                </a:solidFill>
              </a:rPr>
              <a:t>environmental</a:t>
            </a:r>
            <a:r>
              <a:rPr lang="en-US" sz="2600" b="0" dirty="0"/>
              <a:t> and </a:t>
            </a:r>
            <a:r>
              <a:rPr lang="en-US" sz="2600" dirty="0">
                <a:solidFill>
                  <a:srgbClr val="0075BF"/>
                </a:solidFill>
              </a:rPr>
              <a:t>institutional</a:t>
            </a:r>
            <a:r>
              <a:rPr lang="en-US" sz="2600" b="0" dirty="0"/>
              <a:t> barriers to inclusion.</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It is everyone’s responsibility to remove access barriers.</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21</a:t>
            </a:fld>
            <a:endParaRPr lang="en-US" dirty="0"/>
          </a:p>
        </p:txBody>
      </p:sp>
    </p:spTree>
    <p:extLst>
      <p:ext uri="{BB962C8B-B14F-4D97-AF65-F5344CB8AC3E}">
        <p14:creationId xmlns:p14="http://schemas.microsoft.com/office/powerpoint/2010/main" val="81854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CONVENTION ON THE RIGHTS OF PERSONS</a:t>
            </a:r>
            <a:br>
              <a:rPr lang="en-US" dirty="0"/>
            </a:br>
            <a:r>
              <a:rPr lang="en-US" dirty="0"/>
              <a:t>WITH DISABILITIES (CRPD)</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515600" cy="4645063"/>
          </a:xfrm>
        </p:spPr>
        <p:txBody>
          <a:bodyPr>
            <a:normAutofit/>
          </a:bodyPr>
          <a:lstStyle/>
          <a:p>
            <a:pPr marL="0" indent="0">
              <a:buNone/>
            </a:pPr>
            <a:endParaRPr lang="en-US" b="0" dirty="0"/>
          </a:p>
          <a:p>
            <a:pPr marL="342900" indent="-342900">
              <a:buFont typeface="Arial" panose="020B0604020202020204" pitchFamily="34" charset="0"/>
              <a:buChar char="•"/>
            </a:pPr>
            <a:r>
              <a:rPr lang="en-US" sz="2600" b="0" dirty="0"/>
              <a:t>The CRPD is a United Nations international agreement between countries where the parties agree to respect and ensure the rights in the document. If your country has ratified it, they have an obligation to translate the rights in the CRPD into your local laws and policies.</a:t>
            </a:r>
          </a:p>
          <a:p>
            <a:pPr marL="342900" indent="-342900">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The CRPD is the first international treaty on the rights of persons with disabilities. It was adopted in 2006.</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22</a:t>
            </a:fld>
            <a:endParaRPr lang="en-US" dirty="0"/>
          </a:p>
        </p:txBody>
      </p:sp>
    </p:spTree>
    <p:extLst>
      <p:ext uri="{BB962C8B-B14F-4D97-AF65-F5344CB8AC3E}">
        <p14:creationId xmlns:p14="http://schemas.microsoft.com/office/powerpoint/2010/main" val="178946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CONVENTION ON THE RIGHTS OF PERSONS</a:t>
            </a:r>
            <a:br>
              <a:rPr lang="en-US" dirty="0"/>
            </a:br>
            <a:r>
              <a:rPr lang="en-US" dirty="0"/>
              <a:t>WITH DISABILITIES (CRPD)</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625324" cy="4645063"/>
          </a:xfrm>
        </p:spPr>
        <p:txBody>
          <a:bodyPr>
            <a:normAutofit/>
          </a:bodyPr>
          <a:lstStyle/>
          <a:p>
            <a:pPr marL="0" indent="0">
              <a:spcBef>
                <a:spcPts val="2400"/>
              </a:spcBef>
              <a:buNone/>
            </a:pPr>
            <a:endParaRPr lang="en-US" sz="2600" b="0" dirty="0"/>
          </a:p>
          <a:p>
            <a:pPr>
              <a:spcBef>
                <a:spcPts val="2400"/>
              </a:spcBef>
            </a:pPr>
            <a:r>
              <a:rPr lang="en-US" sz="2600" b="0" dirty="0"/>
              <a:t>It includes articles protecting many intersecting rights, including:</a:t>
            </a:r>
          </a:p>
          <a:p>
            <a:pPr marL="342900" indent="-342900">
              <a:spcBef>
                <a:spcPts val="2400"/>
              </a:spcBef>
              <a:buFont typeface="Arial" panose="020B0604020202020204" pitchFamily="34" charset="0"/>
              <a:buChar char="•"/>
            </a:pPr>
            <a:r>
              <a:rPr lang="en-US" sz="2600" b="0" dirty="0"/>
              <a:t>Article 6: Women and Girls with Disabilities</a:t>
            </a:r>
          </a:p>
          <a:p>
            <a:pPr marL="342900" indent="-342900">
              <a:spcBef>
                <a:spcPts val="2400"/>
              </a:spcBef>
              <a:buFont typeface="Arial" panose="020B0604020202020204" pitchFamily="34" charset="0"/>
              <a:buChar char="•"/>
            </a:pPr>
            <a:r>
              <a:rPr lang="en-US" sz="2600" b="0" dirty="0"/>
              <a:t>Article 16: Freedom from Exploitation, Violence, and Abuse</a:t>
            </a:r>
            <a:br>
              <a:rPr lang="en-US" sz="2600" b="0" dirty="0"/>
            </a:br>
            <a:r>
              <a:rPr lang="en-US" sz="2600" b="0" dirty="0"/>
              <a:t>(including gender-based violence)</a:t>
            </a:r>
          </a:p>
          <a:p>
            <a:pPr marL="342900" indent="-342900">
              <a:spcBef>
                <a:spcPts val="2400"/>
              </a:spcBef>
              <a:buFont typeface="Arial" panose="020B0604020202020204" pitchFamily="34" charset="0"/>
              <a:buChar char="•"/>
            </a:pPr>
            <a:r>
              <a:rPr lang="en-US" sz="2600" b="0" dirty="0"/>
              <a:t>Article 25: (including the right to sexual and reproductive health and rights)</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23</a:t>
            </a:fld>
            <a:endParaRPr lang="en-US" dirty="0"/>
          </a:p>
        </p:txBody>
      </p:sp>
    </p:spTree>
    <p:extLst>
      <p:ext uri="{BB962C8B-B14F-4D97-AF65-F5344CB8AC3E}">
        <p14:creationId xmlns:p14="http://schemas.microsoft.com/office/powerpoint/2010/main" val="136156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FATIMA’S STORY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9585612" cy="4447653"/>
          </a:xfrm>
        </p:spPr>
        <p:txBody>
          <a:bodyPr>
            <a:noAutofit/>
          </a:bodyPr>
          <a:lstStyle/>
          <a:p>
            <a:pPr marL="0" indent="0">
              <a:lnSpc>
                <a:spcPct val="100000"/>
              </a:lnSpc>
              <a:buNone/>
            </a:pPr>
            <a:r>
              <a:rPr lang="en-US" sz="2600" b="0" dirty="0"/>
              <a:t>Fatima is a 24-year-old woman from a big city. Fatima has a visual impairment. She has decided that she wants to stop using condoms with her long-term boyfriend. She does not need to use condoms for [sexually transmitted infection [STI] and HIV prevention, as she is in a monogamous relationship, and she and her boyfriend have both been tested for STIs. She wants to learn about other forms of birth control. She visits the local women’s health center as she heard they can help with getting contraceptives. </a:t>
            </a:r>
          </a:p>
          <a:p>
            <a:pPr marL="0" indent="0">
              <a:lnSpc>
                <a:spcPct val="100000"/>
              </a:lnSpc>
              <a:buNone/>
            </a:pPr>
            <a:endParaRPr lang="en-US"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24</a:t>
            </a:fld>
            <a:endParaRPr lang="en-US" dirty="0"/>
          </a:p>
        </p:txBody>
      </p:sp>
    </p:spTree>
    <p:extLst>
      <p:ext uri="{BB962C8B-B14F-4D97-AF65-F5344CB8AC3E}">
        <p14:creationId xmlns:p14="http://schemas.microsoft.com/office/powerpoint/2010/main" val="119880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1C: FATIMA’S STORY</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404755"/>
            <a:ext cx="9502485" cy="4763190"/>
          </a:xfrm>
        </p:spPr>
        <p:txBody>
          <a:bodyPr>
            <a:noAutofit/>
          </a:bodyPr>
          <a:lstStyle/>
          <a:p>
            <a:pPr marL="0" indent="0">
              <a:lnSpc>
                <a:spcPct val="100000"/>
              </a:lnSpc>
              <a:buNone/>
            </a:pPr>
            <a:r>
              <a:rPr lang="en-US" sz="2600" b="0" dirty="0"/>
              <a:t>When she arrives, Fatima cannot figure out which floor the office is on because there are no auditory, digital, or braille directions. She has to ask the male security guard where to go. When she arrives at the office, the receptionist tells her that there is a disability services office down the road. Although Fatima explains that she knows she is in the right place, the receptionist refuses to allow her to see a nurse. After she explains her reason for being there, the nurse asks her if she should be having sex, and if she had ever considered sterilization. Fatima felt so defeated by the experience that she left. </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25</a:t>
            </a:fld>
            <a:endParaRPr lang="en-US" dirty="0"/>
          </a:p>
        </p:txBody>
      </p:sp>
    </p:spTree>
    <p:extLst>
      <p:ext uri="{BB962C8B-B14F-4D97-AF65-F5344CB8AC3E}">
        <p14:creationId xmlns:p14="http://schemas.microsoft.com/office/powerpoint/2010/main" val="365596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954E-E2AB-EB69-2009-72193826ECE2}"/>
              </a:ext>
            </a:extLst>
          </p:cNvPr>
          <p:cNvSpPr>
            <a:spLocks noGrp="1"/>
          </p:cNvSpPr>
          <p:nvPr>
            <p:ph type="title"/>
          </p:nvPr>
        </p:nvSpPr>
        <p:spPr/>
        <p:txBody>
          <a:bodyPr/>
          <a:lstStyle/>
          <a:p>
            <a:r>
              <a:rPr lang="en-US" dirty="0"/>
              <a:t>Activity 1C: Key Messages </a:t>
            </a:r>
          </a:p>
        </p:txBody>
      </p:sp>
      <p:sp>
        <p:nvSpPr>
          <p:cNvPr id="4" name="Footer Placeholder 3">
            <a:extLst>
              <a:ext uri="{FF2B5EF4-FFF2-40B4-BE49-F238E27FC236}">
                <a16:creationId xmlns:a16="http://schemas.microsoft.com/office/drawing/2014/main" id="{1D08C2D8-198C-3DF3-5C0D-0396E9EEF347}"/>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83661AF7-0699-59B4-2CDD-AAFAD31B2C08}"/>
              </a:ext>
            </a:extLst>
          </p:cNvPr>
          <p:cNvSpPr>
            <a:spLocks noGrp="1"/>
          </p:cNvSpPr>
          <p:nvPr>
            <p:ph type="sldNum" sz="quarter" idx="12"/>
          </p:nvPr>
        </p:nvSpPr>
        <p:spPr/>
        <p:txBody>
          <a:bodyPr/>
          <a:lstStyle/>
          <a:p>
            <a:fld id="{028175E8-2982-4B09-AFF5-24CBA7DB805C}" type="slidenum">
              <a:rPr lang="en-US" smtClean="0"/>
              <a:pPr/>
              <a:t>26</a:t>
            </a:fld>
            <a:endParaRPr lang="en-US" dirty="0"/>
          </a:p>
        </p:txBody>
      </p:sp>
      <p:sp>
        <p:nvSpPr>
          <p:cNvPr id="9" name="Text Placeholder 6">
            <a:extLst>
              <a:ext uri="{FF2B5EF4-FFF2-40B4-BE49-F238E27FC236}">
                <a16:creationId xmlns:a16="http://schemas.microsoft.com/office/drawing/2014/main" id="{1A09DF18-C74D-DE82-2406-B45F92F621D7}"/>
              </a:ext>
            </a:extLst>
          </p:cNvPr>
          <p:cNvSpPr txBox="1">
            <a:spLocks/>
          </p:cNvSpPr>
          <p:nvPr/>
        </p:nvSpPr>
        <p:spPr>
          <a:xfrm>
            <a:off x="611333" y="1571010"/>
            <a:ext cx="10515600" cy="3833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600" b="1" dirty="0">
                <a:latin typeface="Arial"/>
                <a:ea typeface="Arial"/>
                <a:cs typeface="Arial"/>
                <a:sym typeface="Arial"/>
              </a:rPr>
              <a:t>This workshop is based on the rights-based model of disability. </a:t>
            </a:r>
            <a:endParaRPr lang="cs-CZ" sz="2600" b="1" dirty="0">
              <a:latin typeface="Arial"/>
              <a:ea typeface="Arial"/>
              <a:cs typeface="Arial"/>
              <a:sym typeface="Arial"/>
            </a:endParaRPr>
          </a:p>
          <a:p>
            <a:pPr>
              <a:lnSpc>
                <a:spcPct val="150000"/>
              </a:lnSpc>
            </a:pPr>
            <a:r>
              <a:rPr lang="en-US" sz="2600" b="1" dirty="0">
                <a:latin typeface="Arial"/>
                <a:ea typeface="Arial"/>
                <a:cs typeface="Arial"/>
                <a:sym typeface="Arial"/>
              </a:rPr>
              <a:t>The rights model will have us examine:</a:t>
            </a:r>
          </a:p>
          <a:p>
            <a:pPr marL="517525" lvl="1" indent="-288925">
              <a:lnSpc>
                <a:spcPct val="150000"/>
              </a:lnSpc>
              <a:buFont typeface="Arial" panose="020B0604020202020204" pitchFamily="34" charset="0"/>
              <a:buChar char="−"/>
            </a:pPr>
            <a:r>
              <a:rPr lang="en-US" sz="2600" b="1" dirty="0">
                <a:solidFill>
                  <a:srgbClr val="0075BF"/>
                </a:solidFill>
                <a:latin typeface="Arial"/>
                <a:ea typeface="Arial"/>
                <a:cs typeface="Arial"/>
                <a:sym typeface="Arial"/>
              </a:rPr>
              <a:t>Barriers: </a:t>
            </a:r>
            <a:r>
              <a:rPr lang="en-US" sz="2600" dirty="0">
                <a:latin typeface="Arial"/>
                <a:ea typeface="Arial"/>
                <a:cs typeface="Arial"/>
                <a:sym typeface="Arial"/>
              </a:rPr>
              <a:t>How are they created, and how can we dismantle them?</a:t>
            </a:r>
          </a:p>
          <a:p>
            <a:pPr marL="517525" lvl="1" indent="-288925">
              <a:lnSpc>
                <a:spcPct val="100000"/>
              </a:lnSpc>
              <a:buFont typeface="Arial" panose="020B0604020202020204" pitchFamily="34" charset="0"/>
              <a:buChar char="−"/>
            </a:pPr>
            <a:r>
              <a:rPr lang="en-US" sz="2600" b="1" dirty="0">
                <a:solidFill>
                  <a:srgbClr val="0075BF"/>
                </a:solidFill>
                <a:latin typeface="Arial"/>
                <a:ea typeface="Arial"/>
                <a:cs typeface="Arial"/>
                <a:sym typeface="Arial"/>
              </a:rPr>
              <a:t>Society and services: </a:t>
            </a:r>
            <a:r>
              <a:rPr lang="en-US" sz="2600" dirty="0">
                <a:latin typeface="Arial"/>
                <a:ea typeface="Arial"/>
                <a:cs typeface="Arial"/>
                <a:sym typeface="Arial"/>
              </a:rPr>
              <a:t>How can we make society and services more accessible and inclusive?</a:t>
            </a:r>
            <a:endParaRPr lang="cs-CZ" sz="2600" b="1" dirty="0">
              <a:latin typeface="Arial"/>
              <a:ea typeface="Arial"/>
              <a:cs typeface="Arial"/>
              <a:sym typeface="Arial"/>
            </a:endParaRPr>
          </a:p>
          <a:p>
            <a:endParaRPr lang="en-US" sz="2400" dirty="0"/>
          </a:p>
        </p:txBody>
      </p:sp>
    </p:spTree>
    <p:extLst>
      <p:ext uri="{BB962C8B-B14F-4D97-AF65-F5344CB8AC3E}">
        <p14:creationId xmlns:p14="http://schemas.microsoft.com/office/powerpoint/2010/main" val="38893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a:t>
            </a:r>
            <a:r>
              <a:rPr lang="cs-CZ" dirty="0"/>
              <a:t>2</a:t>
            </a:r>
            <a:endParaRPr lang="en-US" dirty="0"/>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27</a:t>
            </a:fld>
            <a:endParaRPr lang="en-US" dirty="0"/>
          </a:p>
        </p:txBody>
      </p:sp>
      <p:sp>
        <p:nvSpPr>
          <p:cNvPr id="2" name="Text Placeholder 1">
            <a:extLst>
              <a:ext uri="{FF2B5EF4-FFF2-40B4-BE49-F238E27FC236}">
                <a16:creationId xmlns:a16="http://schemas.microsoft.com/office/drawing/2014/main" id="{EA61388F-BC6F-EE34-85FF-E16748CC1D39}"/>
              </a:ext>
            </a:extLst>
          </p:cNvPr>
          <p:cNvSpPr>
            <a:spLocks noGrp="1"/>
          </p:cNvSpPr>
          <p:nvPr>
            <p:ph type="body" sz="quarter" idx="13"/>
          </p:nvPr>
        </p:nvSpPr>
        <p:spPr/>
        <p:txBody>
          <a:bodyPr>
            <a:normAutofit/>
          </a:bodyPr>
          <a:lstStyle/>
          <a:p>
            <a:pPr lvl="0"/>
            <a:r>
              <a:rPr lang="en-US" sz="2800" dirty="0"/>
              <a:t>AN OVERVIEW </a:t>
            </a:r>
            <a:br>
              <a:rPr lang="cs-CZ" sz="2800" dirty="0"/>
            </a:br>
            <a:r>
              <a:rPr lang="en-US" sz="2800" dirty="0"/>
              <a:t>OF SEXUAL AND REPRODUCTIVE HEALTH AND RIGHTS</a:t>
            </a:r>
          </a:p>
        </p:txBody>
      </p:sp>
    </p:spTree>
    <p:extLst>
      <p:ext uri="{BB962C8B-B14F-4D97-AF65-F5344CB8AC3E}">
        <p14:creationId xmlns:p14="http://schemas.microsoft.com/office/powerpoint/2010/main" val="89766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2A</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28</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WHAT ARE SEXUAL</a:t>
            </a:r>
          </a:p>
          <a:p>
            <a:r>
              <a:rPr lang="en-US" dirty="0">
                <a:solidFill>
                  <a:schemeClr val="tx1"/>
                </a:solidFill>
              </a:rPr>
              <a:t>AND REPRODUCTIVE HEALTH AND RIGHTS?</a:t>
            </a:r>
          </a:p>
        </p:txBody>
      </p:sp>
    </p:spTree>
    <p:extLst>
      <p:ext uri="{BB962C8B-B14F-4D97-AF65-F5344CB8AC3E}">
        <p14:creationId xmlns:p14="http://schemas.microsoft.com/office/powerpoint/2010/main" val="415321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WHAT ARE SEXUAL AND REPRODUCTIVE</a:t>
            </a:r>
            <a:br>
              <a:rPr lang="en-US" dirty="0"/>
            </a:br>
            <a:r>
              <a:rPr lang="en-US" dirty="0"/>
              <a:t>HEALTH AND RIGHTS (SRHR)?</a:t>
            </a:r>
          </a:p>
        </p:txBody>
      </p:sp>
      <p:sp>
        <p:nvSpPr>
          <p:cNvPr id="5" name="Text Placeholder 4">
            <a:extLst>
              <a:ext uri="{FF2B5EF4-FFF2-40B4-BE49-F238E27FC236}">
                <a16:creationId xmlns:a16="http://schemas.microsoft.com/office/drawing/2014/main" id="{49ECD306-E039-33A0-4BEA-400A6FF0DEB6}"/>
              </a:ext>
            </a:extLst>
          </p:cNvPr>
          <p:cNvSpPr>
            <a:spLocks noGrp="1"/>
          </p:cNvSpPr>
          <p:nvPr>
            <p:ph type="body" idx="13"/>
          </p:nvPr>
        </p:nvSpPr>
        <p:spPr>
          <a:xfrm>
            <a:off x="611333" y="2069910"/>
            <a:ext cx="10515600" cy="4049181"/>
          </a:xfrm>
        </p:spPr>
        <p:txBody>
          <a:bodyPr>
            <a:normAutofit/>
          </a:bodyPr>
          <a:lstStyle/>
          <a:p>
            <a:pPr marL="0" indent="0">
              <a:buNone/>
            </a:pPr>
            <a:r>
              <a:rPr lang="en-US" sz="2600" dirty="0"/>
              <a:t>In brief, sexual and reproductive health and rights refers</a:t>
            </a:r>
            <a:br>
              <a:rPr lang="en-US" sz="2600" dirty="0"/>
            </a:br>
            <a:r>
              <a:rPr lang="en-US" sz="2600" dirty="0"/>
              <a:t>to people’s rights to:</a:t>
            </a:r>
          </a:p>
          <a:p>
            <a:r>
              <a:rPr lang="en-US" sz="2600" dirty="0"/>
              <a:t>Complete physical, mental, and social wellbeing in all matters</a:t>
            </a:r>
            <a:br>
              <a:rPr lang="en-US" sz="2600" dirty="0"/>
            </a:br>
            <a:r>
              <a:rPr lang="en-US" sz="2600" dirty="0"/>
              <a:t>relating to their reproductive system;</a:t>
            </a:r>
          </a:p>
          <a:p>
            <a:r>
              <a:rPr lang="en-US" sz="2600" dirty="0"/>
              <a:t>A satisfying and safe sex life; and</a:t>
            </a:r>
          </a:p>
          <a:p>
            <a:r>
              <a:rPr lang="en-US" sz="2600" dirty="0"/>
              <a:t>The freedom to decide if, when, with whom, and how often</a:t>
            </a:r>
            <a:br>
              <a:rPr lang="en-US" sz="2600" dirty="0"/>
            </a:br>
            <a:r>
              <a:rPr lang="en-US" sz="2600" dirty="0"/>
              <a:t>to reproduce (to have children).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29</a:t>
            </a:fld>
            <a:endParaRPr lang="en-US"/>
          </a:p>
        </p:txBody>
      </p:sp>
    </p:spTree>
    <p:extLst>
      <p:ext uri="{BB962C8B-B14F-4D97-AF65-F5344CB8AC3E}">
        <p14:creationId xmlns:p14="http://schemas.microsoft.com/office/powerpoint/2010/main" val="215947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dirty="0"/>
              <a:t>PURPOSE OF THE WORKSHOP</a:t>
            </a:r>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idx="4294967295"/>
          </p:nvPr>
        </p:nvSpPr>
        <p:spPr>
          <a:xfrm>
            <a:off x="611333" y="1571010"/>
            <a:ext cx="10515600" cy="2929969"/>
          </a:xfrm>
        </p:spPr>
        <p:txBody>
          <a:bodyPr>
            <a:noAutofit/>
          </a:bodyPr>
          <a:lstStyle/>
          <a:p>
            <a:pPr marL="457200" indent="-457200">
              <a:buFont typeface="+mj-lt"/>
              <a:buAutoNum type="arabicPeriod"/>
            </a:pPr>
            <a:r>
              <a:rPr lang="en-US" sz="2600" b="1" dirty="0">
                <a:latin typeface="Arial"/>
                <a:ea typeface="Arial"/>
                <a:cs typeface="Arial"/>
                <a:sym typeface="Arial"/>
              </a:rPr>
              <a:t>To deepen our understanding of and become empowered </a:t>
            </a:r>
            <a:br>
              <a:rPr lang="cs-CZ" sz="2600" b="1" dirty="0">
                <a:latin typeface="Arial"/>
                <a:ea typeface="Arial"/>
                <a:cs typeface="Arial"/>
                <a:sym typeface="Arial"/>
              </a:rPr>
            </a:br>
            <a:r>
              <a:rPr lang="en-US" sz="2600" b="1" dirty="0">
                <a:latin typeface="Arial"/>
                <a:ea typeface="Arial"/>
                <a:cs typeface="Arial"/>
                <a:sym typeface="Arial"/>
              </a:rPr>
              <a:t>to advocate for our own and our community’s rights relating to:</a:t>
            </a:r>
            <a:br>
              <a:rPr lang="cs-CZ" sz="2600" dirty="0">
                <a:latin typeface="Arial"/>
                <a:ea typeface="Arial"/>
                <a:cs typeface="Arial"/>
                <a:sym typeface="Arial"/>
              </a:rPr>
            </a:br>
            <a:endParaRPr lang="cs-CZ" sz="2600" dirty="0">
              <a:latin typeface="Arial"/>
              <a:ea typeface="Arial"/>
              <a:cs typeface="Arial"/>
              <a:sym typeface="Arial"/>
            </a:endParaRPr>
          </a:p>
          <a:p>
            <a:pPr lvl="1"/>
            <a:r>
              <a:rPr lang="en-US" sz="2600" dirty="0">
                <a:latin typeface="Arial"/>
                <a:ea typeface="Arial"/>
                <a:cs typeface="Arial"/>
                <a:sym typeface="Arial"/>
              </a:rPr>
              <a:t>Sexual and Reproductive Health</a:t>
            </a:r>
            <a:endParaRPr lang="cs-CZ" sz="2600" dirty="0">
              <a:latin typeface="Arial"/>
              <a:ea typeface="Arial"/>
              <a:cs typeface="Arial"/>
              <a:sym typeface="Arial"/>
            </a:endParaRPr>
          </a:p>
          <a:p>
            <a:pPr lvl="1"/>
            <a:r>
              <a:rPr lang="en-US" sz="2600" dirty="0">
                <a:latin typeface="Arial"/>
                <a:ea typeface="Arial"/>
                <a:cs typeface="Arial"/>
                <a:sym typeface="Arial"/>
              </a:rPr>
              <a:t>Gender-Based Violence</a:t>
            </a:r>
          </a:p>
          <a:p>
            <a:pPr marL="630238" lvl="1" indent="-173038">
              <a:buFont typeface="Arial" panose="020B0604020202020204" pitchFamily="34" charset="0"/>
              <a:buChar char="•"/>
            </a:pPr>
            <a:endParaRPr lang="en-US" sz="2600" dirty="0">
              <a:latin typeface="Arial"/>
              <a:ea typeface="Arial"/>
              <a:cs typeface="Arial"/>
              <a:sym typeface="Arial"/>
            </a:endParaRPr>
          </a:p>
          <a:p>
            <a:pPr marL="514350" indent="-514350">
              <a:buFont typeface="+mj-lt"/>
              <a:buAutoNum type="arabicPeriod"/>
            </a:pPr>
            <a:r>
              <a:rPr lang="en-US" sz="2600" b="1" dirty="0">
                <a:latin typeface="Arial"/>
                <a:ea typeface="Arial"/>
                <a:cs typeface="Arial"/>
                <a:sym typeface="Arial"/>
              </a:rPr>
              <a:t>To introduce you to a curriculum that you can use, </a:t>
            </a:r>
            <a:br>
              <a:rPr lang="cs-CZ" sz="2600" b="1" dirty="0">
                <a:latin typeface="Arial"/>
                <a:ea typeface="Arial"/>
                <a:cs typeface="Arial"/>
                <a:sym typeface="Arial"/>
              </a:rPr>
            </a:br>
            <a:r>
              <a:rPr lang="en-US" sz="2600" b="1" dirty="0">
                <a:latin typeface="Arial"/>
                <a:ea typeface="Arial"/>
                <a:cs typeface="Arial"/>
                <a:sym typeface="Arial"/>
              </a:rPr>
              <a:t>if you would like, to train other people with disabilities in your community. </a:t>
            </a:r>
            <a:endParaRPr lang="en-US" sz="2600" b="1" dirty="0"/>
          </a:p>
          <a:p>
            <a:pPr marL="514350" indent="-514350">
              <a:buFont typeface="+mj-lt"/>
              <a:buAutoNum type="arabicPeriod"/>
            </a:pPr>
            <a:endParaRPr lang="cs-CZ" sz="2400" b="1" dirty="0">
              <a:latin typeface="Arial"/>
              <a:ea typeface="Arial"/>
              <a:cs typeface="Arial"/>
              <a:sym typeface="Arial"/>
            </a:endParaRPr>
          </a:p>
          <a:p>
            <a:endParaRPr lang="en-US" sz="2400" dirty="0"/>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An In-person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3</a:t>
            </a:fld>
            <a:endParaRPr lang="en-US"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416529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REPRODUCTIVE HEALTH AND RIGHTS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30</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391649" cy="4596935"/>
          </a:xfrm>
        </p:spPr>
        <p:txBody>
          <a:bodyPr>
            <a:normAutofit/>
          </a:bodyPr>
          <a:lstStyle/>
          <a:p>
            <a:pPr marL="0" indent="0">
              <a:buNone/>
            </a:pPr>
            <a:r>
              <a:rPr lang="en-US" sz="2600" b="1" i="0" u="none" strike="noStrike" baseline="0" dirty="0">
                <a:solidFill>
                  <a:srgbClr val="D64F25"/>
                </a:solidFill>
                <a:latin typeface="Arial" panose="020B0604020202020204" pitchFamily="34" charset="0"/>
              </a:rPr>
              <a:t>Reproductive health </a:t>
            </a:r>
            <a:r>
              <a:rPr lang="en-US" sz="2600" b="0" i="0" u="none" strike="noStrike" baseline="0" dirty="0">
                <a:latin typeface="Arial" panose="020B0604020202020204" pitchFamily="34" charset="0"/>
              </a:rPr>
              <a:t>is a state of complete physical, mental and social well-being, and not merely the absence of illness, in all matters relating to the reproductive system and to its functions and processes. </a:t>
            </a:r>
          </a:p>
          <a:p>
            <a:pPr marL="0" indent="0">
              <a:buNone/>
            </a:pPr>
            <a:endParaRPr lang="en-US" sz="2600" b="0" i="0" u="none" strike="noStrike" baseline="0" dirty="0">
              <a:latin typeface="Arial" panose="020B0604020202020204" pitchFamily="34" charset="0"/>
            </a:endParaRPr>
          </a:p>
          <a:p>
            <a:pPr marL="0" indent="0">
              <a:buNone/>
            </a:pPr>
            <a:r>
              <a:rPr lang="en-US" sz="2600" b="1" i="0" u="none" strike="noStrike" baseline="0" dirty="0">
                <a:solidFill>
                  <a:srgbClr val="D64F25"/>
                </a:solidFill>
                <a:latin typeface="Arial" panose="020B0604020202020204" pitchFamily="34" charset="0"/>
              </a:rPr>
              <a:t>Reproductive rights </a:t>
            </a:r>
            <a:r>
              <a:rPr lang="en-US" sz="2600" b="0" i="0" u="none" strike="noStrike" baseline="0" dirty="0">
                <a:latin typeface="Arial" panose="020B0604020202020204" pitchFamily="34" charset="0"/>
              </a:rPr>
              <a:t>are the rights of all people to decide freely and responsibly on the number, spacing and timing of their children and to have the information and means to do so, and the right to attain the highest standard of sexual and reproductive health.</a:t>
            </a:r>
            <a:endParaRPr lang="en-US" sz="2600" dirty="0"/>
          </a:p>
        </p:txBody>
      </p:sp>
    </p:spTree>
    <p:extLst>
      <p:ext uri="{BB962C8B-B14F-4D97-AF65-F5344CB8AC3E}">
        <p14:creationId xmlns:p14="http://schemas.microsoft.com/office/powerpoint/2010/main" val="2596494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SEXUAL HEALTH AND RIGHTS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433213" cy="4596935"/>
          </a:xfrm>
        </p:spPr>
        <p:txBody>
          <a:bodyPr>
            <a:noAutofit/>
          </a:bodyPr>
          <a:lstStyle/>
          <a:p>
            <a:pPr marL="0" indent="0">
              <a:buNone/>
            </a:pPr>
            <a:r>
              <a:rPr lang="en-US" b="1" i="0" u="none" strike="noStrike" baseline="0" dirty="0">
                <a:solidFill>
                  <a:srgbClr val="D64F25"/>
                </a:solidFill>
                <a:latin typeface="Arial" panose="020B0604020202020204" pitchFamily="34" charset="0"/>
              </a:rPr>
              <a:t>Sexual health </a:t>
            </a:r>
            <a:r>
              <a:rPr lang="en-US" b="0" i="0" u="none" strike="noStrike" baseline="0" dirty="0">
                <a:latin typeface="Arial" panose="020B0604020202020204" pitchFamily="34" charset="0"/>
              </a:rPr>
              <a:t>is a state of complete physical, mental and social well-being in relation to sexuality, not merely the absence of illness. It requires a positive and respectful approach to sexuality and sexual relationships, as well as pleasurable and safe sexual experiences, free of coercion, discrimination, and violence. </a:t>
            </a:r>
          </a:p>
          <a:p>
            <a:pPr marL="0" indent="0">
              <a:buNone/>
            </a:pPr>
            <a:r>
              <a:rPr lang="en-US" b="1" i="0" u="none" strike="noStrike" baseline="0" dirty="0">
                <a:solidFill>
                  <a:srgbClr val="D64F25"/>
                </a:solidFill>
                <a:latin typeface="Arial" panose="020B0604020202020204" pitchFamily="34" charset="0"/>
              </a:rPr>
              <a:t>Sexual rights</a:t>
            </a:r>
            <a:r>
              <a:rPr lang="en-US" b="0" i="0" u="none" strike="noStrike" baseline="0" dirty="0">
                <a:solidFill>
                  <a:srgbClr val="403F41"/>
                </a:solidFill>
                <a:latin typeface="Arial" panose="020B0604020202020204" pitchFamily="34" charset="0"/>
              </a:rPr>
              <a:t>: </a:t>
            </a:r>
            <a:r>
              <a:rPr lang="en-US" b="0" i="0" u="none" strike="noStrike" baseline="0" dirty="0">
                <a:latin typeface="Arial" panose="020B0604020202020204" pitchFamily="34" charset="0"/>
              </a:rPr>
              <a:t>are the rights of all people to attain the highest attainable standard of sexual health free of coercion, violence, and discrimination of any kind; to pursue a satisfying, safe, and pleasurable sexual life; to have control over and decide freely and consensually, on matters related to their sexuality, reproduction, bodily integrity, choice, and gender identity; and to accessible services, education, and information necessary to do so. </a:t>
            </a:r>
            <a:endParaRPr lang="en-US" dirty="0"/>
          </a:p>
        </p:txBody>
      </p:sp>
    </p:spTree>
    <p:extLst>
      <p:ext uri="{BB962C8B-B14F-4D97-AF65-F5344CB8AC3E}">
        <p14:creationId xmlns:p14="http://schemas.microsoft.com/office/powerpoint/2010/main" val="4096061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OTHER KEY CONCEPTS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8646012" cy="4596935"/>
          </a:xfrm>
        </p:spPr>
        <p:txBody>
          <a:bodyPr>
            <a:normAutofit/>
          </a:bodyPr>
          <a:lstStyle/>
          <a:p>
            <a:r>
              <a:rPr lang="en-US" sz="2600" b="1" i="0" u="none" strike="noStrike" baseline="0" dirty="0">
                <a:solidFill>
                  <a:srgbClr val="211D1E"/>
                </a:solidFill>
                <a:latin typeface="Arial" panose="020B0604020202020204" pitchFamily="34" charset="0"/>
              </a:rPr>
              <a:t>Bodily autonomy </a:t>
            </a:r>
            <a:endParaRPr lang="en-US" sz="2600" b="0" i="0" u="none" strike="noStrike" baseline="0" dirty="0">
              <a:solidFill>
                <a:srgbClr val="211D1E"/>
              </a:solidFill>
              <a:latin typeface="Arial" panose="020B0604020202020204" pitchFamily="34" charset="0"/>
            </a:endParaRPr>
          </a:p>
          <a:p>
            <a:r>
              <a:rPr lang="en-US" sz="2600" b="1" i="0" u="none" strike="noStrike" baseline="0" dirty="0">
                <a:solidFill>
                  <a:srgbClr val="211D1E"/>
                </a:solidFill>
                <a:latin typeface="Arial" panose="020B0604020202020204" pitchFamily="34" charset="0"/>
              </a:rPr>
              <a:t>Self-determination </a:t>
            </a:r>
            <a:endParaRPr lang="en-US" sz="2600" b="0" i="0" u="none" strike="noStrike" baseline="0" dirty="0">
              <a:solidFill>
                <a:srgbClr val="211D1E"/>
              </a:solidFill>
              <a:latin typeface="Arial" panose="020B0604020202020204" pitchFamily="34" charset="0"/>
            </a:endParaRPr>
          </a:p>
          <a:p>
            <a:r>
              <a:rPr lang="en-US" sz="2600" b="1" i="0" u="none" strike="noStrike" baseline="0" dirty="0">
                <a:solidFill>
                  <a:srgbClr val="211D1E"/>
                </a:solidFill>
                <a:latin typeface="Arial" panose="020B0604020202020204" pitchFamily="34" charset="0"/>
              </a:rPr>
              <a:t>Informed consent </a:t>
            </a:r>
            <a:endParaRPr lang="en-US" sz="2600" b="0" i="0" u="none" strike="noStrike" baseline="0" dirty="0">
              <a:solidFill>
                <a:srgbClr val="211D1E"/>
              </a:solidFill>
              <a:latin typeface="Arial" panose="020B0604020202020204" pitchFamily="34" charset="0"/>
            </a:endParaRPr>
          </a:p>
        </p:txBody>
      </p:sp>
    </p:spTree>
    <p:extLst>
      <p:ext uri="{BB962C8B-B14F-4D97-AF65-F5344CB8AC3E}">
        <p14:creationId xmlns:p14="http://schemas.microsoft.com/office/powerpoint/2010/main" val="177627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a:xfrm>
            <a:off x="611333" y="690056"/>
            <a:ext cx="10515600" cy="695400"/>
          </a:xfrm>
        </p:spPr>
        <p:txBody>
          <a:bodyPr/>
          <a:lstStyle/>
          <a:p>
            <a:r>
              <a:rPr lang="en-US" dirty="0"/>
              <a:t>ACTIVITY 2A: SRHR: REALIZATION OF THE RIGHTS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20983"/>
            <a:ext cx="9502485" cy="4546962"/>
          </a:xfrm>
        </p:spPr>
        <p:txBody>
          <a:bodyPr>
            <a:normAutofit/>
          </a:bodyPr>
          <a:lstStyle/>
          <a:p>
            <a:pPr>
              <a:spcBef>
                <a:spcPts val="1800"/>
              </a:spcBef>
            </a:pPr>
            <a:r>
              <a:rPr lang="en-US" sz="2600" i="0" u="none" strike="noStrike" baseline="0" dirty="0">
                <a:latin typeface="Arial" panose="020B0604020202020204" pitchFamily="34" charset="0"/>
              </a:rPr>
              <a:t>Comprehensive sexuality education and information: Understanding anatomy, sexual orientation, healthy relationships, and more!</a:t>
            </a:r>
          </a:p>
          <a:p>
            <a:pPr>
              <a:spcBef>
                <a:spcPts val="1800"/>
              </a:spcBef>
            </a:pPr>
            <a:r>
              <a:rPr lang="en-US" sz="2600" i="0" u="none" strike="noStrike" baseline="0" dirty="0">
                <a:latin typeface="Arial" panose="020B0604020202020204" pitchFamily="34" charset="0"/>
              </a:rPr>
              <a:t>Information, counseling, and services for a range of modern contraceptives.</a:t>
            </a:r>
          </a:p>
          <a:p>
            <a:pPr>
              <a:spcBef>
                <a:spcPts val="1800"/>
              </a:spcBef>
            </a:pPr>
            <a:r>
              <a:rPr lang="en-US" sz="2600" i="0" u="none" strike="noStrike" baseline="0" dirty="0">
                <a:latin typeface="Arial" panose="020B0604020202020204" pitchFamily="34" charset="0"/>
              </a:rPr>
              <a:t>Prenatal, childbirth and postnatal care, including emergency obstetric and newborn care.</a:t>
            </a:r>
          </a:p>
          <a:p>
            <a:pPr>
              <a:spcBef>
                <a:spcPts val="1800"/>
              </a:spcBef>
            </a:pPr>
            <a:r>
              <a:rPr lang="en-US" sz="2600" i="0" u="none" strike="noStrike" baseline="0" dirty="0">
                <a:latin typeface="Arial" panose="020B0604020202020204" pitchFamily="34" charset="0"/>
              </a:rPr>
              <a:t>Safe abortion services (where legal) and treatment of the complications of unsafe abortion.</a:t>
            </a:r>
          </a:p>
        </p:txBody>
      </p:sp>
    </p:spTree>
    <p:extLst>
      <p:ext uri="{BB962C8B-B14F-4D97-AF65-F5344CB8AC3E}">
        <p14:creationId xmlns:p14="http://schemas.microsoft.com/office/powerpoint/2010/main" val="3216308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SRHR: REALIZATION OF THE RIGHTS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73091"/>
            <a:ext cx="9931976" cy="4120781"/>
          </a:xfrm>
        </p:spPr>
        <p:txBody>
          <a:bodyPr>
            <a:noAutofit/>
          </a:bodyPr>
          <a:lstStyle/>
          <a:p>
            <a:r>
              <a:rPr lang="en-US" sz="2600" i="0" u="none" strike="noStrike" baseline="0" dirty="0">
                <a:latin typeface="Arial" panose="020B0604020202020204" pitchFamily="34" charset="0"/>
              </a:rPr>
              <a:t>Information, prevention, testing, and treatment of HIV infection</a:t>
            </a:r>
            <a:br>
              <a:rPr lang="en-US" sz="2600" i="0" u="none" strike="noStrike" baseline="0" dirty="0">
                <a:latin typeface="Arial" panose="020B0604020202020204" pitchFamily="34" charset="0"/>
              </a:rPr>
            </a:br>
            <a:r>
              <a:rPr lang="en-US" sz="2600" i="0" u="none" strike="noStrike" baseline="0" dirty="0">
                <a:latin typeface="Arial" panose="020B0604020202020204" pitchFamily="34" charset="0"/>
              </a:rPr>
              <a:t>and other STIs.</a:t>
            </a:r>
          </a:p>
          <a:p>
            <a:r>
              <a:rPr lang="en-US" sz="2600" i="0" u="none" strike="noStrike" baseline="0" dirty="0">
                <a:latin typeface="Arial" panose="020B0604020202020204" pitchFamily="34" charset="0"/>
              </a:rPr>
              <a:t>Prevention of, detection of, immediate services for and referrals</a:t>
            </a:r>
            <a:br>
              <a:rPr lang="en-US" sz="2600" i="0" u="none" strike="noStrike" baseline="0" dirty="0">
                <a:latin typeface="Arial" panose="020B0604020202020204" pitchFamily="34" charset="0"/>
              </a:rPr>
            </a:br>
            <a:r>
              <a:rPr lang="en-US" sz="2600" i="0" u="none" strike="noStrike" baseline="0" dirty="0">
                <a:latin typeface="Arial" panose="020B0604020202020204" pitchFamily="34" charset="0"/>
              </a:rPr>
              <a:t>for cases of sexual and gender-based violence.</a:t>
            </a:r>
          </a:p>
          <a:p>
            <a:r>
              <a:rPr lang="en-US" sz="2600" i="0" u="none" strike="noStrike" baseline="0" dirty="0">
                <a:latin typeface="Arial" panose="020B0604020202020204" pitchFamily="34" charset="0"/>
              </a:rPr>
              <a:t>Prevention, detection, and management of reproductive cancers, like cervical cancer.</a:t>
            </a:r>
          </a:p>
          <a:p>
            <a:r>
              <a:rPr lang="en-US" sz="2600" i="0" u="none" strike="noStrike" baseline="0" dirty="0">
                <a:latin typeface="Arial" panose="020B0604020202020204" pitchFamily="34" charset="0"/>
              </a:rPr>
              <a:t>Information, counselling, and services for subfertility and infertility.</a:t>
            </a:r>
          </a:p>
        </p:txBody>
      </p:sp>
    </p:spTree>
    <p:extLst>
      <p:ext uri="{BB962C8B-B14F-4D97-AF65-F5344CB8AC3E}">
        <p14:creationId xmlns:p14="http://schemas.microsoft.com/office/powerpoint/2010/main" val="281448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SRHR: REALIZATION OF THE RIGHTS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775968"/>
            <a:ext cx="9710303" cy="4120781"/>
          </a:xfrm>
        </p:spPr>
        <p:txBody>
          <a:bodyPr>
            <a:normAutofit/>
          </a:bodyPr>
          <a:lstStyle/>
          <a:p>
            <a:r>
              <a:rPr lang="en-US" sz="2600" i="0" u="none" strike="noStrike" baseline="0" dirty="0">
                <a:latin typeface="Arial" panose="020B0604020202020204" pitchFamily="34" charset="0"/>
              </a:rPr>
              <a:t>Information, counselling, and services for sexual health and well-being, including routine health services: pelvic exams, pap smears, mammograms, cancer screenings.</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Adolescent and youth-tailored services.</a:t>
            </a:r>
          </a:p>
        </p:txBody>
      </p:sp>
    </p:spTree>
    <p:extLst>
      <p:ext uri="{BB962C8B-B14F-4D97-AF65-F5344CB8AC3E}">
        <p14:creationId xmlns:p14="http://schemas.microsoft.com/office/powerpoint/2010/main" val="615425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SRHR VIOLATIONS AGAINST WOMEN</a:t>
            </a:r>
            <a:br>
              <a:rPr lang="en-US" dirty="0"/>
            </a:br>
            <a:r>
              <a:rPr lang="en-US" dirty="0"/>
              <a:t>AND YOUNG PEOPLE WITH DISABILITIES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775968"/>
            <a:ext cx="10573968" cy="4391977"/>
          </a:xfrm>
        </p:spPr>
        <p:txBody>
          <a:bodyPr>
            <a:noAutofit/>
          </a:bodyPr>
          <a:lstStyle/>
          <a:p>
            <a:pPr>
              <a:spcBef>
                <a:spcPts val="2400"/>
              </a:spcBef>
            </a:pPr>
            <a:r>
              <a:rPr lang="en-US" b="0" i="0" u="none" strike="noStrike" baseline="0" dirty="0">
                <a:latin typeface="Arial" panose="020B0604020202020204" pitchFamily="34" charset="0"/>
              </a:rPr>
              <a:t>Harmful stereotypes and assumptions about persons with disabilities. </a:t>
            </a:r>
          </a:p>
          <a:p>
            <a:pPr>
              <a:spcBef>
                <a:spcPts val="2400"/>
              </a:spcBef>
            </a:pPr>
            <a:r>
              <a:rPr lang="en-US" b="0" i="0" u="none" strike="noStrike" baseline="0" dirty="0">
                <a:latin typeface="Arial" panose="020B0604020202020204" pitchFamily="34" charset="0"/>
              </a:rPr>
              <a:t>Inaccessible information about sexual and reproductive health. </a:t>
            </a:r>
          </a:p>
          <a:p>
            <a:pPr>
              <a:spcBef>
                <a:spcPts val="2400"/>
              </a:spcBef>
            </a:pPr>
            <a:r>
              <a:rPr lang="en-US" b="0" i="0" u="none" strike="noStrike" baseline="0" dirty="0">
                <a:latin typeface="Arial" panose="020B0604020202020204" pitchFamily="34" charset="0"/>
              </a:rPr>
              <a:t>Lack of access to sexual and reproductive health services due to a variety of factors, such as physical or communication barriers. </a:t>
            </a:r>
          </a:p>
          <a:p>
            <a:pPr>
              <a:spcBef>
                <a:spcPts val="2400"/>
              </a:spcBef>
            </a:pPr>
            <a:r>
              <a:rPr lang="en-US" b="0" i="0" u="none" strike="noStrike" baseline="0" dirty="0">
                <a:latin typeface="Arial" panose="020B0604020202020204" pitchFamily="34" charset="0"/>
              </a:rPr>
              <a:t>Compounded harms due to, for example, lack of diagnosis or screening. </a:t>
            </a:r>
          </a:p>
          <a:p>
            <a:pPr>
              <a:spcBef>
                <a:spcPts val="2400"/>
              </a:spcBef>
            </a:pPr>
            <a:r>
              <a:rPr lang="en-US" b="0" i="0" u="none" strike="noStrike" baseline="0" dirty="0">
                <a:latin typeface="Arial" panose="020B0604020202020204" pitchFamily="34" charset="0"/>
              </a:rPr>
              <a:t>Heightened rates of medical procedures without informed consent, such as forced sterilization, forced abortion, and forced contraception. </a:t>
            </a:r>
          </a:p>
          <a:p>
            <a:pPr>
              <a:spcBef>
                <a:spcPts val="2400"/>
              </a:spcBef>
            </a:pPr>
            <a:r>
              <a:rPr lang="en-US" b="0" i="0" u="none" strike="noStrike" baseline="0" dirty="0">
                <a:latin typeface="Arial" panose="020B0604020202020204" pitchFamily="34" charset="0"/>
              </a:rPr>
              <a:t>Disrespectful and abusive treatment. </a:t>
            </a:r>
          </a:p>
        </p:txBody>
      </p:sp>
    </p:spTree>
    <p:extLst>
      <p:ext uri="{BB962C8B-B14F-4D97-AF65-F5344CB8AC3E}">
        <p14:creationId xmlns:p14="http://schemas.microsoft.com/office/powerpoint/2010/main" val="126347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SRHR DATA AND EVIDENCE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37</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502486" cy="4596935"/>
          </a:xfrm>
        </p:spPr>
        <p:txBody>
          <a:bodyPr>
            <a:normAutofit/>
          </a:bodyPr>
          <a:lstStyle/>
          <a:p>
            <a:r>
              <a:rPr lang="en-US" sz="2600" i="0" u="none" strike="noStrike" baseline="0" dirty="0">
                <a:latin typeface="Arial" panose="020B0604020202020204" pitchFamily="34" charset="0"/>
              </a:rPr>
              <a:t>Studies have shown that young people with disabilities are as sexually active and have the same concerns about sexuality, relationships, and identity as their peers without disabilities.</a:t>
            </a:r>
          </a:p>
          <a:p>
            <a:endParaRPr lang="en-US" sz="2600" i="0" u="none" strike="noStrike" baseline="0" dirty="0">
              <a:latin typeface="Arial" panose="020B0604020202020204" pitchFamily="34" charset="0"/>
            </a:endParaRPr>
          </a:p>
          <a:p>
            <a:r>
              <a:rPr lang="en-US" sz="2600" i="0" u="none" strike="noStrike" baseline="0" dirty="0">
                <a:latin typeface="Arial" panose="020B0604020202020204" pitchFamily="34" charset="0"/>
              </a:rPr>
              <a:t>In one study of 426 young people with disabilities in Ethiopia, over 50% believed that sexual and reproductive health services were unavailable to people with disabilities.</a:t>
            </a:r>
          </a:p>
        </p:txBody>
      </p:sp>
    </p:spTree>
    <p:extLst>
      <p:ext uri="{BB962C8B-B14F-4D97-AF65-F5344CB8AC3E}">
        <p14:creationId xmlns:p14="http://schemas.microsoft.com/office/powerpoint/2010/main" val="149575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SRHR DATA AND EVIDENCE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9017576" cy="4596935"/>
          </a:xfrm>
        </p:spPr>
        <p:txBody>
          <a:bodyPr>
            <a:normAutofit/>
          </a:bodyPr>
          <a:lstStyle/>
          <a:p>
            <a:r>
              <a:rPr lang="en-US" sz="2600" b="0" i="0" u="none" strike="noStrike" baseline="0" dirty="0">
                <a:latin typeface="Arial" panose="020B0604020202020204" pitchFamily="34" charset="0"/>
              </a:rPr>
              <a:t>A study in Uganda found that 77% of surveyed young women with disabilities between 15 and 25 years old have never used any form of contraception. </a:t>
            </a:r>
          </a:p>
          <a:p>
            <a:endParaRPr lang="en-US" sz="2600" b="0" i="0" u="none" strike="noStrike" baseline="0" dirty="0">
              <a:latin typeface="Arial" panose="020B0604020202020204" pitchFamily="34" charset="0"/>
            </a:endParaRPr>
          </a:p>
          <a:p>
            <a:r>
              <a:rPr lang="en-US" sz="2600" b="0" i="0" u="none" strike="noStrike" baseline="0" dirty="0">
                <a:latin typeface="Arial" panose="020B0604020202020204" pitchFamily="34" charset="0"/>
              </a:rPr>
              <a:t>In one study in India, only 22% of women with physical disabilities reported having had regular gynecologic visits. </a:t>
            </a:r>
          </a:p>
        </p:txBody>
      </p:sp>
    </p:spTree>
    <p:extLst>
      <p:ext uri="{BB962C8B-B14F-4D97-AF65-F5344CB8AC3E}">
        <p14:creationId xmlns:p14="http://schemas.microsoft.com/office/powerpoint/2010/main" val="687717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39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357746"/>
            <a:ext cx="10612605" cy="4810200"/>
          </a:xfrm>
        </p:spPr>
        <p:txBody>
          <a:bodyPr>
            <a:noAutofit/>
          </a:bodyPr>
          <a:lstStyle/>
          <a:p>
            <a:r>
              <a:rPr lang="en-US" sz="2600" b="0" i="0" u="none" strike="noStrike" baseline="0" dirty="0">
                <a:latin typeface="Arial" panose="020B0604020202020204" pitchFamily="34" charset="0"/>
              </a:rPr>
              <a:t>The right to sexual and reproductive health means that people have the right to: Complete physical, mental, and social well-being in all matters relating to their reproductive system; a satisfying and safe sex life; and the freedom to decide if, when, and how often to reproduce (to have children).</a:t>
            </a:r>
          </a:p>
          <a:p>
            <a:r>
              <a:rPr lang="en-US" sz="2600" b="0" i="0" u="none" strike="noStrike" baseline="0" dirty="0">
                <a:latin typeface="Arial" panose="020B0604020202020204" pitchFamily="34" charset="0"/>
              </a:rPr>
              <a:t>People with disabilities have the same rights to sexual and reproductive health as everyone else. This includes the right to make our own choices about our bodies, intimate relationships, how we express our sexuality, and whether to have children.</a:t>
            </a:r>
          </a:p>
          <a:p>
            <a:r>
              <a:rPr lang="en-US" sz="2600" b="0" i="0" u="none" strike="noStrike" baseline="0" dirty="0">
                <a:latin typeface="Arial" panose="020B0604020202020204" pitchFamily="34" charset="0"/>
              </a:rPr>
              <a:t>Sexual and reproductive health and rights includes the right to access information and services necessary to exercise this right.</a:t>
            </a:r>
          </a:p>
        </p:txBody>
      </p:sp>
    </p:spTree>
    <p:extLst>
      <p:ext uri="{BB962C8B-B14F-4D97-AF65-F5344CB8AC3E}">
        <p14:creationId xmlns:p14="http://schemas.microsoft.com/office/powerpoint/2010/main" val="42025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WORKSHOP AGENDA</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4294967295"/>
          </p:nvPr>
        </p:nvSpPr>
        <p:spPr>
          <a:xfrm>
            <a:off x="611333" y="1571011"/>
            <a:ext cx="10515600" cy="4561383"/>
          </a:xfrm>
        </p:spPr>
        <p:txBody>
          <a:bodyPr>
            <a:normAutofit/>
          </a:bodyPr>
          <a:lstStyle/>
          <a:p>
            <a:pPr marL="0" indent="0">
              <a:buNone/>
            </a:pPr>
            <a:r>
              <a:rPr lang="en-US" sz="2600" b="1" dirty="0">
                <a:latin typeface="Arial" panose="020B0604020202020204" pitchFamily="34" charset="0"/>
                <a:cs typeface="Arial" panose="020B0604020202020204" pitchFamily="34" charset="0"/>
              </a:rPr>
              <a:t>Insert simplified agenda for the entire workshop </a:t>
            </a: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An In-person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4</a:t>
            </a:fld>
            <a:endParaRPr lang="en-US" dirty="0"/>
          </a:p>
        </p:txBody>
      </p:sp>
    </p:spTree>
    <p:extLst>
      <p:ext uri="{BB962C8B-B14F-4D97-AF65-F5344CB8AC3E}">
        <p14:creationId xmlns:p14="http://schemas.microsoft.com/office/powerpoint/2010/main" val="3567226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2B</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40</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SEXUAL AND</a:t>
            </a:r>
          </a:p>
          <a:p>
            <a:r>
              <a:rPr lang="en-US" dirty="0">
                <a:solidFill>
                  <a:schemeClr val="tx1"/>
                </a:solidFill>
              </a:rPr>
              <a:t>REPRODUCTIVE</a:t>
            </a:r>
          </a:p>
          <a:p>
            <a:r>
              <a:rPr lang="en-US" dirty="0">
                <a:solidFill>
                  <a:schemeClr val="tx1"/>
                </a:solidFill>
              </a:rPr>
              <a:t>HEALTH AND RIGHTS</a:t>
            </a:r>
          </a:p>
          <a:p>
            <a:r>
              <a:rPr lang="en-US" dirty="0">
                <a:solidFill>
                  <a:schemeClr val="tx1"/>
                </a:solidFill>
              </a:rPr>
              <a:t>KEY CONCEPTS QUIZ</a:t>
            </a:r>
          </a:p>
          <a:p>
            <a:endParaRPr lang="en-US" dirty="0">
              <a:solidFill>
                <a:schemeClr val="tx1"/>
              </a:solidFill>
            </a:endParaRPr>
          </a:p>
        </p:txBody>
      </p:sp>
    </p:spTree>
    <p:extLst>
      <p:ext uri="{BB962C8B-B14F-4D97-AF65-F5344CB8AC3E}">
        <p14:creationId xmlns:p14="http://schemas.microsoft.com/office/powerpoint/2010/main" val="57485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pPr marL="457200" indent="-457200">
              <a:tabLst>
                <a:tab pos="457200" algn="l"/>
              </a:tabLst>
            </a:pPr>
            <a:r>
              <a:rPr lang="en-US" dirty="0"/>
              <a:t>1.	Sexual and reproductive health includes </a:t>
            </a:r>
            <a:br>
              <a:rPr lang="en-US" dirty="0"/>
            </a:br>
            <a:r>
              <a:rPr lang="en-US" dirty="0"/>
              <a:t>which of the following?</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41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2059536"/>
            <a:ext cx="9601613" cy="4108409"/>
          </a:xfrm>
        </p:spPr>
        <p:txBody>
          <a:bodyPr>
            <a:normAutofit/>
          </a:bodyPr>
          <a:lstStyle/>
          <a:p>
            <a:pPr marL="457200" indent="-457200">
              <a:buClr>
                <a:srgbClr val="D44516"/>
              </a:buClr>
              <a:buFont typeface="+mj-lt"/>
              <a:buAutoNum type="alphaUcPeriod"/>
            </a:pPr>
            <a:r>
              <a:rPr lang="en-US" sz="2600" b="1" i="0" u="none" strike="noStrike" baseline="0" dirty="0">
                <a:latin typeface="Arial" panose="020B0604020202020204" pitchFamily="34" charset="0"/>
              </a:rPr>
              <a:t>Complete physical, mental, and social wellbeing in all matters related to reproductive system. </a:t>
            </a:r>
            <a:endParaRPr lang="en-US" sz="2600" b="0" i="0" u="none" strike="noStrike" baseline="0" dirty="0">
              <a:latin typeface="Arial" panose="020B0604020202020204" pitchFamily="34" charset="0"/>
            </a:endParaRPr>
          </a:p>
          <a:p>
            <a:pPr marL="457200" indent="-457200">
              <a:buClr>
                <a:srgbClr val="D44516"/>
              </a:buClr>
              <a:buFont typeface="+mj-lt"/>
              <a:buAutoNum type="alphaUcPeriod"/>
            </a:pPr>
            <a:r>
              <a:rPr lang="en-US" sz="2600" b="1" i="0" u="none" strike="noStrike" baseline="0" dirty="0">
                <a:solidFill>
                  <a:srgbClr val="211D1E"/>
                </a:solidFill>
                <a:latin typeface="Arial" panose="020B0604020202020204" pitchFamily="34" charset="0"/>
              </a:rPr>
              <a:t>Satisfying and safe sex life. </a:t>
            </a:r>
            <a:endParaRPr lang="en-US" sz="2600" b="0" i="0" u="none" strike="noStrike" baseline="0" dirty="0">
              <a:solidFill>
                <a:srgbClr val="211D1E"/>
              </a:solidFill>
              <a:latin typeface="Arial" panose="020B0604020202020204" pitchFamily="34" charset="0"/>
            </a:endParaRPr>
          </a:p>
          <a:p>
            <a:pPr marL="457200" indent="-457200">
              <a:buClr>
                <a:srgbClr val="D44516"/>
              </a:buClr>
              <a:buFont typeface="+mj-lt"/>
              <a:buAutoNum type="alphaUcPeriod"/>
            </a:pPr>
            <a:r>
              <a:rPr lang="en-US" sz="2600" b="1" i="0" u="none" strike="noStrike" baseline="0" dirty="0">
                <a:solidFill>
                  <a:srgbClr val="211D1E"/>
                </a:solidFill>
                <a:latin typeface="Arial" panose="020B0604020202020204" pitchFamily="34" charset="0"/>
              </a:rPr>
              <a:t>Freedom to decide if, when, and how often to reproduce. </a:t>
            </a:r>
            <a:endParaRPr lang="en-US" sz="2600" b="0" i="0" u="none" strike="noStrike" baseline="0" dirty="0">
              <a:solidFill>
                <a:srgbClr val="211D1E"/>
              </a:solidFill>
              <a:latin typeface="Arial" panose="020B0604020202020204" pitchFamily="34" charset="0"/>
            </a:endParaRPr>
          </a:p>
          <a:p>
            <a:pPr marL="457200" indent="-457200">
              <a:buClr>
                <a:srgbClr val="D44516"/>
              </a:buClr>
              <a:buFont typeface="+mj-lt"/>
              <a:buAutoNum type="alphaUcPeriod"/>
            </a:pPr>
            <a:r>
              <a:rPr lang="en-US" sz="2600" b="1" i="0" u="none" strike="noStrike" baseline="0" dirty="0">
                <a:solidFill>
                  <a:srgbClr val="211D1E"/>
                </a:solidFill>
                <a:latin typeface="Arial" panose="020B0604020202020204" pitchFamily="34" charset="0"/>
              </a:rPr>
              <a:t>All of the above.</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4018529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p:txBody>
          <a:bodyPr/>
          <a:lstStyle/>
          <a:p>
            <a:r>
              <a:rPr lang="en-US" dirty="0">
                <a:solidFill>
                  <a:srgbClr val="D44516"/>
                </a:solidFill>
              </a:rPr>
              <a:t>ANSWER – D</a:t>
            </a:r>
            <a:br>
              <a:rPr lang="en-US" dirty="0">
                <a:solidFill>
                  <a:srgbClr val="D44516"/>
                </a:solidFill>
              </a:rPr>
            </a:br>
            <a:r>
              <a:rPr lang="en-US" dirty="0">
                <a:solidFill>
                  <a:srgbClr val="D44516"/>
                </a:solidFill>
              </a:rPr>
              <a:t>ALL OF THE ABOVE</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2056263"/>
            <a:ext cx="9459947" cy="3962400"/>
          </a:xfrm>
        </p:spPr>
        <p:txBody>
          <a:bodyPr>
            <a:normAutofit/>
          </a:bodyPr>
          <a:lstStyle/>
          <a:p>
            <a:r>
              <a:rPr lang="en-US" sz="2600" b="0" i="0" u="none" strike="noStrike" baseline="0" dirty="0">
                <a:latin typeface="Arial" panose="020B0604020202020204" pitchFamily="34" charset="0"/>
              </a:rPr>
              <a:t>The World Health Organization defines sexual and reproductive health to include all of these facets:</a:t>
            </a:r>
          </a:p>
          <a:p>
            <a:pPr marL="285750" indent="-285750">
              <a:buFont typeface="Arial" panose="020B0604020202020204" pitchFamily="34" charset="0"/>
              <a:buChar char="•"/>
            </a:pPr>
            <a:r>
              <a:rPr lang="en-US" sz="2600" b="0" i="0" u="none" strike="noStrike" baseline="0" dirty="0">
                <a:latin typeface="Arial" panose="020B0604020202020204" pitchFamily="34" charset="0"/>
              </a:rPr>
              <a:t>Complete physical, mental, and social well-being and not merely the absence of disease, dysfunction, or infirmity.</a:t>
            </a:r>
          </a:p>
          <a:p>
            <a:pPr marL="285750" indent="-285750">
              <a:buFont typeface="Arial" panose="020B0604020202020204" pitchFamily="34" charset="0"/>
              <a:buChar char="•"/>
            </a:pPr>
            <a:r>
              <a:rPr lang="en-US" sz="2600" b="0" i="0" u="none" strike="noStrike" baseline="0" dirty="0">
                <a:latin typeface="Arial" panose="020B0604020202020204" pitchFamily="34" charset="0"/>
              </a:rPr>
              <a:t>A safe and satisfying sex life, including the ability to develop healthy relationships.</a:t>
            </a:r>
          </a:p>
          <a:p>
            <a:pPr marL="285750" indent="-285750">
              <a:buFont typeface="Arial" panose="020B0604020202020204" pitchFamily="34" charset="0"/>
              <a:buChar char="•"/>
            </a:pPr>
            <a:r>
              <a:rPr lang="en-US" sz="2600" b="0" i="0" u="none" strike="noStrike" baseline="0" dirty="0">
                <a:latin typeface="Arial" panose="020B0604020202020204" pitchFamily="34" charset="0"/>
              </a:rPr>
              <a:t>The freedom to decide if, when, and how often to reproduce, including the information and means to do so.</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42</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3419865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p:txBody>
          <a:bodyPr/>
          <a:lstStyle/>
          <a:p>
            <a:r>
              <a:rPr lang="en-US" dirty="0">
                <a:solidFill>
                  <a:srgbClr val="D44516"/>
                </a:solidFill>
              </a:rPr>
              <a:t>ANSWER – D</a:t>
            </a:r>
            <a:br>
              <a:rPr lang="en-US" dirty="0">
                <a:solidFill>
                  <a:srgbClr val="D44516"/>
                </a:solidFill>
              </a:rPr>
            </a:br>
            <a:r>
              <a:rPr lang="en-US" dirty="0">
                <a:solidFill>
                  <a:srgbClr val="D44516"/>
                </a:solidFill>
              </a:rPr>
              <a:t>ALL OF THE ABOVE</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1818322"/>
            <a:ext cx="9895910" cy="4538027"/>
          </a:xfrm>
        </p:spPr>
        <p:txBody>
          <a:bodyPr>
            <a:noAutofit/>
          </a:bodyPr>
          <a:lstStyle/>
          <a:p>
            <a:r>
              <a:rPr lang="en-US" sz="2600" b="0" i="0" u="none" strike="noStrike" baseline="0" dirty="0">
                <a:latin typeface="Arial" panose="020B0604020202020204" pitchFamily="34" charset="0"/>
              </a:rPr>
              <a:t>To ensure that this last point, a person must be free to make self-determined decisions through:</a:t>
            </a:r>
          </a:p>
          <a:p>
            <a:pPr marL="285750" indent="-285750">
              <a:spcBef>
                <a:spcPts val="1800"/>
              </a:spcBef>
              <a:buFont typeface="Arial" panose="020B0604020202020204" pitchFamily="34" charset="0"/>
              <a:buChar char="•"/>
            </a:pPr>
            <a:r>
              <a:rPr lang="en-US" sz="2600" b="0" i="0" u="none" strike="noStrike" baseline="0" dirty="0">
                <a:latin typeface="Arial" panose="020B0604020202020204" pitchFamily="34" charset="0"/>
              </a:rPr>
              <a:t>Legal capacity around reproductive decision-making must be respected—including decisions to retain fertility and/or become a parent (and necessary safeguards against forced sterilization, forced pregnancy, forced abortion, and forced contraception).</a:t>
            </a:r>
          </a:p>
          <a:p>
            <a:pPr marL="285750" indent="-285750">
              <a:spcBef>
                <a:spcPts val="1800"/>
              </a:spcBef>
              <a:buFont typeface="Arial" panose="020B0604020202020204" pitchFamily="34" charset="0"/>
              <a:buChar char="•"/>
            </a:pPr>
            <a:r>
              <a:rPr lang="en-US" sz="2600" b="0" i="0" u="none" strike="noStrike" baseline="0" dirty="0">
                <a:latin typeface="Arial" panose="020B0604020202020204" pitchFamily="34" charset="0"/>
              </a:rPr>
              <a:t>Information related to sexual and reproductive health—including information on a range of contraceptive methods—must be available in alternative forms and formats.</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43</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115818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normAutofit fontScale="90000"/>
          </a:bodyPr>
          <a:lstStyle/>
          <a:p>
            <a:pPr marL="457200" indent="-457200">
              <a:tabLst>
                <a:tab pos="457200" algn="l"/>
              </a:tabLst>
            </a:pPr>
            <a:r>
              <a:rPr lang="en-US" dirty="0"/>
              <a:t>2.	Sexual and reproductive rights are explicitly recognized</a:t>
            </a:r>
            <a:br>
              <a:rPr lang="en-US" dirty="0"/>
            </a:br>
            <a:r>
              <a:rPr lang="en-US" dirty="0"/>
              <a:t>in which of the following treaties?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44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59536"/>
            <a:ext cx="10303512" cy="4108409"/>
          </a:xfrm>
        </p:spPr>
        <p:txBody>
          <a:bodyPr>
            <a:normAutofit/>
          </a:bodyPr>
          <a:lstStyle/>
          <a:p>
            <a:pPr marL="457200" indent="-457200">
              <a:buClr>
                <a:srgbClr val="D44516"/>
              </a:buClr>
              <a:buFont typeface="+mj-lt"/>
              <a:buAutoNum type="alphaUcPeriod"/>
            </a:pPr>
            <a:r>
              <a:rPr lang="en-US" sz="2600" b="1" i="0" u="none" strike="noStrike" baseline="0" dirty="0">
                <a:latin typeface="Arial" panose="020B0604020202020204" pitchFamily="34" charset="0"/>
              </a:rPr>
              <a:t>Convention on the Elimination of All Forms </a:t>
            </a:r>
            <a:br>
              <a:rPr lang="en-US" sz="2600" b="1" i="0" u="none" strike="noStrike" baseline="0" dirty="0">
                <a:latin typeface="Arial" panose="020B0604020202020204" pitchFamily="34" charset="0"/>
              </a:rPr>
            </a:br>
            <a:r>
              <a:rPr lang="en-US" sz="2600" b="1" i="0" u="none" strike="noStrike" baseline="0" dirty="0">
                <a:latin typeface="Arial" panose="020B0604020202020204" pitchFamily="34" charset="0"/>
              </a:rPr>
              <a:t>of Discrimination against Women (CEDAW)</a:t>
            </a:r>
          </a:p>
          <a:p>
            <a:pPr marL="457200" indent="-457200">
              <a:buClr>
                <a:srgbClr val="D44516"/>
              </a:buClr>
              <a:buFont typeface="+mj-lt"/>
              <a:buAutoNum type="alphaUcPeriod"/>
            </a:pPr>
            <a:r>
              <a:rPr lang="en-US" sz="2600" b="1" i="0" u="none" strike="noStrike" baseline="0" dirty="0">
                <a:latin typeface="Arial" panose="020B0604020202020204" pitchFamily="34" charset="0"/>
              </a:rPr>
              <a:t>Convention on the Rights of Persons with Disabilities (CRPD)</a:t>
            </a:r>
          </a:p>
          <a:p>
            <a:pPr marL="457200" indent="-457200">
              <a:buClr>
                <a:srgbClr val="D44516"/>
              </a:buClr>
              <a:buFont typeface="+mj-lt"/>
              <a:buAutoNum type="alphaUcPeriod"/>
            </a:pPr>
            <a:r>
              <a:rPr lang="en-US" sz="2600" b="1" i="0" u="none" strike="noStrike" baseline="0" dirty="0">
                <a:latin typeface="Arial" panose="020B0604020202020204" pitchFamily="34" charset="0"/>
              </a:rPr>
              <a:t>International Covenant on Civil and Political Rights (ICCPR)</a:t>
            </a:r>
          </a:p>
          <a:p>
            <a:pPr marL="457200" indent="-457200">
              <a:buClr>
                <a:srgbClr val="D44516"/>
              </a:buClr>
              <a:buFont typeface="+mj-lt"/>
              <a:buAutoNum type="alphaUcPeriod"/>
            </a:pPr>
            <a:r>
              <a:rPr lang="en-US" sz="2600" b="1" i="0" u="none" strike="noStrike" baseline="0" dirty="0">
                <a:latin typeface="Arial" panose="020B0604020202020204" pitchFamily="34" charset="0"/>
              </a:rPr>
              <a:t>International Covenant on Economic, Social, </a:t>
            </a:r>
            <a:br>
              <a:rPr lang="en-US" sz="2600" b="1" i="0" u="none" strike="noStrike" baseline="0" dirty="0">
                <a:latin typeface="Arial" panose="020B0604020202020204" pitchFamily="34" charset="0"/>
              </a:rPr>
            </a:br>
            <a:r>
              <a:rPr lang="en-US" sz="2600" b="1" i="0" u="none" strike="noStrike" baseline="0" dirty="0">
                <a:latin typeface="Arial" panose="020B0604020202020204" pitchFamily="34" charset="0"/>
              </a:rPr>
              <a:t>and Cultural Rights (ICESCR)</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1285463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a:xfrm>
            <a:off x="611333" y="690054"/>
            <a:ext cx="10515600" cy="1366209"/>
          </a:xfrm>
        </p:spPr>
        <p:txBody>
          <a:bodyPr>
            <a:normAutofit/>
          </a:bodyPr>
          <a:lstStyle/>
          <a:p>
            <a:r>
              <a:rPr lang="en-US" dirty="0">
                <a:solidFill>
                  <a:srgbClr val="D44516"/>
                </a:solidFill>
              </a:rPr>
              <a:t>ANSWER – B</a:t>
            </a:r>
            <a:br>
              <a:rPr lang="en-US" dirty="0">
                <a:solidFill>
                  <a:srgbClr val="D44516"/>
                </a:solidFill>
              </a:rPr>
            </a:br>
            <a:r>
              <a:rPr lang="en-US" dirty="0">
                <a:solidFill>
                  <a:srgbClr val="D44516"/>
                </a:solidFill>
              </a:rPr>
              <a:t>CONVENTION ON THE RIGHTS OF PERSONS WITH</a:t>
            </a:r>
            <a:br>
              <a:rPr lang="en-US" dirty="0">
                <a:solidFill>
                  <a:srgbClr val="D44516"/>
                </a:solidFill>
              </a:rPr>
            </a:br>
            <a:r>
              <a:rPr lang="en-US" dirty="0">
                <a:solidFill>
                  <a:srgbClr val="D44516"/>
                </a:solidFill>
              </a:rPr>
              <a:t>DISABILITIES (CRPD)</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2440545"/>
            <a:ext cx="8925474" cy="3578117"/>
          </a:xfrm>
        </p:spPr>
        <p:txBody>
          <a:bodyPr>
            <a:normAutofit/>
          </a:bodyPr>
          <a:lstStyle/>
          <a:p>
            <a:r>
              <a:rPr lang="en-US" sz="2600" b="0" i="0" u="none" strike="noStrike" baseline="0" dirty="0">
                <a:latin typeface="Arial" panose="020B0604020202020204" pitchFamily="34" charset="0"/>
              </a:rPr>
              <a:t>The CRPD is the only international treaty that expressly mentions sexual and reproductive health. </a:t>
            </a:r>
          </a:p>
          <a:p>
            <a:r>
              <a:rPr lang="en-US" sz="2600" b="0" i="0" u="none" strike="noStrike" baseline="0" dirty="0">
                <a:latin typeface="Arial" panose="020B0604020202020204" pitchFamily="34" charset="0"/>
              </a:rPr>
              <a:t>Article 25 requires that States: </a:t>
            </a:r>
          </a:p>
          <a:p>
            <a:r>
              <a:rPr lang="en-US" sz="2600" b="0" i="0" u="none" strike="noStrike" baseline="0" dirty="0">
                <a:latin typeface="Arial" panose="020B0604020202020204" pitchFamily="34" charset="0"/>
              </a:rPr>
              <a:t>“Provide persons with disabilities with the same range, quality and standard of free or affordable health care and </a:t>
            </a:r>
            <a:r>
              <a:rPr lang="en-US" sz="2600" b="0" i="0" u="none" strike="noStrike" baseline="0" dirty="0" err="1">
                <a:latin typeface="Arial" panose="020B0604020202020204" pitchFamily="34" charset="0"/>
              </a:rPr>
              <a:t>programmes</a:t>
            </a:r>
            <a:r>
              <a:rPr lang="en-US" sz="2600" b="0" i="0" u="none" strike="noStrike" baseline="0" dirty="0">
                <a:latin typeface="Arial" panose="020B0604020202020204" pitchFamily="34" charset="0"/>
              </a:rPr>
              <a:t> as provided to other persons, including in the area of sexual and reproductive health and population-based public health </a:t>
            </a:r>
            <a:r>
              <a:rPr lang="en-US" sz="2600" b="0" i="0" u="none" strike="noStrike" baseline="0" dirty="0" err="1">
                <a:latin typeface="Arial" panose="020B0604020202020204" pitchFamily="34" charset="0"/>
              </a:rPr>
              <a:t>programmes</a:t>
            </a:r>
            <a:r>
              <a:rPr lang="en-US" sz="2600" b="0" i="0" u="none" strike="noStrike" baseline="0" dirty="0">
                <a:latin typeface="Arial" panose="020B0604020202020204" pitchFamily="34" charset="0"/>
              </a:rPr>
              <a:t>.” </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45</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1348282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normAutofit fontScale="90000"/>
          </a:bodyPr>
          <a:lstStyle/>
          <a:p>
            <a:pPr marL="457200" indent="-457200">
              <a:tabLst>
                <a:tab pos="457200" algn="l"/>
              </a:tabLst>
            </a:pPr>
            <a:r>
              <a:rPr lang="en-US" dirty="0"/>
              <a:t>3. True or False?</a:t>
            </a:r>
            <a:br>
              <a:rPr lang="en-US" dirty="0"/>
            </a:br>
            <a:r>
              <a:rPr lang="en-US" dirty="0"/>
              <a:t>Women with disabilities have the same rights as women</a:t>
            </a:r>
            <a:br>
              <a:rPr lang="en-US" dirty="0"/>
            </a:br>
            <a:r>
              <a:rPr lang="en-US" dirty="0"/>
              <a:t>without disabilities to become parents.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46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440546"/>
            <a:ext cx="7331664" cy="3727399"/>
          </a:xfrm>
        </p:spPr>
        <p:txBody>
          <a:bodyPr>
            <a:normAutofit/>
          </a:bodyPr>
          <a:lstStyle/>
          <a:p>
            <a:pPr marL="457200" indent="-457200">
              <a:buNone/>
            </a:pPr>
            <a:r>
              <a:rPr lang="en-US" sz="2600" b="1" i="0" u="none" strike="noStrike" baseline="0" dirty="0">
                <a:solidFill>
                  <a:srgbClr val="D64F25"/>
                </a:solidFill>
                <a:latin typeface="Arial" panose="020B0604020202020204" pitchFamily="34" charset="0"/>
              </a:rPr>
              <a:t>A.  </a:t>
            </a:r>
            <a:r>
              <a:rPr lang="en-US" sz="2600" b="1" i="0" u="none" strike="noStrike" baseline="0" dirty="0">
                <a:solidFill>
                  <a:srgbClr val="211D1E"/>
                </a:solidFill>
                <a:latin typeface="Arial" panose="020B0604020202020204" pitchFamily="34" charset="0"/>
              </a:rPr>
              <a:t>True </a:t>
            </a:r>
            <a:endParaRPr lang="en-US" sz="2600" b="0" i="0" u="none" strike="noStrike" baseline="0" dirty="0">
              <a:solidFill>
                <a:srgbClr val="211D1E"/>
              </a:solidFill>
              <a:latin typeface="Arial" panose="020B0604020202020204" pitchFamily="34" charset="0"/>
            </a:endParaRPr>
          </a:p>
          <a:p>
            <a:pPr marL="457200" indent="-457200">
              <a:buNone/>
            </a:pPr>
            <a:r>
              <a:rPr lang="en-US" sz="2600" b="1" i="0" u="none" strike="noStrike" baseline="0" dirty="0">
                <a:solidFill>
                  <a:srgbClr val="D64F25"/>
                </a:solidFill>
                <a:latin typeface="Arial" panose="020B0604020202020204" pitchFamily="34" charset="0"/>
              </a:rPr>
              <a:t>B.  </a:t>
            </a:r>
            <a:r>
              <a:rPr lang="en-US" sz="2600" b="1" i="0" u="none" strike="noStrike" baseline="0" dirty="0">
                <a:solidFill>
                  <a:srgbClr val="211D1E"/>
                </a:solidFill>
                <a:latin typeface="Arial" panose="020B0604020202020204" pitchFamily="34" charset="0"/>
              </a:rPr>
              <a:t>False</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302594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a:xfrm>
            <a:off x="611333" y="690054"/>
            <a:ext cx="10515600" cy="1366209"/>
          </a:xfrm>
        </p:spPr>
        <p:txBody>
          <a:bodyPr>
            <a:normAutofit/>
          </a:bodyPr>
          <a:lstStyle/>
          <a:p>
            <a:r>
              <a:rPr lang="en-US" dirty="0">
                <a:solidFill>
                  <a:srgbClr val="D44516"/>
                </a:solidFill>
              </a:rPr>
              <a:t>ANSWER – A, TRUE</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1638300"/>
            <a:ext cx="9895910" cy="4529645"/>
          </a:xfrm>
        </p:spPr>
        <p:txBody>
          <a:bodyPr>
            <a:noAutofit/>
          </a:bodyPr>
          <a:lstStyle/>
          <a:p>
            <a:r>
              <a:rPr lang="en-US" b="0" i="0" u="none" strike="noStrike" baseline="0" dirty="0">
                <a:latin typeface="Arial" panose="020B0604020202020204" pitchFamily="34" charset="0"/>
              </a:rPr>
              <a:t>True. Women with disabilities have the same rights as women without disabilities to decide if they want to become parents and to have access to the information and means to determine the number and spacing of their children.</a:t>
            </a:r>
          </a:p>
          <a:p>
            <a:r>
              <a:rPr lang="en-US" b="0" i="0" u="none" strike="noStrike" baseline="0" dirty="0">
                <a:latin typeface="Arial" panose="020B0604020202020204" pitchFamily="34" charset="0"/>
              </a:rPr>
              <a:t>Despite this right, stereotypes that women with disabilities should not become parents can contribute to substandard care, including discrimination, abusive treatment, and heightened rates of medically unnecessary cesarean sections, for women with disabilities who try to access maternal and newborn health services.</a:t>
            </a:r>
          </a:p>
          <a:p>
            <a:r>
              <a:rPr lang="en-US" b="0" i="0" u="none" strike="noStrike" baseline="0" dirty="0">
                <a:latin typeface="Arial" panose="020B0604020202020204" pitchFamily="34" charset="0"/>
              </a:rPr>
              <a:t>Such negative treatment can deter them from seeking prenatal health care. Materials about maternal and newborn health are not regularly available in accessible formats.</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47</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2952831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normAutofit fontScale="90000"/>
          </a:bodyPr>
          <a:lstStyle/>
          <a:p>
            <a:pPr marL="457200" indent="-457200">
              <a:tabLst>
                <a:tab pos="341313" algn="l"/>
              </a:tabLst>
            </a:pPr>
            <a:r>
              <a:rPr lang="en-US" dirty="0"/>
              <a:t>4. True or False?</a:t>
            </a:r>
            <a:br>
              <a:rPr lang="en-US" dirty="0"/>
            </a:br>
            <a:r>
              <a:rPr lang="en-US" dirty="0"/>
              <a:t>A parent can give permission for a medical procedure</a:t>
            </a:r>
            <a:br>
              <a:rPr lang="en-US" dirty="0"/>
            </a:br>
            <a:r>
              <a:rPr lang="en-US" dirty="0"/>
              <a:t>for their 45-year-old child with a disability without</a:t>
            </a:r>
            <a:br>
              <a:rPr lang="en-US" dirty="0"/>
            </a:br>
            <a:r>
              <a:rPr lang="en-US" dirty="0"/>
              <a:t>consulting their child.</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48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775397"/>
            <a:ext cx="7331664" cy="3392548"/>
          </a:xfrm>
        </p:spPr>
        <p:txBody>
          <a:bodyPr>
            <a:normAutofit/>
          </a:bodyPr>
          <a:lstStyle/>
          <a:p>
            <a:pPr marL="0" indent="0">
              <a:buNone/>
            </a:pPr>
            <a:r>
              <a:rPr lang="en-US" sz="2600" b="1" i="0" u="none" strike="noStrike" baseline="0" dirty="0">
                <a:solidFill>
                  <a:srgbClr val="D64F25"/>
                </a:solidFill>
                <a:latin typeface="Arial" panose="020B0604020202020204" pitchFamily="34" charset="0"/>
              </a:rPr>
              <a:t>A.  </a:t>
            </a:r>
            <a:r>
              <a:rPr lang="en-US" sz="2600" b="1" i="0" u="none" strike="noStrike" baseline="0" dirty="0">
                <a:solidFill>
                  <a:srgbClr val="211D1E"/>
                </a:solidFill>
                <a:latin typeface="Arial" panose="020B0604020202020204" pitchFamily="34" charset="0"/>
              </a:rPr>
              <a:t>True </a:t>
            </a:r>
            <a:endParaRPr lang="en-US" sz="2600" b="0" i="0" u="none" strike="noStrike" baseline="0" dirty="0">
              <a:solidFill>
                <a:srgbClr val="211D1E"/>
              </a:solidFill>
              <a:latin typeface="Arial" panose="020B0604020202020204" pitchFamily="34" charset="0"/>
            </a:endParaRPr>
          </a:p>
          <a:p>
            <a:pPr marL="0" indent="0">
              <a:buNone/>
            </a:pPr>
            <a:r>
              <a:rPr lang="en-US" sz="2600" b="1" i="0" u="none" strike="noStrike" baseline="0" dirty="0">
                <a:solidFill>
                  <a:srgbClr val="D64F25"/>
                </a:solidFill>
                <a:latin typeface="Arial" panose="020B0604020202020204" pitchFamily="34" charset="0"/>
              </a:rPr>
              <a:t>B.  </a:t>
            </a:r>
            <a:r>
              <a:rPr lang="en-US" sz="2600" b="1" i="0" u="none" strike="noStrike" baseline="0" dirty="0">
                <a:solidFill>
                  <a:srgbClr val="211D1E"/>
                </a:solidFill>
                <a:latin typeface="Arial" panose="020B0604020202020204" pitchFamily="34" charset="0"/>
              </a:rPr>
              <a:t>False</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1226589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a:xfrm>
            <a:off x="611333" y="690054"/>
            <a:ext cx="10515600" cy="1366209"/>
          </a:xfrm>
        </p:spPr>
        <p:txBody>
          <a:bodyPr>
            <a:normAutofit/>
          </a:bodyPr>
          <a:lstStyle/>
          <a:p>
            <a:r>
              <a:rPr lang="en-US" dirty="0">
                <a:solidFill>
                  <a:srgbClr val="D44516"/>
                </a:solidFill>
              </a:rPr>
              <a:t>ANSWER – B, FALSE</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1638301"/>
            <a:ext cx="10071693" cy="4380362"/>
          </a:xfrm>
        </p:spPr>
        <p:txBody>
          <a:bodyPr>
            <a:noAutofit/>
          </a:bodyPr>
          <a:lstStyle/>
          <a:p>
            <a:r>
              <a:rPr lang="en-US" sz="2600" b="0" i="0" u="none" strike="noStrike" baseline="0" dirty="0">
                <a:latin typeface="Arial" panose="020B0604020202020204" pitchFamily="34" charset="0"/>
              </a:rPr>
              <a:t>Every patient has the right to provide informed consent before receiving medical services. Informed consent is a process of communication between a healthcare provider and a patient.</a:t>
            </a:r>
          </a:p>
          <a:p>
            <a:r>
              <a:rPr lang="en-US" sz="2600" b="0" i="0" u="none" strike="noStrike" baseline="0" dirty="0">
                <a:latin typeface="Arial" panose="020B0604020202020204" pitchFamily="34" charset="0"/>
              </a:rPr>
              <a:t>For consent to be considered informed, it must be given freely and voluntarily, without threats, coercion, or inducements, and after the patient has received information and counseling on the risks and benefits of the procedure—and any alternatives—in a form and format that the person can understand.</a:t>
            </a:r>
          </a:p>
          <a:p>
            <a:r>
              <a:rPr lang="en-US" sz="2600" b="0" i="0" u="none" strike="noStrike" baseline="0" dirty="0">
                <a:latin typeface="Arial" panose="020B0604020202020204" pitchFamily="34" charset="0"/>
              </a:rPr>
              <a:t>Informed consent cannot be given by a third party—it is the right of the individual who is undertaking a healthcare procedure.</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49</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37551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467-3E60-28A0-607A-09E5192A0D7C}"/>
              </a:ext>
            </a:extLst>
          </p:cNvPr>
          <p:cNvSpPr>
            <a:spLocks noGrp="1"/>
          </p:cNvSpPr>
          <p:nvPr>
            <p:ph type="title"/>
          </p:nvPr>
        </p:nvSpPr>
        <p:spPr/>
        <p:txBody>
          <a:bodyPr/>
          <a:lstStyle/>
          <a:p>
            <a:r>
              <a:rPr lang="en-US" dirty="0"/>
              <a:t>TODAY’S AGENDA </a:t>
            </a:r>
          </a:p>
        </p:txBody>
      </p:sp>
      <p:sp>
        <p:nvSpPr>
          <p:cNvPr id="3" name="Text Placeholder 2">
            <a:extLst>
              <a:ext uri="{FF2B5EF4-FFF2-40B4-BE49-F238E27FC236}">
                <a16:creationId xmlns:a16="http://schemas.microsoft.com/office/drawing/2014/main" id="{2D3D8DAE-45BA-995B-0143-ABDC9BCEA2B4}"/>
              </a:ext>
            </a:extLst>
          </p:cNvPr>
          <p:cNvSpPr>
            <a:spLocks noGrp="1"/>
          </p:cNvSpPr>
          <p:nvPr>
            <p:ph type="body" idx="4294967295"/>
          </p:nvPr>
        </p:nvSpPr>
        <p:spPr>
          <a:xfrm>
            <a:off x="611333" y="1571011"/>
            <a:ext cx="10515600" cy="4561383"/>
          </a:xfrm>
        </p:spPr>
        <p:txBody>
          <a:bodyPr>
            <a:normAutofit/>
          </a:bodyPr>
          <a:lstStyle/>
          <a:p>
            <a:pPr marL="0" indent="0">
              <a:buNone/>
            </a:pPr>
            <a:r>
              <a:rPr lang="en-US" sz="2600" b="1" dirty="0">
                <a:latin typeface="Arial" panose="020B0604020202020204" pitchFamily="34" charset="0"/>
                <a:cs typeface="Arial" panose="020B0604020202020204" pitchFamily="34" charset="0"/>
              </a:rPr>
              <a:t>Insert</a:t>
            </a:r>
            <a:r>
              <a:rPr lang="en-US" sz="2400" b="1" dirty="0">
                <a:latin typeface="Arial" panose="020B0604020202020204" pitchFamily="34" charset="0"/>
                <a:cs typeface="Arial" panose="020B0604020202020204" pitchFamily="34" charset="0"/>
              </a:rPr>
              <a:t> daily agenda with session times and break times</a:t>
            </a:r>
            <a:endParaRPr lang="en-US"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45449C-3AE9-51E7-CFDF-5302F3403646}"/>
              </a:ext>
            </a:extLst>
          </p:cNvPr>
          <p:cNvSpPr>
            <a:spLocks noGrp="1"/>
          </p:cNvSpPr>
          <p:nvPr>
            <p:ph type="ftr" sz="quarter" idx="11"/>
          </p:nvPr>
        </p:nvSpPr>
        <p:spPr/>
        <p:txBody>
          <a:bodyPr/>
          <a:lstStyle/>
          <a:p>
            <a:r>
              <a:rPr lang="en-US"/>
              <a:t>Our Bodies, Our Rights!   |   An In-person Workshop</a:t>
            </a:r>
            <a:endParaRPr lang="en-US" dirty="0"/>
          </a:p>
        </p:txBody>
      </p:sp>
      <p:sp>
        <p:nvSpPr>
          <p:cNvPr id="6" name="Slide Number Placeholder 5">
            <a:extLst>
              <a:ext uri="{FF2B5EF4-FFF2-40B4-BE49-F238E27FC236}">
                <a16:creationId xmlns:a16="http://schemas.microsoft.com/office/drawing/2014/main" id="{38521CBB-399A-20F8-A0FD-6300E902DE5A}"/>
              </a:ext>
            </a:extLst>
          </p:cNvPr>
          <p:cNvSpPr>
            <a:spLocks noGrp="1"/>
          </p:cNvSpPr>
          <p:nvPr>
            <p:ph type="sldNum" sz="quarter" idx="12"/>
          </p:nvPr>
        </p:nvSpPr>
        <p:spPr/>
        <p:txBody>
          <a:bodyPr/>
          <a:lstStyle/>
          <a:p>
            <a:fld id="{028175E8-2982-4B09-AFF5-24CBA7DB805C}" type="slidenum">
              <a:rPr lang="en-US" smtClean="0"/>
              <a:pPr/>
              <a:t>5</a:t>
            </a:fld>
            <a:endParaRPr lang="en-US" dirty="0"/>
          </a:p>
        </p:txBody>
      </p:sp>
    </p:spTree>
    <p:extLst>
      <p:ext uri="{BB962C8B-B14F-4D97-AF65-F5344CB8AC3E}">
        <p14:creationId xmlns:p14="http://schemas.microsoft.com/office/powerpoint/2010/main" val="1356149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normAutofit fontScale="90000"/>
          </a:bodyPr>
          <a:lstStyle/>
          <a:p>
            <a:pPr marL="457200" indent="-457200">
              <a:tabLst>
                <a:tab pos="457200" algn="l"/>
              </a:tabLst>
            </a:pPr>
            <a:r>
              <a:rPr lang="en-US" dirty="0"/>
              <a:t>5. True or False?</a:t>
            </a:r>
            <a:br>
              <a:rPr lang="en-US" dirty="0"/>
            </a:br>
            <a:r>
              <a:rPr lang="en-US" dirty="0"/>
              <a:t>Teaching young people with disabilities</a:t>
            </a:r>
            <a:br>
              <a:rPr lang="en-US" dirty="0"/>
            </a:br>
            <a:r>
              <a:rPr lang="en-US" dirty="0"/>
              <a:t>sexuality education promotes sexual activity</a:t>
            </a:r>
            <a:br>
              <a:rPr lang="en-US" dirty="0"/>
            </a:br>
            <a:r>
              <a:rPr lang="en-US" dirty="0"/>
              <a:t>among young people.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50</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775397"/>
            <a:ext cx="7331664" cy="3392548"/>
          </a:xfrm>
        </p:spPr>
        <p:txBody>
          <a:bodyPr>
            <a:normAutofit/>
          </a:bodyPr>
          <a:lstStyle/>
          <a:p>
            <a:pPr marL="0" indent="0">
              <a:buNone/>
            </a:pPr>
            <a:r>
              <a:rPr lang="en-US" sz="2600" b="1" i="0" u="none" strike="noStrike" baseline="0" dirty="0">
                <a:solidFill>
                  <a:srgbClr val="D64F25"/>
                </a:solidFill>
                <a:latin typeface="Arial" panose="020B0604020202020204" pitchFamily="34" charset="0"/>
              </a:rPr>
              <a:t>A.  </a:t>
            </a:r>
            <a:r>
              <a:rPr lang="en-US" sz="2600" b="1" i="0" u="none" strike="noStrike" baseline="0" dirty="0">
                <a:solidFill>
                  <a:srgbClr val="211D1E"/>
                </a:solidFill>
                <a:latin typeface="Arial" panose="020B0604020202020204" pitchFamily="34" charset="0"/>
              </a:rPr>
              <a:t>True </a:t>
            </a:r>
            <a:endParaRPr lang="en-US" sz="2600" b="0" i="0" u="none" strike="noStrike" baseline="0" dirty="0">
              <a:solidFill>
                <a:srgbClr val="211D1E"/>
              </a:solidFill>
              <a:latin typeface="Arial" panose="020B0604020202020204" pitchFamily="34" charset="0"/>
            </a:endParaRPr>
          </a:p>
          <a:p>
            <a:pPr marL="0" indent="0">
              <a:buNone/>
            </a:pPr>
            <a:r>
              <a:rPr lang="en-US" sz="2600" b="1" i="0" u="none" strike="noStrike" baseline="0" dirty="0">
                <a:solidFill>
                  <a:srgbClr val="D64F25"/>
                </a:solidFill>
                <a:latin typeface="Arial" panose="020B0604020202020204" pitchFamily="34" charset="0"/>
              </a:rPr>
              <a:t>B.  </a:t>
            </a:r>
            <a:r>
              <a:rPr lang="en-US" sz="2600" b="1" i="0" u="none" strike="noStrike" baseline="0" dirty="0">
                <a:solidFill>
                  <a:srgbClr val="211D1E"/>
                </a:solidFill>
                <a:latin typeface="Arial" panose="020B0604020202020204" pitchFamily="34" charset="0"/>
              </a:rPr>
              <a:t>False</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1320526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a:xfrm>
            <a:off x="611333" y="690054"/>
            <a:ext cx="10515600" cy="1366209"/>
          </a:xfrm>
        </p:spPr>
        <p:txBody>
          <a:bodyPr>
            <a:normAutofit/>
          </a:bodyPr>
          <a:lstStyle/>
          <a:p>
            <a:r>
              <a:rPr lang="en-US" dirty="0">
                <a:solidFill>
                  <a:srgbClr val="D44516"/>
                </a:solidFill>
              </a:rPr>
              <a:t>ANSWER – B, FALSE</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1638301"/>
            <a:ext cx="9163734" cy="4380362"/>
          </a:xfrm>
        </p:spPr>
        <p:txBody>
          <a:bodyPr>
            <a:normAutofit/>
          </a:bodyPr>
          <a:lstStyle/>
          <a:p>
            <a:r>
              <a:rPr lang="en-US" b="0" i="0" u="none" strike="noStrike" baseline="0" dirty="0">
                <a:latin typeface="Arial" panose="020B0604020202020204" pitchFamily="34" charset="0"/>
              </a:rPr>
              <a:t>Comprehensive Sexuality Education (known as CSE) actually contributes to delayed onset of sex, increased use of contraceptives, fewer sexual partners, and a reduction in adolescent pregnancy and STIs/HIV.</a:t>
            </a:r>
          </a:p>
          <a:p>
            <a:endParaRPr lang="en-US" b="0" i="0" u="none" strike="noStrike" baseline="0" dirty="0">
              <a:latin typeface="Arial" panose="020B0604020202020204" pitchFamily="34" charset="0"/>
            </a:endParaRPr>
          </a:p>
          <a:p>
            <a:r>
              <a:rPr lang="en-US" b="0" i="0" u="none" strike="noStrike" baseline="0" dirty="0">
                <a:latin typeface="Arial" panose="020B0604020202020204" pitchFamily="34" charset="0"/>
              </a:rPr>
              <a:t>Women and young people with disabilities have the same rights as women and young people without disabilities to access CSE. Yet harmful stereotypes about disability and sexuality can prevent women and young people with disabilities from accessing this important information.</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51</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3229305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normAutofit/>
          </a:bodyPr>
          <a:lstStyle/>
          <a:p>
            <a:pPr marL="341313" indent="-341313">
              <a:tabLst>
                <a:tab pos="457200" algn="l"/>
              </a:tabLst>
            </a:pPr>
            <a:r>
              <a:rPr lang="en-US" dirty="0"/>
              <a:t>6. Bodily autonomy means: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38300"/>
            <a:ext cx="8823612" cy="4529645"/>
          </a:xfrm>
        </p:spPr>
        <p:txBody>
          <a:bodyPr>
            <a:normAutofit/>
          </a:bodyPr>
          <a:lstStyle/>
          <a:p>
            <a:pPr marL="457200" indent="-457200">
              <a:buClr>
                <a:srgbClr val="D44516"/>
              </a:buClr>
              <a:buFont typeface="+mj-lt"/>
              <a:buAutoNum type="alphaUcPeriod"/>
            </a:pPr>
            <a:r>
              <a:rPr lang="en-US" sz="2600" b="1" i="0" u="none" strike="noStrike" baseline="0" dirty="0">
                <a:latin typeface="Arial" panose="020B0604020202020204" pitchFamily="34" charset="0"/>
              </a:rPr>
              <a:t>Being able to utilize all of your limbs without the use of assistive devices.</a:t>
            </a:r>
          </a:p>
          <a:p>
            <a:pPr marL="457200" indent="-457200">
              <a:buClr>
                <a:srgbClr val="D44516"/>
              </a:buClr>
              <a:buFont typeface="+mj-lt"/>
              <a:buAutoNum type="alphaUcPeriod"/>
            </a:pPr>
            <a:r>
              <a:rPr lang="en-US" sz="2600" b="1" i="0" u="none" strike="noStrike" baseline="0" dirty="0">
                <a:latin typeface="Arial" panose="020B0604020202020204" pitchFamily="34" charset="0"/>
              </a:rPr>
              <a:t>The medical term for a human body.</a:t>
            </a:r>
          </a:p>
          <a:p>
            <a:pPr marL="457200" indent="-457200">
              <a:buClr>
                <a:srgbClr val="D44516"/>
              </a:buClr>
              <a:buFont typeface="+mj-lt"/>
              <a:buAutoNum type="alphaUcPeriod"/>
            </a:pPr>
            <a:r>
              <a:rPr lang="en-US" sz="2600" b="1" i="0" u="none" strike="noStrike" baseline="0" dirty="0">
                <a:latin typeface="Arial" panose="020B0604020202020204" pitchFamily="34" charset="0"/>
              </a:rPr>
              <a:t>Your body is for you, and your body is your own to have the power to make choices about in a dignified way.</a:t>
            </a:r>
          </a:p>
          <a:p>
            <a:pPr marL="457200" indent="-457200">
              <a:buClr>
                <a:srgbClr val="D44516"/>
              </a:buClr>
              <a:buFont typeface="+mj-lt"/>
              <a:buAutoNum type="alphaUcPeriod"/>
            </a:pPr>
            <a:r>
              <a:rPr lang="en-US" sz="2600" b="1" i="0" u="none" strike="noStrike" baseline="0" dirty="0">
                <a:latin typeface="Arial" panose="020B0604020202020204" pitchFamily="34" charset="0"/>
              </a:rPr>
              <a:t>An individual body.</a:t>
            </a:r>
            <a:endParaRPr lang="en-US" sz="2600" b="0" i="0" u="none" strike="noStrike" baseline="0" dirty="0">
              <a:solidFill>
                <a:srgbClr val="403F41"/>
              </a:solidFill>
              <a:latin typeface="Arial" panose="020B0604020202020204" pitchFamily="34" charset="0"/>
            </a:endParaRPr>
          </a:p>
        </p:txBody>
      </p:sp>
    </p:spTree>
    <p:extLst>
      <p:ext uri="{BB962C8B-B14F-4D97-AF65-F5344CB8AC3E}">
        <p14:creationId xmlns:p14="http://schemas.microsoft.com/office/powerpoint/2010/main" val="3835000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445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0D13-DC44-5F88-1C2A-39005493973B}"/>
              </a:ext>
            </a:extLst>
          </p:cNvPr>
          <p:cNvSpPr>
            <a:spLocks noGrp="1"/>
          </p:cNvSpPr>
          <p:nvPr>
            <p:ph type="title"/>
          </p:nvPr>
        </p:nvSpPr>
        <p:spPr>
          <a:xfrm>
            <a:off x="611333" y="690054"/>
            <a:ext cx="10515600" cy="1366209"/>
          </a:xfrm>
        </p:spPr>
        <p:txBody>
          <a:bodyPr>
            <a:normAutofit/>
          </a:bodyPr>
          <a:lstStyle/>
          <a:p>
            <a:r>
              <a:rPr lang="en-US" dirty="0">
                <a:solidFill>
                  <a:srgbClr val="D44516"/>
                </a:solidFill>
              </a:rPr>
              <a:t>ANSWER – C</a:t>
            </a:r>
          </a:p>
        </p:txBody>
      </p:sp>
      <p:sp>
        <p:nvSpPr>
          <p:cNvPr id="3" name="Text Placeholder 2">
            <a:extLst>
              <a:ext uri="{FF2B5EF4-FFF2-40B4-BE49-F238E27FC236}">
                <a16:creationId xmlns:a16="http://schemas.microsoft.com/office/drawing/2014/main" id="{4EF51E4D-E0D9-8331-8855-13884053CF21}"/>
              </a:ext>
            </a:extLst>
          </p:cNvPr>
          <p:cNvSpPr>
            <a:spLocks noGrp="1"/>
          </p:cNvSpPr>
          <p:nvPr>
            <p:ph type="body" idx="13"/>
          </p:nvPr>
        </p:nvSpPr>
        <p:spPr>
          <a:xfrm>
            <a:off x="611332" y="1440872"/>
            <a:ext cx="9801237" cy="4915477"/>
          </a:xfrm>
        </p:spPr>
        <p:txBody>
          <a:bodyPr>
            <a:noAutofit/>
          </a:bodyPr>
          <a:lstStyle/>
          <a:p>
            <a:pPr>
              <a:spcBef>
                <a:spcPts val="2400"/>
              </a:spcBef>
            </a:pPr>
            <a:r>
              <a:rPr lang="en-US" b="0" i="0" u="none" strike="noStrike" baseline="0" dirty="0">
                <a:latin typeface="Arial" panose="020B0604020202020204" pitchFamily="34" charset="0"/>
              </a:rPr>
              <a:t>Bodily autonomy means being able to determine one’s life and future, and having the information, services, and means to do so free from discrimination, coercion and violence. It is the power to make basic decisions about one’s own body and health, such as whether to have sex, use contraception or seek health care.</a:t>
            </a:r>
          </a:p>
          <a:p>
            <a:pPr>
              <a:spcBef>
                <a:spcPts val="2400"/>
              </a:spcBef>
            </a:pPr>
            <a:r>
              <a:rPr lang="en-US" b="0" i="0" u="none" strike="noStrike" baseline="0" dirty="0">
                <a:latin typeface="Arial" panose="020B0604020202020204" pitchFamily="34" charset="0"/>
              </a:rPr>
              <a:t>The power to make decisions about sexuality and reproduction is fundamental to women’s and people with disabilities’ empowerment overall. When societies do not equip persons with disabilities with the means to control whether, when or with whom to have sex and whether, when, or how often to become pregnant, they are denying large numbers of people of their right to bodily autonomy.</a:t>
            </a:r>
          </a:p>
        </p:txBody>
      </p:sp>
      <p:sp>
        <p:nvSpPr>
          <p:cNvPr id="5" name="Slide Number Placeholder 4">
            <a:extLst>
              <a:ext uri="{FF2B5EF4-FFF2-40B4-BE49-F238E27FC236}">
                <a16:creationId xmlns:a16="http://schemas.microsoft.com/office/drawing/2014/main" id="{138A41A3-4F43-04B1-A782-9913A2BFC4D4}"/>
              </a:ext>
            </a:extLst>
          </p:cNvPr>
          <p:cNvSpPr>
            <a:spLocks noGrp="1"/>
          </p:cNvSpPr>
          <p:nvPr>
            <p:ph type="sldNum" sz="quarter" idx="12"/>
          </p:nvPr>
        </p:nvSpPr>
        <p:spPr/>
        <p:txBody>
          <a:bodyPr/>
          <a:lstStyle/>
          <a:p>
            <a:fld id="{028175E8-2982-4B09-AFF5-24CBA7DB805C}" type="slidenum">
              <a:rPr lang="en-US" smtClean="0"/>
              <a:pPr/>
              <a:t>53</a:t>
            </a:fld>
            <a:endParaRPr lang="en-US" dirty="0"/>
          </a:p>
        </p:txBody>
      </p:sp>
      <p:pic>
        <p:nvPicPr>
          <p:cNvPr id="9" name="Graphic 8">
            <a:hlinkClick r:id="rId2" action="ppaction://hlinkfile"/>
            <a:extLst>
              <a:ext uri="{FF2B5EF4-FFF2-40B4-BE49-F238E27FC236}">
                <a16:creationId xmlns:a16="http://schemas.microsoft.com/office/drawing/2014/main" id="{6D2F69A8-892C-D6AA-D4E3-B46656AFA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07242" y="647700"/>
            <a:ext cx="1123950" cy="990600"/>
          </a:xfrm>
          <a:prstGeom prst="rect">
            <a:avLst/>
          </a:prstGeom>
        </p:spPr>
      </p:pic>
    </p:spTree>
    <p:extLst>
      <p:ext uri="{BB962C8B-B14F-4D97-AF65-F5344CB8AC3E}">
        <p14:creationId xmlns:p14="http://schemas.microsoft.com/office/powerpoint/2010/main" val="321663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936465" cy="4596935"/>
          </a:xfrm>
        </p:spPr>
        <p:txBody>
          <a:bodyPr>
            <a:noAutofit/>
          </a:bodyPr>
          <a:lstStyle/>
          <a:p>
            <a:r>
              <a:rPr lang="en-US" b="0" i="0" u="none" strike="noStrike" baseline="0" dirty="0">
                <a:latin typeface="Arial" panose="020B0604020202020204" pitchFamily="34" charset="0"/>
              </a:rPr>
              <a:t>The topics we discussed in this game represent the range of subjects covered by the term Sexual and Reproductive Health and Rights.</a:t>
            </a:r>
          </a:p>
          <a:p>
            <a:r>
              <a:rPr lang="en-US" b="0" i="0" u="none" strike="noStrike" baseline="0" dirty="0">
                <a:latin typeface="Arial" panose="020B0604020202020204" pitchFamily="34" charset="0"/>
              </a:rPr>
              <a:t>In many communities around the world, the topic of sexuality is thought to be a private subject and talking about it in the open like this can be hard. This is especially true for people with disabilities. However, sexuality and sexual health are a key part of being human and there is nothing to be ashamed about. When we have access to accurate, unbiased, and evidence-based information about sexuality and sexual health, we can feel empowered, make healthy decisions, and enjoy healthy intimate relationships.</a:t>
            </a:r>
          </a:p>
        </p:txBody>
      </p:sp>
    </p:spTree>
    <p:extLst>
      <p:ext uri="{BB962C8B-B14F-4D97-AF65-F5344CB8AC3E}">
        <p14:creationId xmlns:p14="http://schemas.microsoft.com/office/powerpoint/2010/main" val="3777292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1" y="1571010"/>
            <a:ext cx="9377795" cy="4596935"/>
          </a:xfrm>
        </p:spPr>
        <p:txBody>
          <a:bodyPr>
            <a:normAutofit/>
          </a:bodyPr>
          <a:lstStyle/>
          <a:p>
            <a:pPr marL="0" indent="0">
              <a:buNone/>
            </a:pPr>
            <a:r>
              <a:rPr lang="en-US" sz="2600" b="0" i="0" u="none" strike="noStrike" baseline="0" dirty="0">
                <a:latin typeface="Arial" panose="020B0604020202020204" pitchFamily="34" charset="0"/>
              </a:rPr>
              <a:t>In this activity we have learned about some concepts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that may be new to you.</a:t>
            </a:r>
          </a:p>
          <a:p>
            <a:pPr marL="0" indent="0">
              <a:buNone/>
            </a:pPr>
            <a:endParaRPr lang="en-US" sz="2600" b="0" i="0" u="none" strike="noStrike" baseline="0" dirty="0">
              <a:latin typeface="Arial" panose="020B0604020202020204" pitchFamily="34" charset="0"/>
            </a:endParaRPr>
          </a:p>
          <a:p>
            <a:pPr>
              <a:buClr>
                <a:schemeClr val="tx1"/>
              </a:buClr>
            </a:pPr>
            <a:r>
              <a:rPr lang="en-US" sz="2600" b="1" i="0" u="none" strike="noStrike" baseline="0" dirty="0">
                <a:solidFill>
                  <a:srgbClr val="D44516"/>
                </a:solidFill>
                <a:latin typeface="Arial" panose="020B0604020202020204" pitchFamily="34" charset="0"/>
              </a:rPr>
              <a:t>Self-determination</a:t>
            </a:r>
            <a:r>
              <a:rPr lang="en-US" sz="2600" b="0" i="0" u="none" strike="noStrike" baseline="0" dirty="0">
                <a:solidFill>
                  <a:srgbClr val="403F41"/>
                </a:solidFill>
                <a:latin typeface="Arial" panose="020B0604020202020204" pitchFamily="34" charset="0"/>
              </a:rPr>
              <a:t> </a:t>
            </a:r>
            <a:r>
              <a:rPr lang="en-US" sz="2600" b="0" i="0" u="none" strike="noStrike" baseline="0" dirty="0">
                <a:latin typeface="Arial" panose="020B0604020202020204" pitchFamily="34" charset="0"/>
              </a:rPr>
              <a:t>means having the freedom and support to make choices about one’s own life and requires the knowledge and skills to advocate for oneself</a:t>
            </a:r>
            <a:r>
              <a:rPr lang="en-US" sz="2600" b="0" i="0" u="none" strike="noStrike" baseline="0" dirty="0">
                <a:solidFill>
                  <a:srgbClr val="403F41"/>
                </a:solidFill>
                <a:latin typeface="Arial" panose="020B0604020202020204" pitchFamily="34" charset="0"/>
              </a:rPr>
              <a:t>.</a:t>
            </a:r>
          </a:p>
          <a:p>
            <a:pPr>
              <a:buClr>
                <a:schemeClr val="tx1"/>
              </a:buClr>
            </a:pPr>
            <a:r>
              <a:rPr lang="en-US" sz="2600" b="1" i="0" u="none" strike="noStrike" baseline="0" dirty="0">
                <a:solidFill>
                  <a:srgbClr val="D44516"/>
                </a:solidFill>
                <a:latin typeface="Arial" panose="020B0604020202020204" pitchFamily="34" charset="0"/>
              </a:rPr>
              <a:t>Reproductive</a:t>
            </a:r>
            <a:r>
              <a:rPr lang="en-US" sz="2600" b="0" i="0" u="none" strike="noStrike" baseline="0" dirty="0">
                <a:solidFill>
                  <a:srgbClr val="403F41"/>
                </a:solidFill>
                <a:latin typeface="Arial" panose="020B0604020202020204" pitchFamily="34" charset="0"/>
              </a:rPr>
              <a:t> </a:t>
            </a:r>
            <a:r>
              <a:rPr lang="en-US" sz="2600" b="0" i="0" u="none" strike="noStrike" baseline="0" dirty="0">
                <a:latin typeface="Arial" panose="020B0604020202020204" pitchFamily="34" charset="0"/>
              </a:rPr>
              <a:t>health is a state of complete physical, mental, and social well-being and not merely the absence of illness, in all matters relating to the reproductive system and to its functions and processes.</a:t>
            </a:r>
          </a:p>
        </p:txBody>
      </p:sp>
    </p:spTree>
    <p:extLst>
      <p:ext uri="{BB962C8B-B14F-4D97-AF65-F5344CB8AC3E}">
        <p14:creationId xmlns:p14="http://schemas.microsoft.com/office/powerpoint/2010/main" val="1859689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641032" cy="4596935"/>
          </a:xfrm>
        </p:spPr>
        <p:txBody>
          <a:bodyPr>
            <a:normAutofit/>
          </a:bodyPr>
          <a:lstStyle/>
          <a:p>
            <a:pPr>
              <a:buClr>
                <a:schemeClr val="tx1"/>
              </a:buClr>
            </a:pPr>
            <a:r>
              <a:rPr lang="en-US" sz="2600" b="1" i="0" u="none" strike="noStrike" baseline="0" dirty="0">
                <a:solidFill>
                  <a:srgbClr val="D44516"/>
                </a:solidFill>
                <a:latin typeface="Arial" panose="020B0604020202020204" pitchFamily="34" charset="0"/>
              </a:rPr>
              <a:t>Reproductive rights </a:t>
            </a:r>
            <a:r>
              <a:rPr lang="en-US" sz="2600" b="0" i="0" u="none" strike="noStrike" baseline="0" dirty="0">
                <a:latin typeface="Arial" panose="020B0604020202020204" pitchFamily="34" charset="0"/>
              </a:rPr>
              <a:t>are the right of all people to decide freely and responsibly on the number, spacing, and timing of their children and to have the information and means to do so, and the right to attain the highest standard of sexual and reproductive health.</a:t>
            </a:r>
          </a:p>
          <a:p>
            <a:pPr>
              <a:buClr>
                <a:schemeClr val="tx1"/>
              </a:buClr>
            </a:pPr>
            <a:r>
              <a:rPr lang="en-US" sz="2600" b="1" i="0" u="none" strike="noStrike" baseline="0" dirty="0">
                <a:solidFill>
                  <a:srgbClr val="D44516"/>
                </a:solidFill>
                <a:latin typeface="Arial" panose="020B0604020202020204" pitchFamily="34" charset="0"/>
              </a:rPr>
              <a:t>Sexual health </a:t>
            </a:r>
            <a:r>
              <a:rPr lang="en-US" sz="2600" b="0" i="0" u="none" strike="noStrike" baseline="0" dirty="0">
                <a:latin typeface="Arial" panose="020B0604020202020204" pitchFamily="34" charset="0"/>
              </a:rPr>
              <a:t>is a state of complete physical, mental, and social wellbeing in relation to sexuality, not merely the absence of illness. It requires a positive and respectful approach to sexuality and sexual relationships, as well as pleasurable and safe sexual experiences, free of coercion, discrimination, and violence.</a:t>
            </a:r>
          </a:p>
        </p:txBody>
      </p:sp>
    </p:spTree>
    <p:extLst>
      <p:ext uri="{BB962C8B-B14F-4D97-AF65-F5344CB8AC3E}">
        <p14:creationId xmlns:p14="http://schemas.microsoft.com/office/powerpoint/2010/main" val="3541385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57</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10168285" cy="4596935"/>
          </a:xfrm>
        </p:spPr>
        <p:txBody>
          <a:bodyPr>
            <a:noAutofit/>
          </a:bodyPr>
          <a:lstStyle/>
          <a:p>
            <a:pPr>
              <a:buClr>
                <a:schemeClr val="tx1"/>
              </a:buClr>
            </a:pPr>
            <a:r>
              <a:rPr lang="en-US" b="1" i="0" u="none" strike="noStrike" baseline="0" dirty="0">
                <a:solidFill>
                  <a:srgbClr val="D44516"/>
                </a:solidFill>
                <a:latin typeface="Arial" panose="020B0604020202020204" pitchFamily="34" charset="0"/>
              </a:rPr>
              <a:t>Sexual rights </a:t>
            </a:r>
            <a:r>
              <a:rPr lang="en-US" i="0" u="none" strike="noStrike" baseline="0" dirty="0">
                <a:latin typeface="Arial" panose="020B0604020202020204" pitchFamily="34" charset="0"/>
              </a:rPr>
              <a:t>are the rights of all people to attain the highest attainable standard of sexual health free of coercion, violence, and discrimination of any kind; to pursue a satisfying, safe, and pleasurable sexual life; to have control over and decide freely and consensually, on matters related to sexuality, reproduction, bodily integrity, choice, and gender identity; and to accessible services, education, and information, necessary to do so.</a:t>
            </a:r>
          </a:p>
          <a:p>
            <a:pPr>
              <a:buClr>
                <a:schemeClr val="tx1"/>
              </a:buClr>
            </a:pPr>
            <a:r>
              <a:rPr lang="en-US" b="1" i="0" u="none" strike="noStrike" baseline="0" dirty="0">
                <a:solidFill>
                  <a:srgbClr val="D44516"/>
                </a:solidFill>
                <a:latin typeface="Arial" panose="020B0604020202020204" pitchFamily="34" charset="0"/>
              </a:rPr>
              <a:t>Bodily autonomy </a:t>
            </a:r>
            <a:r>
              <a:rPr lang="en-US" i="0" u="none" strike="noStrike" baseline="0" dirty="0">
                <a:latin typeface="Arial" panose="020B0604020202020204" pitchFamily="34" charset="0"/>
              </a:rPr>
              <a:t>means being able to determine one’s life and future, and having the information, services, and means to do so free from discrimination, coercion, and violence. It is the power to make basic decisions about one’s own body and health, such as whether to have sex, use contraception or seek health care.</a:t>
            </a:r>
          </a:p>
        </p:txBody>
      </p:sp>
    </p:spTree>
    <p:extLst>
      <p:ext uri="{BB962C8B-B14F-4D97-AF65-F5344CB8AC3E}">
        <p14:creationId xmlns:p14="http://schemas.microsoft.com/office/powerpoint/2010/main" val="544622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2C</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58</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INFORMED CONSENT</a:t>
            </a:r>
          </a:p>
        </p:txBody>
      </p:sp>
    </p:spTree>
    <p:extLst>
      <p:ext uri="{BB962C8B-B14F-4D97-AF65-F5344CB8AC3E}">
        <p14:creationId xmlns:p14="http://schemas.microsoft.com/office/powerpoint/2010/main" val="1462377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2C: KEY MESSAGE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59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10039496" cy="4596935"/>
          </a:xfrm>
        </p:spPr>
        <p:txBody>
          <a:bodyPr>
            <a:noAutofit/>
          </a:bodyPr>
          <a:lstStyle/>
          <a:p>
            <a:pPr>
              <a:buClr>
                <a:schemeClr val="tx1"/>
              </a:buClr>
            </a:pPr>
            <a:r>
              <a:rPr lang="en-US" sz="2600" b="1" i="0" u="none" strike="noStrike" baseline="0" dirty="0">
                <a:solidFill>
                  <a:srgbClr val="D44516"/>
                </a:solidFill>
                <a:latin typeface="Arial" panose="020B0604020202020204" pitchFamily="34" charset="0"/>
              </a:rPr>
              <a:t>Informed consent </a:t>
            </a:r>
            <a:r>
              <a:rPr lang="en-US" sz="2600" i="0" u="none" strike="noStrike" baseline="0" dirty="0">
                <a:latin typeface="Arial" panose="020B0604020202020204" pitchFamily="34" charset="0"/>
              </a:rPr>
              <a:t>is the process of communication between a service provider and a service recipient that results in the service recipient providing consent voluntarily and without threats, intimidation, or inducements for a service, referral, or dissemination of the person’s private information.</a:t>
            </a:r>
          </a:p>
          <a:p>
            <a:pPr>
              <a:buClr>
                <a:schemeClr val="tx1"/>
              </a:buClr>
            </a:pPr>
            <a:r>
              <a:rPr lang="en-US" sz="2600" i="0" u="none" strike="noStrike" baseline="0" dirty="0">
                <a:latin typeface="Arial" panose="020B0604020202020204" pitchFamily="34" charset="0"/>
              </a:rPr>
              <a:t>The service recipient must receive information and counseling about the services available, benefits, risks, and potential alternatives in a language and form that is understandable to the service recipient, with support as requested and directed by the recipient.</a:t>
            </a:r>
          </a:p>
          <a:p>
            <a:pPr>
              <a:buClr>
                <a:schemeClr val="tx1"/>
              </a:buClr>
            </a:pPr>
            <a:r>
              <a:rPr lang="en-US" sz="2600" i="0" u="none" strike="noStrike" baseline="0" dirty="0">
                <a:latin typeface="Arial" panose="020B0604020202020204" pitchFamily="34" charset="0"/>
              </a:rPr>
              <a:t>People with disabilities are often denied these rights.</a:t>
            </a:r>
          </a:p>
        </p:txBody>
      </p:sp>
    </p:spTree>
    <p:extLst>
      <p:ext uri="{BB962C8B-B14F-4D97-AF65-F5344CB8AC3E}">
        <p14:creationId xmlns:p14="http://schemas.microsoft.com/office/powerpoint/2010/main" val="304934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dirty="0"/>
              <a:t>INTRODUCTIONS</a:t>
            </a:r>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idx="4294967295"/>
          </p:nvPr>
        </p:nvSpPr>
        <p:spPr>
          <a:xfrm>
            <a:off x="611333" y="1411194"/>
            <a:ext cx="10515600" cy="3222966"/>
          </a:xfrm>
        </p:spPr>
        <p:txBody>
          <a:bodyPr>
            <a:noAutofit/>
          </a:bodyPr>
          <a:lstStyle/>
          <a:p>
            <a:pPr marL="0" indent="0">
              <a:lnSpc>
                <a:spcPct val="150000"/>
              </a:lnSpc>
              <a:buNone/>
            </a:pPr>
            <a:r>
              <a:rPr lang="en-US" sz="2600" b="1" dirty="0">
                <a:latin typeface="Arial"/>
                <a:ea typeface="Arial"/>
                <a:cs typeface="Arial"/>
                <a:sym typeface="Arial"/>
              </a:rPr>
              <a:t>Please introduce yourself by answering the following:</a:t>
            </a:r>
            <a:endParaRPr lang="cs-CZ" sz="2600" b="1" dirty="0">
              <a:latin typeface="Arial"/>
              <a:ea typeface="Arial"/>
              <a:cs typeface="Arial"/>
              <a:sym typeface="Arial"/>
            </a:endParaRPr>
          </a:p>
          <a:p>
            <a:pPr marL="457200" indent="-457200">
              <a:lnSpc>
                <a:spcPct val="150000"/>
              </a:lnSpc>
              <a:buFont typeface="+mj-lt"/>
              <a:buAutoNum type="arabicPeriod"/>
            </a:pPr>
            <a:r>
              <a:rPr lang="en-US" sz="2600" dirty="0">
                <a:latin typeface="Arial"/>
                <a:ea typeface="Arial"/>
                <a:cs typeface="Arial"/>
                <a:sym typeface="Arial"/>
              </a:rPr>
              <a:t>What is your name?  </a:t>
            </a:r>
          </a:p>
          <a:p>
            <a:pPr marL="457200" indent="-457200">
              <a:lnSpc>
                <a:spcPct val="150000"/>
              </a:lnSpc>
              <a:buFont typeface="+mj-lt"/>
              <a:buAutoNum type="arabicPeriod"/>
            </a:pPr>
            <a:r>
              <a:rPr lang="en-US" sz="2600" dirty="0">
                <a:latin typeface="Arial"/>
                <a:ea typeface="Arial"/>
                <a:cs typeface="Arial"/>
                <a:sym typeface="Arial"/>
              </a:rPr>
              <a:t>Describe yourself today.</a:t>
            </a:r>
          </a:p>
          <a:p>
            <a:pPr marL="457200" indent="-457200">
              <a:lnSpc>
                <a:spcPct val="100000"/>
              </a:lnSpc>
              <a:buFont typeface="+mj-lt"/>
              <a:buAutoNum type="arabicPeriod"/>
            </a:pPr>
            <a:r>
              <a:rPr lang="en-US" sz="2600" dirty="0">
                <a:latin typeface="Arial"/>
                <a:ea typeface="Arial"/>
                <a:cs typeface="Arial"/>
                <a:sym typeface="Arial"/>
              </a:rPr>
              <a:t>Are you part of an organization of persons with disabilities?</a:t>
            </a:r>
            <a:br>
              <a:rPr lang="en-US" sz="2600" dirty="0">
                <a:latin typeface="Arial"/>
                <a:ea typeface="Arial"/>
                <a:cs typeface="Arial"/>
                <a:sym typeface="Arial"/>
              </a:rPr>
            </a:br>
            <a:r>
              <a:rPr lang="en-US" sz="2600" dirty="0">
                <a:latin typeface="Arial"/>
                <a:ea typeface="Arial"/>
                <a:cs typeface="Arial"/>
                <a:sym typeface="Arial"/>
              </a:rPr>
              <a:t>Which one?</a:t>
            </a:r>
          </a:p>
          <a:p>
            <a:pPr marL="457200" indent="-457200">
              <a:lnSpc>
                <a:spcPct val="150000"/>
              </a:lnSpc>
              <a:buFont typeface="+mj-lt"/>
              <a:buAutoNum type="arabicPeriod"/>
            </a:pPr>
            <a:r>
              <a:rPr lang="en-US" sz="2600" dirty="0">
                <a:latin typeface="Arial"/>
                <a:ea typeface="Arial"/>
                <a:cs typeface="Arial"/>
                <a:sym typeface="Arial"/>
              </a:rPr>
              <a:t>Are you part of other networks or communities?</a:t>
            </a:r>
          </a:p>
          <a:p>
            <a:pPr marL="457200" indent="-457200">
              <a:lnSpc>
                <a:spcPct val="150000"/>
              </a:lnSpc>
              <a:buFont typeface="+mj-lt"/>
              <a:buAutoNum type="arabicPeriod"/>
            </a:pPr>
            <a:r>
              <a:rPr lang="en-US" sz="2600" dirty="0">
                <a:latin typeface="Arial"/>
                <a:ea typeface="Arial"/>
                <a:cs typeface="Arial"/>
                <a:sym typeface="Arial"/>
              </a:rPr>
              <a:t>What is your favorite food and why?</a:t>
            </a:r>
            <a:endParaRPr lang="en-US" sz="2600" dirty="0"/>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An In-person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6</a:t>
            </a:fld>
            <a:endParaRPr lang="en-US"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845161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3</a:t>
            </a:r>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60</a:t>
            </a:fld>
            <a:endParaRPr lang="en-US" dirty="0"/>
          </a:p>
        </p:txBody>
      </p:sp>
      <p:sp>
        <p:nvSpPr>
          <p:cNvPr id="2" name="Text Placeholder 1">
            <a:extLst>
              <a:ext uri="{FF2B5EF4-FFF2-40B4-BE49-F238E27FC236}">
                <a16:creationId xmlns:a16="http://schemas.microsoft.com/office/drawing/2014/main" id="{EA61388F-BC6F-EE34-85FF-E16748CC1D39}"/>
              </a:ext>
            </a:extLst>
          </p:cNvPr>
          <p:cNvSpPr>
            <a:spLocks noGrp="1"/>
          </p:cNvSpPr>
          <p:nvPr>
            <p:ph type="body" sz="quarter" idx="13"/>
          </p:nvPr>
        </p:nvSpPr>
        <p:spPr/>
        <p:txBody>
          <a:bodyPr/>
          <a:lstStyle/>
          <a:p>
            <a:pPr lvl="0"/>
            <a:r>
              <a:rPr lang="en-US" dirty="0"/>
              <a:t>ACCESSING SEXUAL </a:t>
            </a:r>
            <a:br>
              <a:rPr lang="en-US" dirty="0"/>
            </a:br>
            <a:r>
              <a:rPr lang="en-US" dirty="0"/>
              <a:t>AND REPRODUCTIVE HEALTH SERVICES</a:t>
            </a:r>
          </a:p>
        </p:txBody>
      </p:sp>
    </p:spTree>
    <p:extLst>
      <p:ext uri="{BB962C8B-B14F-4D97-AF65-F5344CB8AC3E}">
        <p14:creationId xmlns:p14="http://schemas.microsoft.com/office/powerpoint/2010/main" val="2693437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604A90"/>
                </a:solidFill>
              </a:rPr>
              <a:t>ACTIVITY 3A</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61</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5352AAA8-A284-887B-FBFD-F01C9203B2EA}"/>
              </a:ext>
            </a:extLst>
          </p:cNvPr>
          <p:cNvSpPr txBox="1"/>
          <p:nvPr/>
        </p:nvSpPr>
        <p:spPr>
          <a:xfrm>
            <a:off x="492969" y="1706526"/>
            <a:ext cx="6096000" cy="3416320"/>
          </a:xfrm>
          <a:prstGeom prst="rect">
            <a:avLst/>
          </a:prstGeom>
          <a:noFill/>
        </p:spPr>
        <p:txBody>
          <a:bodyPr wrap="square">
            <a:spAutoFit/>
          </a:bodyPr>
          <a:lstStyle/>
          <a:p>
            <a:r>
              <a:rPr lang="en-US" sz="5400" b="1" dirty="0">
                <a:solidFill>
                  <a:schemeClr val="tx1"/>
                </a:solidFill>
                <a:latin typeface="Arial" panose="020B0604020202020204" pitchFamily="34" charset="0"/>
                <a:cs typeface="Arial" panose="020B0604020202020204" pitchFamily="34" charset="0"/>
              </a:rPr>
              <a:t>SEXUAL AND REPRODUCTIVE HEALTH SERVICES</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265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SEXUAL AND REPRODUCTIVE HEALTH KEY SERVICES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775968"/>
            <a:ext cx="11192154" cy="4391977"/>
          </a:xfrm>
        </p:spPr>
        <p:txBody>
          <a:bodyPr>
            <a:noAutofit/>
          </a:bodyPr>
          <a:lstStyle/>
          <a:p>
            <a:r>
              <a:rPr lang="en-US" sz="2600" b="0" i="0" u="none" strike="noStrike" baseline="0" dirty="0">
                <a:latin typeface="Arial" panose="020B0604020202020204" pitchFamily="34" charset="0"/>
              </a:rPr>
              <a:t>Comprehensive sexuality education and information: understanding anatomy, sexual orientation, healthy relationships, and more!</a:t>
            </a:r>
          </a:p>
          <a:p>
            <a:r>
              <a:rPr lang="en-US" sz="2600" b="0" i="0" u="none" strike="noStrike" baseline="0" dirty="0">
                <a:latin typeface="Arial" panose="020B0604020202020204" pitchFamily="34" charset="0"/>
              </a:rPr>
              <a:t>Information, counseling, and services for a range of modern contraceptives.</a:t>
            </a:r>
          </a:p>
          <a:p>
            <a:r>
              <a:rPr lang="en-US" sz="2600" b="0" i="0" u="none" strike="noStrike" baseline="0" dirty="0">
                <a:latin typeface="Arial" panose="020B0604020202020204" pitchFamily="34" charset="0"/>
              </a:rPr>
              <a:t>Prenatal, childbirth, and postnatal care, including emergency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obstetric and newborn care.</a:t>
            </a:r>
          </a:p>
          <a:p>
            <a:r>
              <a:rPr lang="en-US" sz="2600" b="0" i="0" u="none" strike="noStrike" baseline="0" dirty="0">
                <a:latin typeface="Arial" panose="020B0604020202020204" pitchFamily="34" charset="0"/>
              </a:rPr>
              <a:t>Safe abortion services (where legal) and treatment of the complications </a:t>
            </a:r>
            <a:br>
              <a:rPr lang="en-US" sz="2600" b="0" i="0" u="none" strike="noStrike" baseline="0" dirty="0">
                <a:latin typeface="Arial" panose="020B0604020202020204" pitchFamily="34" charset="0"/>
              </a:rPr>
            </a:br>
            <a:r>
              <a:rPr lang="en-US" sz="2600" b="0" i="0" u="none" strike="noStrike" baseline="0" dirty="0">
                <a:latin typeface="Arial" panose="020B0604020202020204" pitchFamily="34" charset="0"/>
              </a:rPr>
              <a:t>of unsafe abortion.</a:t>
            </a:r>
          </a:p>
          <a:p>
            <a:r>
              <a:rPr lang="en-US" sz="2600" b="0" i="0" u="none" strike="noStrike" baseline="0" dirty="0">
                <a:latin typeface="Arial" panose="020B0604020202020204" pitchFamily="34" charset="0"/>
              </a:rPr>
              <a:t>Information, prevention, testing, and treatment of HIV infection and other STIs.</a:t>
            </a:r>
          </a:p>
        </p:txBody>
      </p:sp>
    </p:spTree>
    <p:extLst>
      <p:ext uri="{BB962C8B-B14F-4D97-AF65-F5344CB8AC3E}">
        <p14:creationId xmlns:p14="http://schemas.microsoft.com/office/powerpoint/2010/main" val="1466321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SEXUAL AND REPRODUCTIVE HEALTH KEY SERVICES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775968"/>
            <a:ext cx="10380785" cy="4391977"/>
          </a:xfrm>
        </p:spPr>
        <p:txBody>
          <a:bodyPr>
            <a:noAutofit/>
          </a:bodyPr>
          <a:lstStyle/>
          <a:p>
            <a:r>
              <a:rPr lang="en-US" sz="2600" b="0" i="0" u="none" strike="noStrike" baseline="0" dirty="0">
                <a:latin typeface="Arial" panose="020B0604020202020204" pitchFamily="34" charset="0"/>
              </a:rPr>
              <a:t>Prevention of, detection of, immediate services for, and referrals for cases of sexual and gender-based violence.</a:t>
            </a:r>
          </a:p>
          <a:p>
            <a:r>
              <a:rPr lang="en-US" sz="2600" b="0" i="0" u="none" strike="noStrike" baseline="0" dirty="0">
                <a:latin typeface="Arial" panose="020B0604020202020204" pitchFamily="34" charset="0"/>
              </a:rPr>
              <a:t>Prevention, detection, and management of reproductive cancers, like cervical cancer.</a:t>
            </a:r>
          </a:p>
          <a:p>
            <a:r>
              <a:rPr lang="en-US" sz="2600" b="0" i="0" u="none" strike="noStrike" baseline="0" dirty="0">
                <a:latin typeface="Arial" panose="020B0604020202020204" pitchFamily="34" charset="0"/>
              </a:rPr>
              <a:t>Information, counselling, and services for subfertility and infertility.</a:t>
            </a:r>
          </a:p>
          <a:p>
            <a:r>
              <a:rPr lang="en-US" sz="2600" b="0" i="0" u="none" strike="noStrike" baseline="0" dirty="0">
                <a:latin typeface="Arial" panose="020B0604020202020204" pitchFamily="34" charset="0"/>
              </a:rPr>
              <a:t>Information, counselling, and services for sexual health and wellbeing, including routine health services: pelvic exams, pap smears, mammograms, cancer screenings.</a:t>
            </a:r>
          </a:p>
          <a:p>
            <a:r>
              <a:rPr lang="en-US" sz="2600" b="0" i="0" u="none" strike="noStrike" baseline="0" dirty="0">
                <a:latin typeface="Arial" panose="020B0604020202020204" pitchFamily="34" charset="0"/>
              </a:rPr>
              <a:t>Adolescent and youth-tailored services.</a:t>
            </a:r>
          </a:p>
        </p:txBody>
      </p:sp>
    </p:spTree>
    <p:extLst>
      <p:ext uri="{BB962C8B-B14F-4D97-AF65-F5344CB8AC3E}">
        <p14:creationId xmlns:p14="http://schemas.microsoft.com/office/powerpoint/2010/main" val="1350559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ELSA’S STORY</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10683439" cy="4529645"/>
          </a:xfrm>
        </p:spPr>
        <p:txBody>
          <a:bodyPr>
            <a:noAutofit/>
          </a:bodyPr>
          <a:lstStyle/>
          <a:p>
            <a:pPr marL="0" indent="0">
              <a:buNone/>
            </a:pPr>
            <a:r>
              <a:rPr lang="en-US" sz="2600" b="0" i="0" u="none" strike="noStrike" baseline="0" dirty="0">
                <a:latin typeface="Arial" panose="020B0604020202020204" pitchFamily="34" charset="0"/>
              </a:rPr>
              <a:t>Elsa is a 35-year-old Deaf woman. She lives in a rural community and  is married. She knows sign language, but sign language interpreters are not common in her community. She has never visited a health clinic and has never received sexual or reproductive health services. She recently found out she is pregnant and is excited to have the baby. The Ministry of Health has designed a community reproductive </a:t>
            </a:r>
            <a:r>
              <a:rPr lang="en-US" sz="2600" dirty="0"/>
              <a:t>h</a:t>
            </a:r>
            <a:r>
              <a:rPr lang="en-US" sz="2600" b="0" i="0" u="none" strike="noStrike" baseline="0" dirty="0">
                <a:latin typeface="Arial" panose="020B0604020202020204" pitchFamily="34" charset="0"/>
              </a:rPr>
              <a:t>ealthcare outreach program for Elsa’s area, but they did not consider people with disabilities. </a:t>
            </a:r>
          </a:p>
          <a:p>
            <a:pPr marL="0" indent="0">
              <a:buNone/>
            </a:pPr>
            <a:r>
              <a:rPr lang="en-US" sz="2600" b="0" i="0" u="none" strike="noStrike" baseline="0" dirty="0">
                <a:latin typeface="Arial" panose="020B0604020202020204" pitchFamily="34" charset="0"/>
              </a:rPr>
              <a:t>The ministry comes to you as the representative of an organization of people with disabilities and asks: How can we make our outreach program more accessible to Deaf women like Elsa?</a:t>
            </a:r>
          </a:p>
        </p:txBody>
      </p:sp>
    </p:spTree>
    <p:extLst>
      <p:ext uri="{BB962C8B-B14F-4D97-AF65-F5344CB8AC3E}">
        <p14:creationId xmlns:p14="http://schemas.microsoft.com/office/powerpoint/2010/main" val="3369642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BRAINSTORMING QUESTION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38300"/>
            <a:ext cx="7936922" cy="4529645"/>
          </a:xfrm>
        </p:spPr>
        <p:txBody>
          <a:bodyPr>
            <a:normAutofit/>
          </a:bodyPr>
          <a:lstStyle/>
          <a:p>
            <a:pPr marL="0" indent="0">
              <a:buNone/>
            </a:pPr>
            <a:r>
              <a:rPr lang="en-US" sz="2600" b="1" i="0" u="none" strike="noStrike" baseline="0" dirty="0">
                <a:solidFill>
                  <a:srgbClr val="403F41"/>
                </a:solidFill>
                <a:latin typeface="Arial" panose="020B0604020202020204" pitchFamily="34" charset="0"/>
              </a:rPr>
              <a:t>How can a community reproductive healthcare outreach program be made accessible to Deaf women?</a:t>
            </a:r>
          </a:p>
        </p:txBody>
      </p:sp>
    </p:spTree>
    <p:extLst>
      <p:ext uri="{BB962C8B-B14F-4D97-AF65-F5344CB8AC3E}">
        <p14:creationId xmlns:p14="http://schemas.microsoft.com/office/powerpoint/2010/main" val="523742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SEXUAL AND REPRODUCTIVE</a:t>
            </a:r>
            <a:br>
              <a:rPr lang="en-US" dirty="0">
                <a:solidFill>
                  <a:srgbClr val="604A90"/>
                </a:solidFill>
              </a:rPr>
            </a:br>
            <a:r>
              <a:rPr lang="en-US" dirty="0">
                <a:solidFill>
                  <a:srgbClr val="604A90"/>
                </a:solidFill>
              </a:rPr>
              <a:t>HEALTH KEY SERVICES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8851322" cy="4120781"/>
          </a:xfrm>
        </p:spPr>
        <p:txBody>
          <a:bodyPr>
            <a:normAutofit/>
          </a:bodyPr>
          <a:lstStyle/>
          <a:p>
            <a:pPr marL="0" indent="0">
              <a:buNone/>
            </a:pPr>
            <a:r>
              <a:rPr lang="en-US" sz="2600" b="1" i="0" u="none" strike="noStrike" baseline="0" dirty="0">
                <a:solidFill>
                  <a:srgbClr val="403F41"/>
                </a:solidFill>
                <a:latin typeface="Arial" panose="020B0604020202020204" pitchFamily="34" charset="0"/>
              </a:rPr>
              <a:t>The twin-track approach means:</a:t>
            </a:r>
          </a:p>
          <a:p>
            <a:pPr marL="398463" indent="-398463">
              <a:spcBef>
                <a:spcPts val="1800"/>
              </a:spcBef>
              <a:buNone/>
              <a:tabLst>
                <a:tab pos="398463" algn="l"/>
              </a:tabLst>
            </a:pPr>
            <a:r>
              <a:rPr lang="en-US" sz="2600" b="0" i="0" u="none" strike="noStrike" baseline="0" dirty="0">
                <a:latin typeface="Arial" panose="020B0604020202020204" pitchFamily="34" charset="0"/>
              </a:rPr>
              <a:t>1.	Systematic mainstreaming of the interests of people with disabilities across all plans, strategies, and policies.</a:t>
            </a:r>
          </a:p>
          <a:p>
            <a:pPr marL="398463" indent="0">
              <a:spcBef>
                <a:spcPts val="1800"/>
              </a:spcBef>
              <a:buNone/>
            </a:pPr>
            <a:r>
              <a:rPr lang="en-US" sz="2600" b="0" i="0" u="none" strike="noStrike" baseline="0" dirty="0">
                <a:latin typeface="Arial" panose="020B0604020202020204" pitchFamily="34" charset="0"/>
              </a:rPr>
              <a:t>AND</a:t>
            </a:r>
          </a:p>
          <a:p>
            <a:pPr marL="398463" indent="-398463">
              <a:spcBef>
                <a:spcPts val="1800"/>
              </a:spcBef>
              <a:buNone/>
              <a:tabLst>
                <a:tab pos="398463" algn="l"/>
              </a:tabLst>
            </a:pPr>
            <a:r>
              <a:rPr lang="en-US" sz="2600" b="0" i="0" u="none" strike="noStrike" baseline="0" dirty="0">
                <a:latin typeface="Arial" panose="020B0604020202020204" pitchFamily="34" charset="0"/>
              </a:rPr>
              <a:t>2.	Taking targeted and monitored action specifically for people with disabilities.</a:t>
            </a:r>
          </a:p>
        </p:txBody>
      </p:sp>
    </p:spTree>
    <p:extLst>
      <p:ext uri="{BB962C8B-B14F-4D97-AF65-F5344CB8AC3E}">
        <p14:creationId xmlns:p14="http://schemas.microsoft.com/office/powerpoint/2010/main" val="2543792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67</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440874"/>
            <a:ext cx="9253104" cy="4727072"/>
          </a:xfrm>
        </p:spPr>
        <p:txBody>
          <a:bodyPr>
            <a:noAutofit/>
          </a:bodyPr>
          <a:lstStyle/>
          <a:p>
            <a:pPr marL="0" indent="0">
              <a:buNone/>
            </a:pPr>
            <a:r>
              <a:rPr lang="en-US" sz="2600" b="1" i="0" u="none" strike="noStrike" baseline="0" dirty="0">
                <a:latin typeface="Arial" panose="020B0604020202020204" pitchFamily="34" charset="0"/>
              </a:rPr>
              <a:t>Fundamental SRHR services people with disabilities should have access to include:</a:t>
            </a:r>
          </a:p>
          <a:p>
            <a:r>
              <a:rPr lang="en-US" sz="2600" i="0" u="none" strike="noStrike" baseline="0" dirty="0">
                <a:latin typeface="Arial" panose="020B0604020202020204" pitchFamily="34" charset="0"/>
              </a:rPr>
              <a:t>Comprehensive sexuality education and information.</a:t>
            </a:r>
          </a:p>
          <a:p>
            <a:r>
              <a:rPr lang="en-US" sz="2600" i="0" u="none" strike="noStrike" baseline="0" dirty="0">
                <a:latin typeface="Arial" panose="020B0604020202020204" pitchFamily="34" charset="0"/>
              </a:rPr>
              <a:t>Contraception information, goods, and services.</a:t>
            </a:r>
          </a:p>
          <a:p>
            <a:r>
              <a:rPr lang="en-US" sz="2600" i="0" u="none" strike="noStrike" baseline="0" dirty="0">
                <a:latin typeface="Arial" panose="020B0604020202020204" pitchFamily="34" charset="0"/>
              </a:rPr>
              <a:t>Maternal and newborn health information and services.</a:t>
            </a:r>
          </a:p>
          <a:p>
            <a:r>
              <a:rPr lang="en-US" sz="2600" i="0" u="none" strike="noStrike" baseline="0" dirty="0">
                <a:latin typeface="Arial" panose="020B0604020202020204" pitchFamily="34" charset="0"/>
              </a:rPr>
              <a:t>Safe abortion information and services (where legal) and treatment following unsafe abortion.</a:t>
            </a:r>
          </a:p>
          <a:p>
            <a:r>
              <a:rPr lang="en-US" sz="2600" i="0" u="none" strike="noStrike" baseline="0" dirty="0">
                <a:latin typeface="Arial" panose="020B0604020202020204" pitchFamily="34" charset="0"/>
              </a:rPr>
              <a:t>Sexually Transmitted Infections (STIs, including HIV) information, prevention, testing, and treatment services.</a:t>
            </a:r>
          </a:p>
        </p:txBody>
      </p:sp>
    </p:spTree>
    <p:extLst>
      <p:ext uri="{BB962C8B-B14F-4D97-AF65-F5344CB8AC3E}">
        <p14:creationId xmlns:p14="http://schemas.microsoft.com/office/powerpoint/2010/main" val="4243691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633811" cy="4529645"/>
          </a:xfrm>
        </p:spPr>
        <p:txBody>
          <a:bodyPr>
            <a:normAutofit/>
          </a:bodyPr>
          <a:lstStyle/>
          <a:p>
            <a:pPr marL="684213"/>
            <a:r>
              <a:rPr lang="en-US" sz="2600" i="0" u="none" strike="noStrike" baseline="0" dirty="0">
                <a:latin typeface="Arial" panose="020B0604020202020204" pitchFamily="34" charset="0"/>
              </a:rPr>
              <a:t>Prevention, detection, services, and referrals for cases of sexual violence and GBV.</a:t>
            </a:r>
          </a:p>
          <a:p>
            <a:pPr marL="684213"/>
            <a:r>
              <a:rPr lang="en-US" sz="2600" i="0" u="none" strike="noStrike" baseline="0" dirty="0">
                <a:latin typeface="Arial" panose="020B0604020202020204" pitchFamily="34" charset="0"/>
              </a:rPr>
              <a:t>Prevention, detection, and management of reproductive cancers.</a:t>
            </a:r>
          </a:p>
          <a:p>
            <a:pPr marL="684213"/>
            <a:r>
              <a:rPr lang="en-US" sz="2600" i="0" u="none" strike="noStrike" baseline="0" dirty="0">
                <a:latin typeface="Arial" panose="020B0604020202020204" pitchFamily="34" charset="0"/>
              </a:rPr>
              <a:t>Fertility and conception information and services.</a:t>
            </a:r>
          </a:p>
          <a:p>
            <a:pPr marL="684213"/>
            <a:r>
              <a:rPr lang="en-US" sz="2600" i="0" u="none" strike="noStrike" baseline="0" dirty="0">
                <a:latin typeface="Arial" panose="020B0604020202020204" pitchFamily="34" charset="0"/>
              </a:rPr>
              <a:t>Routine health services: pelvic exams, mammograms, </a:t>
            </a:r>
            <a:br>
              <a:rPr lang="en-US" sz="2600" i="0" u="none" strike="noStrike" baseline="0" dirty="0">
                <a:latin typeface="Arial" panose="020B0604020202020204" pitchFamily="34" charset="0"/>
              </a:rPr>
            </a:br>
            <a:r>
              <a:rPr lang="en-US" sz="2600" i="0" u="none" strike="noStrike" baseline="0" dirty="0">
                <a:latin typeface="Arial" panose="020B0604020202020204" pitchFamily="34" charset="0"/>
              </a:rPr>
              <a:t>cancer screenings.</a:t>
            </a:r>
          </a:p>
          <a:p>
            <a:pPr marL="684213"/>
            <a:r>
              <a:rPr lang="en-US" sz="2600" i="0" u="none" strike="noStrike" baseline="0" dirty="0">
                <a:latin typeface="Arial" panose="020B0604020202020204" pitchFamily="34" charset="0"/>
              </a:rPr>
              <a:t>Adolescent and youth-tailored services.</a:t>
            </a:r>
          </a:p>
        </p:txBody>
      </p:sp>
    </p:spTree>
    <p:extLst>
      <p:ext uri="{BB962C8B-B14F-4D97-AF65-F5344CB8AC3E}">
        <p14:creationId xmlns:p14="http://schemas.microsoft.com/office/powerpoint/2010/main" val="1641304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69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38300"/>
            <a:ext cx="9017576" cy="4529645"/>
          </a:xfrm>
        </p:spPr>
        <p:txBody>
          <a:bodyPr>
            <a:normAutofit/>
          </a:bodyPr>
          <a:lstStyle/>
          <a:p>
            <a:r>
              <a:rPr lang="en-US" i="0" u="none" strike="noStrike" baseline="0" dirty="0">
                <a:latin typeface="Arial" panose="020B0604020202020204" pitchFamily="34" charset="0"/>
              </a:rPr>
              <a:t>You have the right to access services that are available to the rest of the community and people without disabilities. You also have the right to have your disability-related needs met. This is sometimes referred to as the twin-track approach.</a:t>
            </a:r>
          </a:p>
        </p:txBody>
      </p:sp>
    </p:spTree>
    <p:extLst>
      <p:ext uri="{BB962C8B-B14F-4D97-AF65-F5344CB8AC3E}">
        <p14:creationId xmlns:p14="http://schemas.microsoft.com/office/powerpoint/2010/main" val="403480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412B-7810-2783-E305-AB079F4AC937}"/>
              </a:ext>
            </a:extLst>
          </p:cNvPr>
          <p:cNvSpPr>
            <a:spLocks noGrp="1"/>
          </p:cNvSpPr>
          <p:nvPr>
            <p:ph type="title"/>
          </p:nvPr>
        </p:nvSpPr>
        <p:spPr/>
        <p:txBody>
          <a:bodyPr/>
          <a:lstStyle/>
          <a:p>
            <a:r>
              <a:rPr lang="en-US" b="1" dirty="0"/>
              <a:t>GROUP AGREEMENTS</a:t>
            </a:r>
            <a:endParaRPr lang="en-US" dirty="0"/>
          </a:p>
        </p:txBody>
      </p:sp>
      <p:sp>
        <p:nvSpPr>
          <p:cNvPr id="7" name="Text Placeholder 6">
            <a:extLst>
              <a:ext uri="{FF2B5EF4-FFF2-40B4-BE49-F238E27FC236}">
                <a16:creationId xmlns:a16="http://schemas.microsoft.com/office/drawing/2014/main" id="{9233632F-8D19-4DF1-2B20-256FE0AFF029}"/>
              </a:ext>
            </a:extLst>
          </p:cNvPr>
          <p:cNvSpPr>
            <a:spLocks noGrp="1"/>
          </p:cNvSpPr>
          <p:nvPr>
            <p:ph type="body" idx="4294967295"/>
          </p:nvPr>
        </p:nvSpPr>
        <p:spPr>
          <a:xfrm>
            <a:off x="611333" y="1411194"/>
            <a:ext cx="10515600" cy="4893014"/>
          </a:xfrm>
        </p:spPr>
        <p:txBody>
          <a:bodyPr>
            <a:noAutofit/>
          </a:bodyPr>
          <a:lstStyle/>
          <a:p>
            <a:pPr marL="0" indent="0">
              <a:lnSpc>
                <a:spcPct val="150000"/>
              </a:lnSpc>
              <a:buNone/>
            </a:pPr>
            <a:r>
              <a:rPr lang="en-US" sz="2600" b="1" dirty="0">
                <a:latin typeface="Arial" panose="020B0604020202020204" pitchFamily="34" charset="0"/>
                <a:cs typeface="Arial" panose="020B0604020202020204" pitchFamily="34" charset="0"/>
              </a:rPr>
              <a:t>We agree to</a:t>
            </a:r>
            <a:r>
              <a:rPr lang="en-US" sz="2600" b="1" dirty="0">
                <a:latin typeface="Arial" panose="020B0604020202020204" pitchFamily="34" charset="0"/>
                <a:ea typeface="Arial"/>
                <a:cs typeface="Arial" panose="020B0604020202020204" pitchFamily="34" charset="0"/>
                <a:sym typeface="Arial"/>
              </a:rPr>
              <a:t>:</a:t>
            </a:r>
            <a:endParaRPr lang="cs-CZ" sz="2600" b="1" dirty="0">
              <a:latin typeface="Arial" panose="020B0604020202020204" pitchFamily="34" charset="0"/>
              <a:ea typeface="Arial"/>
              <a:cs typeface="Arial" panose="020B0604020202020204" pitchFamily="34" charset="0"/>
              <a:sym typeface="Arial"/>
            </a:endParaRPr>
          </a:p>
          <a:p>
            <a:pPr>
              <a:lnSpc>
                <a:spcPct val="150000"/>
              </a:lnSpc>
            </a:pPr>
            <a:r>
              <a:rPr lang="en-US" sz="2600" dirty="0">
                <a:latin typeface="Arial" panose="020B0604020202020204" pitchFamily="34" charset="0"/>
                <a:ea typeface="Arial"/>
                <a:cs typeface="Arial" panose="020B0604020202020204" pitchFamily="34" charset="0"/>
                <a:sym typeface="Arial"/>
              </a:rPr>
              <a:t>Keep what we learn about each other confidential</a:t>
            </a:r>
          </a:p>
          <a:p>
            <a:pPr>
              <a:lnSpc>
                <a:spcPct val="150000"/>
              </a:lnSpc>
            </a:pPr>
            <a:r>
              <a:rPr lang="en-US" sz="2600" dirty="0">
                <a:latin typeface="Arial" panose="020B0604020202020204" pitchFamily="34" charset="0"/>
                <a:ea typeface="Arial"/>
                <a:cs typeface="Arial" panose="020B0604020202020204" pitchFamily="34" charset="0"/>
                <a:sym typeface="Arial"/>
              </a:rPr>
              <a:t>Challenge ourselves to participate and share</a:t>
            </a:r>
          </a:p>
          <a:p>
            <a:pPr>
              <a:lnSpc>
                <a:spcPct val="150000"/>
              </a:lnSpc>
            </a:pPr>
            <a:r>
              <a:rPr lang="en-US" sz="2600" dirty="0">
                <a:latin typeface="Arial" panose="020B0604020202020204" pitchFamily="34" charset="0"/>
                <a:ea typeface="Arial"/>
                <a:cs typeface="Arial" panose="020B0604020202020204" pitchFamily="34" charset="0"/>
                <a:sym typeface="Arial"/>
              </a:rPr>
              <a:t>Listen attentively and respond without judgment of one another</a:t>
            </a:r>
          </a:p>
          <a:p>
            <a:pPr>
              <a:lnSpc>
                <a:spcPct val="150000"/>
              </a:lnSpc>
            </a:pPr>
            <a:r>
              <a:rPr lang="en-US" sz="2600" dirty="0">
                <a:latin typeface="Arial" panose="020B0604020202020204" pitchFamily="34" charset="0"/>
                <a:ea typeface="Arial"/>
                <a:cs typeface="Arial" panose="020B0604020202020204" pitchFamily="34" charset="0"/>
                <a:sym typeface="Arial"/>
              </a:rPr>
              <a:t>[insert new agreements]</a:t>
            </a:r>
          </a:p>
          <a:p>
            <a:pPr>
              <a:lnSpc>
                <a:spcPct val="150000"/>
              </a:lnSpc>
            </a:pPr>
            <a:r>
              <a:rPr lang="en-US" sz="2600" dirty="0">
                <a:latin typeface="Arial" panose="020B0604020202020204" pitchFamily="34" charset="0"/>
                <a:ea typeface="Arial"/>
                <a:cs typeface="Arial" panose="020B0604020202020204" pitchFamily="34" charset="0"/>
                <a:sym typeface="Arial"/>
              </a:rPr>
              <a:t>[insert new agreements]</a:t>
            </a:r>
            <a:br>
              <a:rPr lang="cs-CZ" sz="2400" dirty="0">
                <a:latin typeface="Arial"/>
                <a:ea typeface="Arial"/>
                <a:cs typeface="Arial"/>
                <a:sym typeface="Arial"/>
              </a:rPr>
            </a:br>
            <a:endParaRPr lang="en-US" sz="2400" dirty="0"/>
          </a:p>
        </p:txBody>
      </p:sp>
      <p:sp>
        <p:nvSpPr>
          <p:cNvPr id="11" name="Footer Placeholder 10">
            <a:extLst>
              <a:ext uri="{FF2B5EF4-FFF2-40B4-BE49-F238E27FC236}">
                <a16:creationId xmlns:a16="http://schemas.microsoft.com/office/drawing/2014/main" id="{D5BD9A45-8D65-0AEB-7932-885312DD7793}"/>
              </a:ext>
            </a:extLst>
          </p:cNvPr>
          <p:cNvSpPr>
            <a:spLocks noGrp="1"/>
          </p:cNvSpPr>
          <p:nvPr>
            <p:ph type="ftr" sz="quarter" idx="11"/>
          </p:nvPr>
        </p:nvSpPr>
        <p:spPr/>
        <p:txBody>
          <a:bodyPr/>
          <a:lstStyle/>
          <a:p>
            <a:r>
              <a:rPr lang="en-US"/>
              <a:t>Our Bodies, Our Rights!   |   An In-person Workshop</a:t>
            </a:r>
            <a:endParaRPr lang="en-US" dirty="0"/>
          </a:p>
        </p:txBody>
      </p:sp>
      <p:sp>
        <p:nvSpPr>
          <p:cNvPr id="12" name="Slide Number Placeholder 11">
            <a:extLst>
              <a:ext uri="{FF2B5EF4-FFF2-40B4-BE49-F238E27FC236}">
                <a16:creationId xmlns:a16="http://schemas.microsoft.com/office/drawing/2014/main" id="{D5A1CECD-74AA-3AEB-F9B9-29FA5E432657}"/>
              </a:ext>
            </a:extLst>
          </p:cNvPr>
          <p:cNvSpPr>
            <a:spLocks noGrp="1"/>
          </p:cNvSpPr>
          <p:nvPr>
            <p:ph type="sldNum" sz="quarter" idx="12"/>
          </p:nvPr>
        </p:nvSpPr>
        <p:spPr/>
        <p:txBody>
          <a:bodyPr/>
          <a:lstStyle/>
          <a:p>
            <a:fld id="{028175E8-2982-4B09-AFF5-24CBA7DB805C}" type="slidenum">
              <a:rPr lang="en-US" smtClean="0"/>
              <a:pPr/>
              <a:t>7</a:t>
            </a:fld>
            <a:endParaRPr lang="en-US" dirty="0"/>
          </a:p>
        </p:txBody>
      </p:sp>
      <p:sp>
        <p:nvSpPr>
          <p:cNvPr id="13" name="Text Placeholder 6">
            <a:extLst>
              <a:ext uri="{FF2B5EF4-FFF2-40B4-BE49-F238E27FC236}">
                <a16:creationId xmlns:a16="http://schemas.microsoft.com/office/drawing/2014/main" id="{AFF91721-8A1D-D2A8-1AC8-7B226A48F5DD}"/>
              </a:ext>
            </a:extLst>
          </p:cNvPr>
          <p:cNvSpPr txBox="1">
            <a:spLocks/>
          </p:cNvSpPr>
          <p:nvPr/>
        </p:nvSpPr>
        <p:spPr>
          <a:xfrm>
            <a:off x="611333" y="3888082"/>
            <a:ext cx="10515600" cy="226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477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604A90"/>
                </a:solidFill>
              </a:rPr>
              <a:t>ACTIVITY 3</a:t>
            </a:r>
            <a:r>
              <a:rPr lang="en-US" dirty="0"/>
              <a:t>B</a:t>
            </a:r>
            <a:endParaRPr lang="en-US" dirty="0">
              <a:solidFill>
                <a:srgbClr val="604A90"/>
              </a:solidFill>
            </a:endParaRP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70</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639BCF1C-6BB7-89EA-ABBC-9C006C82F695}"/>
              </a:ext>
            </a:extLst>
          </p:cNvPr>
          <p:cNvSpPr txBox="1"/>
          <p:nvPr/>
        </p:nvSpPr>
        <p:spPr>
          <a:xfrm>
            <a:off x="516294" y="1734280"/>
            <a:ext cx="6096000" cy="4154984"/>
          </a:xfrm>
          <a:prstGeom prst="rect">
            <a:avLst/>
          </a:prstGeom>
          <a:noFill/>
        </p:spPr>
        <p:txBody>
          <a:bodyPr wrap="square">
            <a:spAutoFit/>
          </a:bodyPr>
          <a:lstStyle/>
          <a:p>
            <a:pPr algn="l"/>
            <a:r>
              <a:rPr lang="en-US" sz="4400" b="1" i="0" u="none" strike="noStrike" baseline="0" dirty="0">
                <a:latin typeface="Arial" panose="020B0604020202020204" pitchFamily="34" charset="0"/>
                <a:cs typeface="Arial" panose="020B0604020202020204" pitchFamily="34" charset="0"/>
              </a:rPr>
              <a:t>ENSURING </a:t>
            </a:r>
            <a:r>
              <a:rPr lang="en-US" sz="4000" b="1" i="0" u="none" strike="noStrike" baseline="0" dirty="0">
                <a:latin typeface="Arial" panose="020B0604020202020204" pitchFamily="34" charset="0"/>
                <a:cs typeface="Arial" panose="020B0604020202020204" pitchFamily="34" charset="0"/>
              </a:rPr>
              <a:t>SERVICES</a:t>
            </a:r>
            <a:r>
              <a:rPr lang="en-US" sz="4400" b="1" i="0" u="none" strike="noStrike" baseline="0" dirty="0">
                <a:latin typeface="Arial" panose="020B0604020202020204" pitchFamily="34" charset="0"/>
                <a:cs typeface="Arial" panose="020B0604020202020204" pitchFamily="34" charset="0"/>
              </a:rPr>
              <a:t> ARE AVAILABLE, ACCESSIBLE, ACCEPTABLE,</a:t>
            </a:r>
          </a:p>
          <a:p>
            <a:pPr algn="l"/>
            <a:r>
              <a:rPr lang="en-US" sz="4400" b="1" i="0" u="none" strike="noStrike" baseline="0" dirty="0">
                <a:latin typeface="Arial" panose="020B0604020202020204" pitchFamily="34" charset="0"/>
                <a:cs typeface="Arial" panose="020B0604020202020204" pitchFamily="34" charset="0"/>
              </a:rPr>
              <a:t>AND OF GOOD QUALITY</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694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REFLECTION QUESTION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38300"/>
            <a:ext cx="9028504" cy="4529645"/>
          </a:xfrm>
        </p:spPr>
        <p:txBody>
          <a:bodyPr>
            <a:normAutofit/>
          </a:bodyPr>
          <a:lstStyle/>
          <a:p>
            <a:pPr marL="0" indent="0">
              <a:buNone/>
            </a:pPr>
            <a:r>
              <a:rPr lang="en-US" sz="2600" i="0" u="none" strike="noStrike" baseline="0" dirty="0">
                <a:latin typeface="Arial" panose="020B0604020202020204" pitchFamily="34" charset="0"/>
              </a:rPr>
              <a:t>Think of a time that you or a friend wanted to access contraceptive (or family planning) services in your community.</a:t>
            </a:r>
          </a:p>
          <a:p>
            <a:pPr marL="0" indent="0">
              <a:buNone/>
            </a:pPr>
            <a:endParaRPr lang="en-US" sz="2600" i="0" u="none" strike="noStrike" baseline="0" dirty="0">
              <a:latin typeface="Arial" panose="020B0604020202020204" pitchFamily="34" charset="0"/>
            </a:endParaRPr>
          </a:p>
          <a:p>
            <a:pPr marL="0" indent="0">
              <a:buNone/>
            </a:pPr>
            <a:r>
              <a:rPr lang="en-US" sz="2600" b="1" i="0" u="none" strike="noStrike" baseline="0" dirty="0">
                <a:latin typeface="Arial" panose="020B0604020202020204" pitchFamily="34" charset="0"/>
              </a:rPr>
              <a:t>Did you or your friend face any barriers?</a:t>
            </a:r>
          </a:p>
          <a:p>
            <a:pPr marL="0" indent="0">
              <a:buNone/>
            </a:pPr>
            <a:r>
              <a:rPr lang="en-US" sz="2600" b="1" i="0" u="none" strike="noStrike" baseline="0" dirty="0">
                <a:latin typeface="Arial" panose="020B0604020202020204" pitchFamily="34" charset="0"/>
              </a:rPr>
              <a:t>If not, what made these services accessible?</a:t>
            </a:r>
          </a:p>
        </p:txBody>
      </p:sp>
    </p:spTree>
    <p:extLst>
      <p:ext uri="{BB962C8B-B14F-4D97-AF65-F5344CB8AC3E}">
        <p14:creationId xmlns:p14="http://schemas.microsoft.com/office/powerpoint/2010/main" val="2643843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KEY CONCEPTS AAAQ FRAMEWORK:</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8421831" cy="4529645"/>
          </a:xfrm>
        </p:spPr>
        <p:txBody>
          <a:bodyPr>
            <a:normAutofit/>
          </a:bodyPr>
          <a:lstStyle/>
          <a:p>
            <a:pPr marL="0" indent="0">
              <a:buNone/>
            </a:pPr>
            <a:r>
              <a:rPr lang="en-US" sz="2600" i="0" u="none" strike="noStrike" baseline="0" dirty="0">
                <a:latin typeface="Arial" panose="020B0604020202020204" pitchFamily="34" charset="0"/>
              </a:rPr>
              <a:t>The obligation to ensure that health-related information, goods, and services be:</a:t>
            </a:r>
          </a:p>
          <a:p>
            <a:pPr marL="0" indent="0">
              <a:buNone/>
            </a:pPr>
            <a:endParaRPr lang="en-US" sz="2600" i="0" u="none" strike="noStrike" baseline="0" dirty="0">
              <a:latin typeface="Arial" panose="020B0604020202020204" pitchFamily="34" charset="0"/>
            </a:endParaRPr>
          </a:p>
          <a:p>
            <a:r>
              <a:rPr lang="en-US" sz="2600" b="1" i="0" u="none" strike="noStrike" baseline="0" dirty="0">
                <a:latin typeface="Arial" panose="020B0604020202020204" pitchFamily="34" charset="0"/>
              </a:rPr>
              <a:t>available</a:t>
            </a:r>
          </a:p>
          <a:p>
            <a:r>
              <a:rPr lang="en-US" sz="2600" b="1" i="0" u="none" strike="noStrike" baseline="0" dirty="0">
                <a:latin typeface="Arial" panose="020B0604020202020204" pitchFamily="34" charset="0"/>
              </a:rPr>
              <a:t>accessible</a:t>
            </a:r>
          </a:p>
          <a:p>
            <a:r>
              <a:rPr lang="en-US" sz="2600" b="1" i="0" u="none" strike="noStrike" baseline="0" dirty="0">
                <a:latin typeface="Arial" panose="020B0604020202020204" pitchFamily="34" charset="0"/>
              </a:rPr>
              <a:t>acceptable</a:t>
            </a:r>
          </a:p>
          <a:p>
            <a:r>
              <a:rPr lang="en-US" sz="2600" b="1" i="0" u="none" strike="noStrike" baseline="0" dirty="0">
                <a:latin typeface="Arial" panose="020B0604020202020204" pitchFamily="34" charset="0"/>
              </a:rPr>
              <a:t>and of good quality</a:t>
            </a:r>
          </a:p>
        </p:txBody>
      </p:sp>
    </p:spTree>
    <p:extLst>
      <p:ext uri="{BB962C8B-B14F-4D97-AF65-F5344CB8AC3E}">
        <p14:creationId xmlns:p14="http://schemas.microsoft.com/office/powerpoint/2010/main" val="1826356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AAAQ-AVAILABLE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228127" cy="4529645"/>
          </a:xfrm>
        </p:spPr>
        <p:txBody>
          <a:bodyPr>
            <a:normAutofit/>
          </a:bodyPr>
          <a:lstStyle/>
          <a:p>
            <a:pPr>
              <a:spcBef>
                <a:spcPts val="2400"/>
              </a:spcBef>
            </a:pPr>
            <a:r>
              <a:rPr lang="en-US" sz="2600" i="0" u="none" strike="noStrike" baseline="0" dirty="0">
                <a:latin typeface="Arial" panose="020B0604020202020204" pitchFamily="34" charset="0"/>
              </a:rPr>
              <a:t>Services that are based in communities, not concentrated in larger towns or cities.</a:t>
            </a:r>
          </a:p>
          <a:p>
            <a:pPr>
              <a:spcBef>
                <a:spcPts val="2400"/>
              </a:spcBef>
            </a:pPr>
            <a:r>
              <a:rPr lang="en-US" sz="2600" i="0" u="none" strike="noStrike" baseline="0" dirty="0">
                <a:latin typeface="Arial" panose="020B0604020202020204" pitchFamily="34" charset="0"/>
              </a:rPr>
              <a:t>Mobile, accessible outreach services by trained staff, including people with and without disabilities.</a:t>
            </a:r>
          </a:p>
          <a:p>
            <a:pPr>
              <a:spcBef>
                <a:spcPts val="2400"/>
              </a:spcBef>
            </a:pPr>
            <a:r>
              <a:rPr lang="en-US" sz="2600" i="0" u="none" strike="noStrike" baseline="0" dirty="0">
                <a:latin typeface="Arial" panose="020B0604020202020204" pitchFamily="34" charset="0"/>
              </a:rPr>
              <a:t>A wide variety of modern contraceptive methods are available and in sufficient supply.</a:t>
            </a:r>
            <a:endParaRPr lang="en-US" sz="2600" b="1" i="0" u="none" strike="noStrike" baseline="0" dirty="0">
              <a:latin typeface="Arial" panose="020B0604020202020204" pitchFamily="34" charset="0"/>
            </a:endParaRPr>
          </a:p>
        </p:txBody>
      </p:sp>
    </p:spTree>
    <p:extLst>
      <p:ext uri="{BB962C8B-B14F-4D97-AF65-F5344CB8AC3E}">
        <p14:creationId xmlns:p14="http://schemas.microsoft.com/office/powerpoint/2010/main" val="836665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AAAQ-ACCESSIBLE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638300"/>
            <a:ext cx="8951230" cy="4529645"/>
          </a:xfrm>
        </p:spPr>
        <p:txBody>
          <a:bodyPr>
            <a:normAutofit/>
          </a:bodyPr>
          <a:lstStyle/>
          <a:p>
            <a:pPr>
              <a:spcBef>
                <a:spcPts val="2400"/>
              </a:spcBef>
            </a:pPr>
            <a:r>
              <a:rPr lang="en-US" sz="2600" i="0" u="none" strike="noStrike" baseline="0" dirty="0">
                <a:latin typeface="Arial" panose="020B0604020202020204" pitchFamily="34" charset="0"/>
              </a:rPr>
              <a:t>Information about services and communication with service providers is available in a wide variety of accessible formats.</a:t>
            </a:r>
          </a:p>
          <a:p>
            <a:pPr>
              <a:spcBef>
                <a:spcPts val="2400"/>
              </a:spcBef>
            </a:pPr>
            <a:r>
              <a:rPr lang="en-US" sz="2600" i="0" u="none" strike="noStrike" baseline="0" dirty="0">
                <a:latin typeface="Arial" panose="020B0604020202020204" pitchFamily="34" charset="0"/>
              </a:rPr>
              <a:t>There are no barriers to entering healthcare facilities or accessing different floors of the facilities.</a:t>
            </a:r>
          </a:p>
          <a:p>
            <a:pPr>
              <a:spcBef>
                <a:spcPts val="2400"/>
              </a:spcBef>
            </a:pPr>
            <a:r>
              <a:rPr lang="en-US" sz="2600" i="0" u="none" strike="noStrike" baseline="0" dirty="0">
                <a:latin typeface="Arial" panose="020B0604020202020204" pitchFamily="34" charset="0"/>
              </a:rPr>
              <a:t>Subsidized or free transportation, goods, and services.</a:t>
            </a:r>
            <a:endParaRPr lang="en-US" sz="2600" b="1" i="0" u="none" strike="noStrike" baseline="0" dirty="0">
              <a:latin typeface="Arial" panose="020B0604020202020204" pitchFamily="34" charset="0"/>
            </a:endParaRPr>
          </a:p>
        </p:txBody>
      </p:sp>
    </p:spTree>
    <p:extLst>
      <p:ext uri="{BB962C8B-B14F-4D97-AF65-F5344CB8AC3E}">
        <p14:creationId xmlns:p14="http://schemas.microsoft.com/office/powerpoint/2010/main" val="2791476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AAAQ-ACCEPTABLE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324719" cy="4529645"/>
          </a:xfrm>
        </p:spPr>
        <p:txBody>
          <a:bodyPr>
            <a:normAutofit/>
          </a:bodyPr>
          <a:lstStyle/>
          <a:p>
            <a:r>
              <a:rPr lang="en-US" sz="2600" i="0" u="none" strike="noStrike" baseline="0" dirty="0">
                <a:latin typeface="Arial" panose="020B0604020202020204" pitchFamily="34" charset="0"/>
              </a:rPr>
              <a:t>Providers and staff are trained on the rights of persons with disabilities, including regarding informed consent.</a:t>
            </a:r>
          </a:p>
          <a:p>
            <a:r>
              <a:rPr lang="en-US" sz="2600" i="0" u="none" strike="noStrike" baseline="0" dirty="0">
                <a:latin typeface="Arial" panose="020B0604020202020204" pitchFamily="34" charset="0"/>
              </a:rPr>
              <a:t>Service providers speak directly to the person with a disability.</a:t>
            </a:r>
          </a:p>
          <a:p>
            <a:r>
              <a:rPr lang="en-US" sz="2600" i="0" u="none" strike="noStrike" baseline="0" dirty="0">
                <a:latin typeface="Arial" panose="020B0604020202020204" pitchFamily="34" charset="0"/>
              </a:rPr>
              <a:t>Intercultural approaches to the provision of sexual and reproductive health services are promoted and used.</a:t>
            </a:r>
            <a:endParaRPr lang="en-US" sz="2600" b="1" i="0" u="none" strike="noStrike" baseline="0" dirty="0">
              <a:latin typeface="Arial" panose="020B0604020202020204" pitchFamily="34" charset="0"/>
            </a:endParaRPr>
          </a:p>
        </p:txBody>
      </p:sp>
    </p:spTree>
    <p:extLst>
      <p:ext uri="{BB962C8B-B14F-4D97-AF65-F5344CB8AC3E}">
        <p14:creationId xmlns:p14="http://schemas.microsoft.com/office/powerpoint/2010/main" val="4259675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AAAQ-QUALITY</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1" y="1638300"/>
            <a:ext cx="8646013" cy="4529645"/>
          </a:xfrm>
        </p:spPr>
        <p:txBody>
          <a:bodyPr>
            <a:normAutofit/>
          </a:bodyPr>
          <a:lstStyle/>
          <a:p>
            <a:r>
              <a:rPr lang="en-US" sz="2600" i="0" u="none" strike="noStrike" baseline="0" dirty="0">
                <a:latin typeface="Arial" panose="020B0604020202020204" pitchFamily="34" charset="0"/>
              </a:rPr>
              <a:t>Health information, goods, and services are scientifically, ethically, and medically appropriate.</a:t>
            </a:r>
          </a:p>
          <a:p>
            <a:r>
              <a:rPr lang="en-US" sz="2600" i="0" u="none" strike="noStrike" baseline="0" dirty="0">
                <a:latin typeface="Arial" panose="020B0604020202020204" pitchFamily="34" charset="0"/>
              </a:rPr>
              <a:t>Feedback mechanisms collect information from service users regarding the quality of services.</a:t>
            </a:r>
            <a:endParaRPr lang="en-US" sz="2600" b="1" i="0" u="none" strike="noStrike" baseline="0" dirty="0">
              <a:latin typeface="Arial" panose="020B0604020202020204" pitchFamily="34" charset="0"/>
            </a:endParaRPr>
          </a:p>
        </p:txBody>
      </p:sp>
    </p:spTree>
    <p:extLst>
      <p:ext uri="{BB962C8B-B14F-4D97-AF65-F5344CB8AC3E}">
        <p14:creationId xmlns:p14="http://schemas.microsoft.com/office/powerpoint/2010/main" val="922996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OUTREACH SERVICES IN PRACTICE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77</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440874"/>
            <a:ext cx="9447068" cy="4727072"/>
          </a:xfrm>
        </p:spPr>
        <p:txBody>
          <a:bodyPr>
            <a:noAutofit/>
          </a:bodyPr>
          <a:lstStyle/>
          <a:p>
            <a:pPr marL="0" indent="0">
              <a:buNone/>
            </a:pPr>
            <a:r>
              <a:rPr lang="en-US" b="1" i="0" u="none" strike="noStrike" baseline="0" dirty="0">
                <a:solidFill>
                  <a:srgbClr val="403F41"/>
                </a:solidFill>
                <a:latin typeface="Arial" panose="020B0604020202020204" pitchFamily="34" charset="0"/>
              </a:rPr>
              <a:t>Community-Based Sexual and Reproductive Health in Fiji</a:t>
            </a:r>
          </a:p>
          <a:p>
            <a:pPr marL="0" indent="0">
              <a:buNone/>
            </a:pPr>
            <a:r>
              <a:rPr lang="en-US" i="0" u="none" strike="noStrike" baseline="0" dirty="0">
                <a:latin typeface="Arial" panose="020B0604020202020204" pitchFamily="34" charset="0"/>
              </a:rPr>
              <a:t>Under the program, OPDs hire women and young people with disabilities as sexual and reproductive health outreach officers.</a:t>
            </a:r>
          </a:p>
          <a:p>
            <a:pPr marL="0" indent="0">
              <a:buNone/>
            </a:pPr>
            <a:r>
              <a:rPr lang="en-US" i="0" u="none" strike="noStrike" baseline="0" dirty="0">
                <a:latin typeface="Arial" panose="020B0604020202020204" pitchFamily="34" charset="0"/>
              </a:rPr>
              <a:t>They also train service providers on disability rights and disability inclusion. The outreach officers and service providers travel to different communities across Fiji, including remote areas, to conduct educational sessions for women and young people with and without disabilities.</a:t>
            </a:r>
          </a:p>
          <a:p>
            <a:pPr marL="0" indent="0">
              <a:buNone/>
            </a:pPr>
            <a:r>
              <a:rPr lang="en-US" i="0" u="none" strike="noStrike" baseline="0" dirty="0">
                <a:latin typeface="Arial" panose="020B0604020202020204" pitchFamily="34" charset="0"/>
              </a:rPr>
              <a:t>They cover SRHR and explain which SRH and GBV services are available as well as how to access these services, from an intersectional and disability-inclusive approach.</a:t>
            </a:r>
            <a:endParaRPr lang="en-US" b="1" i="0" u="none" strike="noStrike" baseline="0" dirty="0">
              <a:latin typeface="Arial" panose="020B0604020202020204" pitchFamily="34" charset="0"/>
            </a:endParaRPr>
          </a:p>
        </p:txBody>
      </p:sp>
    </p:spTree>
    <p:extLst>
      <p:ext uri="{BB962C8B-B14F-4D97-AF65-F5344CB8AC3E}">
        <p14:creationId xmlns:p14="http://schemas.microsoft.com/office/powerpoint/2010/main" val="349091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BRAINSTORMING QUESTION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266959" cy="4529645"/>
          </a:xfrm>
        </p:spPr>
        <p:txBody>
          <a:bodyPr>
            <a:normAutofit/>
          </a:bodyPr>
          <a:lstStyle/>
          <a:p>
            <a:pPr marL="0" indent="0">
              <a:buNone/>
            </a:pPr>
            <a:r>
              <a:rPr lang="en-US" sz="2600" b="1" i="0" u="none" strike="noStrike" baseline="0" dirty="0">
                <a:solidFill>
                  <a:srgbClr val="403F41"/>
                </a:solidFill>
                <a:latin typeface="Arial" panose="020B0604020202020204" pitchFamily="34" charset="0"/>
              </a:rPr>
              <a:t>Using the AAAQ framework to guide you, how can you improve the contraceptive service in your community that you reflected on earlier?</a:t>
            </a:r>
          </a:p>
        </p:txBody>
      </p:sp>
    </p:spTree>
    <p:extLst>
      <p:ext uri="{BB962C8B-B14F-4D97-AF65-F5344CB8AC3E}">
        <p14:creationId xmlns:p14="http://schemas.microsoft.com/office/powerpoint/2010/main" val="3681481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604A90"/>
                </a:solidFill>
              </a:rPr>
              <a:t>ACTIVITY 3B: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79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221688" cy="4529645"/>
          </a:xfrm>
        </p:spPr>
        <p:txBody>
          <a:bodyPr>
            <a:normAutofit/>
          </a:bodyPr>
          <a:lstStyle/>
          <a:p>
            <a:pPr marL="0" indent="0">
              <a:buNone/>
            </a:pPr>
            <a:r>
              <a:rPr lang="en-US" i="0" u="none" strike="noStrike" baseline="0" dirty="0">
                <a:latin typeface="Arial" panose="020B0604020202020204" pitchFamily="34" charset="0"/>
              </a:rPr>
              <a:t>Sexual and reproductive health services should be:</a:t>
            </a:r>
          </a:p>
          <a:p>
            <a:r>
              <a:rPr lang="en-US" b="1" i="0" u="none" strike="noStrike" baseline="0" dirty="0">
                <a:latin typeface="Arial" panose="020B0604020202020204" pitchFamily="34" charset="0"/>
              </a:rPr>
              <a:t>Available</a:t>
            </a:r>
            <a:r>
              <a:rPr lang="en-US" i="0" u="none" strike="noStrike" baseline="0" dirty="0">
                <a:latin typeface="Arial" panose="020B0604020202020204" pitchFamily="34" charset="0"/>
              </a:rPr>
              <a:t> where you can reach them</a:t>
            </a:r>
          </a:p>
          <a:p>
            <a:r>
              <a:rPr lang="en-US" i="0" u="none" strike="noStrike" baseline="0" dirty="0">
                <a:latin typeface="Arial" panose="020B0604020202020204" pitchFamily="34" charset="0"/>
              </a:rPr>
              <a:t>They should be </a:t>
            </a:r>
            <a:r>
              <a:rPr lang="en-US" b="1" i="0" u="none" strike="noStrike" baseline="0" dirty="0">
                <a:latin typeface="Arial" panose="020B0604020202020204" pitchFamily="34" charset="0"/>
              </a:rPr>
              <a:t>accessible</a:t>
            </a:r>
            <a:r>
              <a:rPr lang="en-US" i="0" u="none" strike="noStrike" baseline="0" dirty="0">
                <a:latin typeface="Arial" panose="020B0604020202020204" pitchFamily="34" charset="0"/>
              </a:rPr>
              <a:t> to you no matter where you live, your disability, or how much money you have</a:t>
            </a:r>
          </a:p>
          <a:p>
            <a:r>
              <a:rPr lang="en-US" i="0" u="none" strike="noStrike" baseline="0" dirty="0">
                <a:latin typeface="Arial" panose="020B0604020202020204" pitchFamily="34" charset="0"/>
              </a:rPr>
              <a:t>They should be provided in an </a:t>
            </a:r>
            <a:r>
              <a:rPr lang="en-US" b="1" i="0" u="none" strike="noStrike" baseline="0" dirty="0">
                <a:latin typeface="Arial" panose="020B0604020202020204" pitchFamily="34" charset="0"/>
              </a:rPr>
              <a:t>acceptable</a:t>
            </a:r>
            <a:r>
              <a:rPr lang="en-US" i="0" u="none" strike="noStrike" baseline="0" dirty="0">
                <a:latin typeface="Arial" panose="020B0604020202020204" pitchFamily="34" charset="0"/>
              </a:rPr>
              <a:t> way, which means they are respectful and confidential</a:t>
            </a:r>
          </a:p>
          <a:p>
            <a:r>
              <a:rPr lang="en-US" i="0" u="none" strike="noStrike" baseline="0" dirty="0">
                <a:latin typeface="Arial" panose="020B0604020202020204" pitchFamily="34" charset="0"/>
              </a:rPr>
              <a:t>And they should be of </a:t>
            </a:r>
            <a:r>
              <a:rPr lang="en-US" b="1" i="0" u="none" strike="noStrike" baseline="0" dirty="0">
                <a:latin typeface="Arial" panose="020B0604020202020204" pitchFamily="34" charset="0"/>
              </a:rPr>
              <a:t>good quality</a:t>
            </a:r>
            <a:r>
              <a:rPr lang="en-US" i="0" u="none" strike="noStrike" baseline="0" dirty="0">
                <a:latin typeface="Arial" panose="020B0604020202020204" pitchFamily="34" charset="0"/>
              </a:rPr>
              <a:t>.</a:t>
            </a:r>
          </a:p>
          <a:p>
            <a:pPr marL="0" indent="0">
              <a:buNone/>
            </a:pPr>
            <a:r>
              <a:rPr lang="en-US" i="0" u="none" strike="noStrike" baseline="0" dirty="0">
                <a:latin typeface="Arial" panose="020B0604020202020204" pitchFamily="34" charset="0"/>
              </a:rPr>
              <a:t>This is referred to as the AAAQ or “triple A Q” framework.</a:t>
            </a:r>
          </a:p>
        </p:txBody>
      </p:sp>
    </p:spTree>
    <p:extLst>
      <p:ext uri="{BB962C8B-B14F-4D97-AF65-F5344CB8AC3E}">
        <p14:creationId xmlns:p14="http://schemas.microsoft.com/office/powerpoint/2010/main" val="253623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1</a:t>
            </a:r>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8</a:t>
            </a:fld>
            <a:endParaRPr lang="en-US" dirty="0"/>
          </a:p>
        </p:txBody>
      </p:sp>
    </p:spTree>
    <p:extLst>
      <p:ext uri="{BB962C8B-B14F-4D97-AF65-F5344CB8AC3E}">
        <p14:creationId xmlns:p14="http://schemas.microsoft.com/office/powerpoint/2010/main" val="685905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4</a:t>
            </a:r>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80</a:t>
            </a:fld>
            <a:endParaRPr lang="en-US" dirty="0"/>
          </a:p>
        </p:txBody>
      </p:sp>
      <p:sp>
        <p:nvSpPr>
          <p:cNvPr id="2" name="Text Placeholder 1">
            <a:extLst>
              <a:ext uri="{FF2B5EF4-FFF2-40B4-BE49-F238E27FC236}">
                <a16:creationId xmlns:a16="http://schemas.microsoft.com/office/drawing/2014/main" id="{EA61388F-BC6F-EE34-85FF-E16748CC1D39}"/>
              </a:ext>
            </a:extLst>
          </p:cNvPr>
          <p:cNvSpPr>
            <a:spLocks noGrp="1"/>
          </p:cNvSpPr>
          <p:nvPr>
            <p:ph type="body" sz="quarter" idx="13"/>
          </p:nvPr>
        </p:nvSpPr>
        <p:spPr/>
        <p:txBody>
          <a:bodyPr/>
          <a:lstStyle/>
          <a:p>
            <a:pPr lvl="0"/>
            <a:r>
              <a:rPr lang="en-US" dirty="0"/>
              <a:t>GENDER-BASED VIOLENCE (GBV)</a:t>
            </a:r>
            <a:br>
              <a:rPr lang="en-US" dirty="0"/>
            </a:br>
            <a:r>
              <a:rPr lang="en-US" dirty="0"/>
              <a:t>– WHAT IS IT?</a:t>
            </a:r>
          </a:p>
        </p:txBody>
      </p:sp>
    </p:spTree>
    <p:extLst>
      <p:ext uri="{BB962C8B-B14F-4D97-AF65-F5344CB8AC3E}">
        <p14:creationId xmlns:p14="http://schemas.microsoft.com/office/powerpoint/2010/main" val="821180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0075BF"/>
                </a:solidFill>
              </a:rPr>
              <a:t>ACTIVITY 4A</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81</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75553F6F-B0D2-640C-2A44-5963BED373C6}"/>
              </a:ext>
            </a:extLst>
          </p:cNvPr>
          <p:cNvSpPr txBox="1"/>
          <p:nvPr/>
        </p:nvSpPr>
        <p:spPr>
          <a:xfrm>
            <a:off x="492969" y="1692625"/>
            <a:ext cx="6096000" cy="1754326"/>
          </a:xfrm>
          <a:prstGeom prst="rect">
            <a:avLst/>
          </a:prstGeom>
          <a:noFill/>
        </p:spPr>
        <p:txBody>
          <a:bodyPr wrap="square">
            <a:spAutoFit/>
          </a:bodyPr>
          <a:lstStyle/>
          <a:p>
            <a:r>
              <a:rPr lang="en-US" sz="5400" b="1" i="0" u="none" strike="noStrike" baseline="0" dirty="0">
                <a:latin typeface="Arial" panose="020B0604020202020204" pitchFamily="34" charset="0"/>
                <a:cs typeface="Arial" panose="020B0604020202020204" pitchFamily="34" charset="0"/>
              </a:rPr>
              <a:t>CHALLENGING MYTHS</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663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4A: KEY TERMS: SEX AND GENDER</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82</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595175" cy="4529645"/>
          </a:xfrm>
        </p:spPr>
        <p:txBody>
          <a:bodyPr>
            <a:noAutofit/>
          </a:bodyPr>
          <a:lstStyle/>
          <a:p>
            <a:pPr>
              <a:spcBef>
                <a:spcPts val="2400"/>
              </a:spcBef>
              <a:buClr>
                <a:schemeClr val="tx1"/>
              </a:buClr>
            </a:pPr>
            <a:r>
              <a:rPr lang="en-US" b="1" i="0" u="none" strike="noStrike" baseline="0" dirty="0">
                <a:solidFill>
                  <a:srgbClr val="0075BF"/>
                </a:solidFill>
                <a:latin typeface="Arial" panose="020B0604020202020204" pitchFamily="34" charset="0"/>
              </a:rPr>
              <a:t>Biological sex </a:t>
            </a:r>
            <a:r>
              <a:rPr lang="en-US" i="0" u="none" strike="noStrike" baseline="0" dirty="0">
                <a:latin typeface="Arial" panose="020B0604020202020204" pitchFamily="34" charset="0"/>
              </a:rPr>
              <a:t>is the physical body a person is born with (internal and/ or external anatomical sexual characteristics). Some people are born with male characteristics, some with female characteristics, and some are born with unclear or mixed male and female characteristics (referred to as ‘intersex’).</a:t>
            </a:r>
          </a:p>
          <a:p>
            <a:pPr>
              <a:spcBef>
                <a:spcPts val="2400"/>
              </a:spcBef>
              <a:buClr>
                <a:schemeClr val="tx1"/>
              </a:buClr>
            </a:pPr>
            <a:r>
              <a:rPr lang="en-US" b="1" i="0" u="none" strike="noStrike" baseline="0" dirty="0">
                <a:solidFill>
                  <a:srgbClr val="0075BF"/>
                </a:solidFill>
                <a:latin typeface="Arial" panose="020B0604020202020204" pitchFamily="34" charset="0"/>
              </a:rPr>
              <a:t>Gender</a:t>
            </a:r>
            <a:r>
              <a:rPr lang="en-US" i="0" u="none" strike="noStrike" baseline="0" dirty="0">
                <a:solidFill>
                  <a:srgbClr val="403F41"/>
                </a:solidFill>
                <a:latin typeface="Arial" panose="020B0604020202020204" pitchFamily="34" charset="0"/>
              </a:rPr>
              <a:t> </a:t>
            </a:r>
            <a:r>
              <a:rPr lang="en-US" i="0" u="none" strike="noStrike" baseline="0" dirty="0">
                <a:latin typeface="Arial" panose="020B0604020202020204" pitchFamily="34" charset="0"/>
              </a:rPr>
              <a:t>refers to the characteristics of women, men, girls and boys that are socially constructed. This includes norms, behaviors and roles associated with being a woman, man, girl or boy, as well as relationships with each other. As a social construct, gender varies from society to society and can change over time.</a:t>
            </a:r>
          </a:p>
        </p:txBody>
      </p:sp>
    </p:spTree>
    <p:extLst>
      <p:ext uri="{BB962C8B-B14F-4D97-AF65-F5344CB8AC3E}">
        <p14:creationId xmlns:p14="http://schemas.microsoft.com/office/powerpoint/2010/main" val="1849654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4A: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83</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10883062" cy="4529645"/>
          </a:xfrm>
        </p:spPr>
        <p:txBody>
          <a:bodyPr>
            <a:noAutofit/>
          </a:bodyPr>
          <a:lstStyle/>
          <a:p>
            <a:pPr>
              <a:spcBef>
                <a:spcPts val="2400"/>
              </a:spcBef>
              <a:buClr>
                <a:schemeClr val="tx1"/>
              </a:buClr>
            </a:pPr>
            <a:r>
              <a:rPr lang="en-US" i="0" u="none" strike="noStrike" baseline="0" dirty="0">
                <a:latin typeface="Arial" panose="020B0604020202020204" pitchFamily="34" charset="0"/>
              </a:rPr>
              <a:t>Sex is biological, and gender is created by society and can vary across cultures or change over time.</a:t>
            </a:r>
          </a:p>
          <a:p>
            <a:pPr>
              <a:spcBef>
                <a:spcPts val="2400"/>
              </a:spcBef>
              <a:buClr>
                <a:schemeClr val="tx1"/>
              </a:buClr>
            </a:pPr>
            <a:r>
              <a:rPr lang="en-US" i="0" u="none" strike="noStrike" baseline="0" dirty="0">
                <a:latin typeface="Arial" panose="020B0604020202020204" pitchFamily="34" charset="0"/>
              </a:rPr>
              <a:t>Gender norms lead to myths about what is and is not possible for people.</a:t>
            </a:r>
          </a:p>
          <a:p>
            <a:pPr>
              <a:spcBef>
                <a:spcPts val="2400"/>
              </a:spcBef>
              <a:buClr>
                <a:schemeClr val="tx1"/>
              </a:buClr>
            </a:pPr>
            <a:r>
              <a:rPr lang="en-US" i="0" u="none" strike="noStrike" baseline="0" dirty="0">
                <a:latin typeface="Arial" panose="020B0604020202020204" pitchFamily="34" charset="0"/>
              </a:rPr>
              <a:t>Gender and sex are related to but different from gender identity. Gender identity refers to a person’s deeply felt, internal and individual experience of gender, which may or may not correspond to the person’s physiology or designated sex at birth.</a:t>
            </a:r>
          </a:p>
          <a:p>
            <a:pPr>
              <a:spcBef>
                <a:spcPts val="2400"/>
              </a:spcBef>
              <a:buClr>
                <a:schemeClr val="tx1"/>
              </a:buClr>
            </a:pPr>
            <a:r>
              <a:rPr lang="en-US" i="0" u="none" strike="noStrike" baseline="0" dirty="0">
                <a:latin typeface="Arial" panose="020B0604020202020204" pitchFamily="34" charset="0"/>
              </a:rPr>
              <a:t>These myths can fuel harm and violence.</a:t>
            </a:r>
          </a:p>
          <a:p>
            <a:pPr>
              <a:spcBef>
                <a:spcPts val="2400"/>
              </a:spcBef>
              <a:buClr>
                <a:schemeClr val="tx1"/>
              </a:buClr>
            </a:pPr>
            <a:r>
              <a:rPr lang="en-US" i="0" u="none" strike="noStrike" baseline="0" dirty="0">
                <a:latin typeface="Arial" panose="020B0604020202020204" pitchFamily="34" charset="0"/>
              </a:rPr>
              <a:t>We can work together to challenge these myths.</a:t>
            </a:r>
          </a:p>
        </p:txBody>
      </p:sp>
    </p:spTree>
    <p:extLst>
      <p:ext uri="{BB962C8B-B14F-4D97-AF65-F5344CB8AC3E}">
        <p14:creationId xmlns:p14="http://schemas.microsoft.com/office/powerpoint/2010/main" val="728559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0075BF"/>
                </a:solidFill>
              </a:rPr>
              <a:t>ACTIVITY 4B</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84</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F84DAD82-1956-9BB9-10D3-4763220969C2}"/>
              </a:ext>
            </a:extLst>
          </p:cNvPr>
          <p:cNvSpPr txBox="1"/>
          <p:nvPr/>
        </p:nvSpPr>
        <p:spPr>
          <a:xfrm>
            <a:off x="516294" y="1604941"/>
            <a:ext cx="6096000" cy="861774"/>
          </a:xfrm>
          <a:prstGeom prst="rect">
            <a:avLst/>
          </a:prstGeom>
          <a:noFill/>
        </p:spPr>
        <p:txBody>
          <a:bodyPr wrap="square">
            <a:spAutoFit/>
          </a:bodyPr>
          <a:lstStyle/>
          <a:p>
            <a:r>
              <a:rPr lang="en-US" sz="5000" b="1" i="0" u="none" strike="noStrike" baseline="0" dirty="0">
                <a:latin typeface="Arial" panose="020B0604020202020204" pitchFamily="34" charset="0"/>
                <a:cs typeface="Arial" panose="020B0604020202020204" pitchFamily="34" charset="0"/>
              </a:rPr>
              <a:t>POWER STATION</a:t>
            </a:r>
            <a:endParaRPr lang="en-US" sz="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380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4B: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85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10709198" cy="4529645"/>
          </a:xfrm>
        </p:spPr>
        <p:txBody>
          <a:bodyPr>
            <a:noAutofit/>
          </a:bodyPr>
          <a:lstStyle/>
          <a:p>
            <a:pPr>
              <a:buClr>
                <a:schemeClr val="tx1"/>
              </a:buClr>
            </a:pPr>
            <a:r>
              <a:rPr lang="en-US" sz="2600" i="0" u="none" strike="noStrike" baseline="0" dirty="0">
                <a:latin typeface="Arial" panose="020B0604020202020204" pitchFamily="34" charset="0"/>
              </a:rPr>
              <a:t>Power can be used for good purposes or bad. We can use the kind of power we have to make positive changes in our communities.</a:t>
            </a:r>
          </a:p>
          <a:p>
            <a:pPr>
              <a:buClr>
                <a:schemeClr val="tx1"/>
              </a:buClr>
            </a:pPr>
            <a:r>
              <a:rPr lang="en-US" sz="2600" i="0" u="none" strike="noStrike" baseline="0" dirty="0">
                <a:latin typeface="Arial" panose="020B0604020202020204" pitchFamily="34" charset="0"/>
              </a:rPr>
              <a:t>Gender-based power relations within society put many women, girls, and people who don’t fit into community gender norms at risk of violence.</a:t>
            </a:r>
          </a:p>
          <a:p>
            <a:pPr>
              <a:buClr>
                <a:schemeClr val="tx1"/>
              </a:buClr>
            </a:pPr>
            <a:r>
              <a:rPr lang="en-US" sz="2600" i="0" u="none" strike="noStrike" baseline="0" dirty="0">
                <a:latin typeface="Arial" panose="020B0604020202020204" pitchFamily="34" charset="0"/>
              </a:rPr>
              <a:t>Disability-related power imbalances can place people with disabilities at risk of violence.</a:t>
            </a:r>
          </a:p>
          <a:p>
            <a:pPr>
              <a:buClr>
                <a:schemeClr val="tx1"/>
              </a:buClr>
            </a:pPr>
            <a:r>
              <a:rPr lang="en-US" sz="2600" i="0" u="none" strike="noStrike" baseline="0" dirty="0">
                <a:latin typeface="Arial" panose="020B0604020202020204" pitchFamily="34" charset="0"/>
              </a:rPr>
              <a:t>Gender equality requires the empowerment of women and people from marginalized genders, with a focus on identifying and redressing power imbalances and giving every person autonomy to manage their own lives.</a:t>
            </a:r>
          </a:p>
        </p:txBody>
      </p:sp>
    </p:spTree>
    <p:extLst>
      <p:ext uri="{BB962C8B-B14F-4D97-AF65-F5344CB8AC3E}">
        <p14:creationId xmlns:p14="http://schemas.microsoft.com/office/powerpoint/2010/main" val="1937192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0075BF"/>
                </a:solidFill>
              </a:rPr>
              <a:t>ACTIVITY 4C</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86</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08F1CC82-6CE1-5B50-D1E0-810A100A10B4}"/>
              </a:ext>
            </a:extLst>
          </p:cNvPr>
          <p:cNvSpPr txBox="1"/>
          <p:nvPr/>
        </p:nvSpPr>
        <p:spPr>
          <a:xfrm>
            <a:off x="492969" y="1651108"/>
            <a:ext cx="6203161" cy="2400657"/>
          </a:xfrm>
          <a:prstGeom prst="rect">
            <a:avLst/>
          </a:prstGeom>
          <a:noFill/>
        </p:spPr>
        <p:txBody>
          <a:bodyPr wrap="square">
            <a:spAutoFit/>
          </a:bodyPr>
          <a:lstStyle/>
          <a:p>
            <a:pPr algn="l"/>
            <a:r>
              <a:rPr lang="en-US" sz="5000" b="1" i="0" u="none" strike="noStrike" baseline="0" dirty="0">
                <a:latin typeface="Arial" panose="020B0604020202020204" pitchFamily="34" charset="0"/>
                <a:cs typeface="Arial" panose="020B0604020202020204" pitchFamily="34" charset="0"/>
              </a:rPr>
              <a:t>WHAT IS </a:t>
            </a:r>
          </a:p>
          <a:p>
            <a:pPr algn="l"/>
            <a:r>
              <a:rPr lang="en-US" sz="5000" b="1" i="0" u="none" strike="noStrike" baseline="0" dirty="0">
                <a:latin typeface="Arial" panose="020B0604020202020204" pitchFamily="34" charset="0"/>
                <a:cs typeface="Arial" panose="020B0604020202020204" pitchFamily="34" charset="0"/>
              </a:rPr>
              <a:t>GENDER-BASED</a:t>
            </a:r>
          </a:p>
          <a:p>
            <a:pPr algn="l"/>
            <a:r>
              <a:rPr lang="en-US" sz="5000" b="1" i="0" u="none" strike="noStrike" baseline="0" dirty="0">
                <a:latin typeface="Arial" panose="020B0604020202020204" pitchFamily="34" charset="0"/>
                <a:cs typeface="Arial" panose="020B0604020202020204" pitchFamily="34" charset="0"/>
              </a:rPr>
              <a:t>VIOLENCE (GBV)?</a:t>
            </a:r>
            <a:endParaRPr lang="en-US" sz="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221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4C: WHAT IS GENDER-BASED</a:t>
            </a:r>
            <a:br>
              <a:rPr lang="en-US" dirty="0"/>
            </a:br>
            <a:r>
              <a:rPr lang="en-US" dirty="0"/>
              <a:t>VIOLENCE (GBV)?</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625324" cy="4645063"/>
          </a:xfrm>
        </p:spPr>
        <p:txBody>
          <a:bodyPr>
            <a:normAutofit/>
          </a:bodyPr>
          <a:lstStyle/>
          <a:p>
            <a:pPr marL="0" indent="0">
              <a:buNone/>
            </a:pPr>
            <a:endParaRPr lang="en-US" b="0" dirty="0"/>
          </a:p>
          <a:p>
            <a:pPr marL="342900" indent="-342900">
              <a:buClr>
                <a:schemeClr val="tx1"/>
              </a:buClr>
              <a:buFont typeface="Arial" panose="020B0604020202020204" pitchFamily="34" charset="0"/>
              <a:buChar char="•"/>
            </a:pPr>
            <a:r>
              <a:rPr lang="en-US" sz="2600" dirty="0">
                <a:solidFill>
                  <a:srgbClr val="0075BF"/>
                </a:solidFill>
              </a:rPr>
              <a:t>Gender-based violence (GBV) </a:t>
            </a:r>
            <a:r>
              <a:rPr lang="en-US" sz="2600" b="0" dirty="0"/>
              <a:t>is an umbrella term for any harmful act that is perpetrated against people on the basis of their gender or their perceived gender. It disproportionately impacts women, girls, and gender non-conforming people.</a:t>
            </a:r>
          </a:p>
          <a:p>
            <a:pPr marL="342900" indent="-342900">
              <a:buClr>
                <a:schemeClr val="tx1"/>
              </a:buClr>
              <a:buFont typeface="Arial" panose="020B0604020202020204" pitchFamily="34" charset="0"/>
              <a:buChar char="•"/>
            </a:pPr>
            <a:endParaRPr lang="en-US" sz="2600" b="0" dirty="0"/>
          </a:p>
          <a:p>
            <a:pPr marL="342900" indent="-342900">
              <a:buFont typeface="Arial" panose="020B0604020202020204" pitchFamily="34" charset="0"/>
              <a:buChar char="•"/>
            </a:pPr>
            <a:r>
              <a:rPr lang="en-US" sz="2600" b="0" dirty="0"/>
              <a:t>People with disabilities must be able to </a:t>
            </a:r>
            <a:r>
              <a:rPr lang="en-US" sz="2600" dirty="0">
                <a:solidFill>
                  <a:srgbClr val="0075BF"/>
                </a:solidFill>
              </a:rPr>
              <a:t>live their lives free from gender-based violence (GBV)</a:t>
            </a:r>
            <a:r>
              <a:rPr lang="en-US" sz="2600" b="0" dirty="0"/>
              <a:t>.</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87</a:t>
            </a:fld>
            <a:endParaRPr lang="en-US" dirty="0"/>
          </a:p>
        </p:txBody>
      </p:sp>
    </p:spTree>
    <p:extLst>
      <p:ext uri="{BB962C8B-B14F-4D97-AF65-F5344CB8AC3E}">
        <p14:creationId xmlns:p14="http://schemas.microsoft.com/office/powerpoint/2010/main" val="1828060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A518AA-8F2D-7C45-F2FA-0BA7189D5363}"/>
              </a:ext>
            </a:extLst>
          </p:cNvPr>
          <p:cNvSpPr>
            <a:spLocks noGrp="1"/>
          </p:cNvSpPr>
          <p:nvPr>
            <p:ph type="title"/>
          </p:nvPr>
        </p:nvSpPr>
        <p:spPr/>
        <p:txBody>
          <a:bodyPr/>
          <a:lstStyle/>
          <a:p>
            <a:r>
              <a:rPr lang="en-US" dirty="0"/>
              <a:t>ACTIVITY 4C: WHAT IS GENDER-BASED</a:t>
            </a:r>
            <a:br>
              <a:rPr lang="en-US" dirty="0"/>
            </a:br>
            <a:r>
              <a:rPr lang="en-US" dirty="0"/>
              <a:t>VIOLENCE (GBV)?</a:t>
            </a:r>
          </a:p>
        </p:txBody>
      </p:sp>
      <p:sp>
        <p:nvSpPr>
          <p:cNvPr id="7" name="Text Placeholder 6">
            <a:extLst>
              <a:ext uri="{FF2B5EF4-FFF2-40B4-BE49-F238E27FC236}">
                <a16:creationId xmlns:a16="http://schemas.microsoft.com/office/drawing/2014/main" id="{A8F17D5A-D5C6-8F3E-BEDA-3E2C2459804B}"/>
              </a:ext>
            </a:extLst>
          </p:cNvPr>
          <p:cNvSpPr>
            <a:spLocks noGrp="1"/>
          </p:cNvSpPr>
          <p:nvPr>
            <p:ph type="body" idx="13"/>
          </p:nvPr>
        </p:nvSpPr>
        <p:spPr>
          <a:xfrm>
            <a:off x="611333" y="1571010"/>
            <a:ext cx="10309952" cy="4645063"/>
          </a:xfrm>
        </p:spPr>
        <p:txBody>
          <a:bodyPr>
            <a:normAutofit/>
          </a:bodyPr>
          <a:lstStyle/>
          <a:p>
            <a:pPr marL="0" indent="0">
              <a:buNone/>
            </a:pPr>
            <a:endParaRPr lang="en-US" b="0" dirty="0"/>
          </a:p>
          <a:p>
            <a:pPr marL="342900" indent="-342900">
              <a:spcBef>
                <a:spcPts val="1200"/>
              </a:spcBef>
              <a:buClr>
                <a:schemeClr val="tx1"/>
              </a:buClr>
              <a:buFont typeface="Arial" panose="020B0604020202020204" pitchFamily="34" charset="0"/>
              <a:buChar char="•"/>
            </a:pPr>
            <a:r>
              <a:rPr lang="en-US" sz="2600" b="0" dirty="0"/>
              <a:t>Gender-based violence takes several forms—physical, </a:t>
            </a:r>
            <a:br>
              <a:rPr lang="en-US" sz="2600" b="0" dirty="0"/>
            </a:br>
            <a:r>
              <a:rPr lang="en-US" sz="2600" b="0" dirty="0"/>
              <a:t>emotional, sexual, economic.</a:t>
            </a:r>
          </a:p>
          <a:p>
            <a:pPr marL="342900" indent="-342900">
              <a:spcBef>
                <a:spcPts val="1200"/>
              </a:spcBef>
              <a:buClr>
                <a:schemeClr val="tx1"/>
              </a:buClr>
              <a:buFont typeface="Arial" panose="020B0604020202020204" pitchFamily="34" charset="0"/>
              <a:buChar char="•"/>
            </a:pPr>
            <a:r>
              <a:rPr lang="en-US" sz="2600" b="0" dirty="0"/>
              <a:t>These acts can occur in public or in private.</a:t>
            </a:r>
          </a:p>
          <a:p>
            <a:pPr marL="342900" indent="-342900">
              <a:spcBef>
                <a:spcPts val="1200"/>
              </a:spcBef>
              <a:buClr>
                <a:schemeClr val="tx1"/>
              </a:buClr>
              <a:buFont typeface="Arial" panose="020B0604020202020204" pitchFamily="34" charset="0"/>
              <a:buChar char="•"/>
            </a:pPr>
            <a:r>
              <a:rPr lang="en-US" sz="2600" b="0" dirty="0"/>
              <a:t>Perpetrators can be intimate partners but also strangers, caretakers, family members, support staff.</a:t>
            </a:r>
          </a:p>
          <a:p>
            <a:pPr marL="342900" indent="-342900">
              <a:spcBef>
                <a:spcPts val="1200"/>
              </a:spcBef>
              <a:buClr>
                <a:schemeClr val="tx1"/>
              </a:buClr>
              <a:buFont typeface="Arial" panose="020B0604020202020204" pitchFamily="34" charset="0"/>
              <a:buChar char="•"/>
            </a:pPr>
            <a:r>
              <a:rPr lang="en-US" sz="2600" b="0" dirty="0"/>
              <a:t>GBV also used to describe violence against men or gender minorities.</a:t>
            </a:r>
            <a:endParaRPr lang="cs-CZ" sz="2600" b="0" dirty="0"/>
          </a:p>
        </p:txBody>
      </p:sp>
      <p:sp>
        <p:nvSpPr>
          <p:cNvPr id="4" name="Footer Placeholder 3">
            <a:extLst>
              <a:ext uri="{FF2B5EF4-FFF2-40B4-BE49-F238E27FC236}">
                <a16:creationId xmlns:a16="http://schemas.microsoft.com/office/drawing/2014/main" id="{ABD1AF82-49A3-C9BD-EC8E-34B4633162BE}"/>
              </a:ext>
            </a:extLst>
          </p:cNvPr>
          <p:cNvSpPr>
            <a:spLocks noGrp="1"/>
          </p:cNvSpPr>
          <p:nvPr>
            <p:ph type="ftr" sz="quarter" idx="11"/>
          </p:nvPr>
        </p:nvSpPr>
        <p:spPr/>
        <p:txBody>
          <a:bodyPr/>
          <a:lstStyle/>
          <a:p>
            <a:r>
              <a:rPr lang="en-US"/>
              <a:t>Our Bodies, Our Rights!   |   An In-person Workshop</a:t>
            </a:r>
            <a:endParaRPr lang="en-US" dirty="0"/>
          </a:p>
        </p:txBody>
      </p:sp>
      <p:sp>
        <p:nvSpPr>
          <p:cNvPr id="5" name="Slide Number Placeholder 4">
            <a:extLst>
              <a:ext uri="{FF2B5EF4-FFF2-40B4-BE49-F238E27FC236}">
                <a16:creationId xmlns:a16="http://schemas.microsoft.com/office/drawing/2014/main" id="{3AB5DE4F-FCCF-709E-3D90-C413C5851A4C}"/>
              </a:ext>
            </a:extLst>
          </p:cNvPr>
          <p:cNvSpPr>
            <a:spLocks noGrp="1"/>
          </p:cNvSpPr>
          <p:nvPr>
            <p:ph type="sldNum" sz="quarter" idx="12"/>
          </p:nvPr>
        </p:nvSpPr>
        <p:spPr/>
        <p:txBody>
          <a:bodyPr/>
          <a:lstStyle/>
          <a:p>
            <a:fld id="{028175E8-2982-4B09-AFF5-24CBA7DB805C}" type="slidenum">
              <a:rPr lang="en-US" smtClean="0"/>
              <a:pPr/>
              <a:t>88</a:t>
            </a:fld>
            <a:endParaRPr lang="en-US" dirty="0"/>
          </a:p>
        </p:txBody>
      </p:sp>
    </p:spTree>
    <p:extLst>
      <p:ext uri="{BB962C8B-B14F-4D97-AF65-F5344CB8AC3E}">
        <p14:creationId xmlns:p14="http://schemas.microsoft.com/office/powerpoint/2010/main" val="2351783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4C: CASE STUDY</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89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975102" cy="4529645"/>
          </a:xfrm>
        </p:spPr>
        <p:txBody>
          <a:bodyPr>
            <a:noAutofit/>
          </a:bodyPr>
          <a:lstStyle/>
          <a:p>
            <a:pPr marL="0" indent="0">
              <a:buClr>
                <a:schemeClr val="tx1"/>
              </a:buClr>
              <a:buNone/>
            </a:pPr>
            <a:r>
              <a:rPr lang="en-US" sz="2600" i="0" u="none" strike="noStrike" baseline="0" dirty="0">
                <a:latin typeface="Arial" panose="020B0604020202020204" pitchFamily="34" charset="0"/>
              </a:rPr>
              <a:t>Maria is a woman with disabilities. Her partner refuses to allow her to see the specialist nurse for her condition or to have handrails installed in their home. He stops Maria from using a walking stick, and when Maria tries to walk without it, he mocks her walking and tells her to stand up straight, knowing she will fall and hurt herself. Her partner has pushed and shoved Maria but never hit her. The falls Maria has had over many years were put down as ‘accidents’ due to her impairment. Maria’s partner controls her money, and Maria cannot leave the house without her partner’s help, as accessibility in their community is poor.</a:t>
            </a:r>
          </a:p>
        </p:txBody>
      </p:sp>
    </p:spTree>
    <p:extLst>
      <p:ext uri="{BB962C8B-B14F-4D97-AF65-F5344CB8AC3E}">
        <p14:creationId xmlns:p14="http://schemas.microsoft.com/office/powerpoint/2010/main" val="46885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EC06A-CDAF-09FD-875C-B6548052276F}"/>
              </a:ext>
            </a:extLst>
          </p:cNvPr>
          <p:cNvSpPr>
            <a:spLocks noGrp="1"/>
          </p:cNvSpPr>
          <p:nvPr>
            <p:ph type="title"/>
          </p:nvPr>
        </p:nvSpPr>
        <p:spPr/>
        <p:txBody>
          <a:bodyPr/>
          <a:lstStyle/>
          <a:p>
            <a:r>
              <a:rPr lang="en-US" dirty="0"/>
              <a:t>ACTIVITY 1B:</a:t>
            </a:r>
          </a:p>
        </p:txBody>
      </p:sp>
      <p:sp>
        <p:nvSpPr>
          <p:cNvPr id="3" name="Slide Number Placeholder 2">
            <a:extLst>
              <a:ext uri="{FF2B5EF4-FFF2-40B4-BE49-F238E27FC236}">
                <a16:creationId xmlns:a16="http://schemas.microsoft.com/office/drawing/2014/main" id="{0DAEE157-3F61-16F8-B8A7-8FAA6C093815}"/>
              </a:ext>
            </a:extLst>
          </p:cNvPr>
          <p:cNvSpPr>
            <a:spLocks noGrp="1"/>
          </p:cNvSpPr>
          <p:nvPr>
            <p:ph type="sldNum" sz="quarter" idx="12"/>
          </p:nvPr>
        </p:nvSpPr>
        <p:spPr/>
        <p:txBody>
          <a:bodyPr/>
          <a:lstStyle/>
          <a:p>
            <a:fld id="{028175E8-2982-4B09-AFF5-24CBA7DB805C}" type="slidenum">
              <a:rPr lang="en-US" smtClean="0"/>
              <a:pPr/>
              <a:t>9</a:t>
            </a:fld>
            <a:endParaRPr lang="en-US" dirty="0"/>
          </a:p>
        </p:txBody>
      </p:sp>
      <p:sp>
        <p:nvSpPr>
          <p:cNvPr id="7" name="Title 1">
            <a:extLst>
              <a:ext uri="{FF2B5EF4-FFF2-40B4-BE49-F238E27FC236}">
                <a16:creationId xmlns:a16="http://schemas.microsoft.com/office/drawing/2014/main" id="{05003410-FD10-7AD4-2960-ACF784CD8B9D}"/>
              </a:ext>
            </a:extLst>
          </p:cNvPr>
          <p:cNvSpPr txBox="1">
            <a:spLocks/>
          </p:cNvSpPr>
          <p:nvPr/>
        </p:nvSpPr>
        <p:spPr>
          <a:xfrm>
            <a:off x="492969" y="1324948"/>
            <a:ext cx="10515600" cy="1744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dirty="0">
                <a:solidFill>
                  <a:schemeClr val="tx1"/>
                </a:solidFill>
              </a:rPr>
              <a:t>NETWORKING</a:t>
            </a:r>
          </a:p>
          <a:p>
            <a:r>
              <a:rPr lang="en-US" dirty="0">
                <a:solidFill>
                  <a:schemeClr val="tx1"/>
                </a:solidFill>
              </a:rPr>
              <a:t>TO GET WORKING</a:t>
            </a:r>
          </a:p>
        </p:txBody>
      </p:sp>
    </p:spTree>
    <p:extLst>
      <p:ext uri="{BB962C8B-B14F-4D97-AF65-F5344CB8AC3E}">
        <p14:creationId xmlns:p14="http://schemas.microsoft.com/office/powerpoint/2010/main" val="3937919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4C: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90</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975102" cy="4529645"/>
          </a:xfrm>
        </p:spPr>
        <p:txBody>
          <a:bodyPr>
            <a:noAutofit/>
          </a:bodyPr>
          <a:lstStyle/>
          <a:p>
            <a:pPr>
              <a:buClr>
                <a:schemeClr val="tx1"/>
              </a:buClr>
            </a:pPr>
            <a:r>
              <a:rPr lang="en-US" sz="2600" i="0" u="none" strike="noStrike" baseline="0" dirty="0">
                <a:latin typeface="Arial" panose="020B0604020202020204" pitchFamily="34" charset="0"/>
              </a:rPr>
              <a:t>Gender-based violence is violence that targets people on the basis of their gender. It is rooted in gender inequality, the abuse of power, and harmful norms.</a:t>
            </a:r>
          </a:p>
          <a:p>
            <a:pPr>
              <a:buClr>
                <a:schemeClr val="tx1"/>
              </a:buClr>
            </a:pPr>
            <a:r>
              <a:rPr lang="en-US" sz="2600" i="0" u="none" strike="noStrike" baseline="0" dirty="0">
                <a:latin typeface="Arial" panose="020B0604020202020204" pitchFamily="34" charset="0"/>
              </a:rPr>
              <a:t>It can affect anyone, including people with disabilities.</a:t>
            </a:r>
          </a:p>
          <a:p>
            <a:pPr>
              <a:buClr>
                <a:schemeClr val="tx1"/>
              </a:buClr>
            </a:pPr>
            <a:r>
              <a:rPr lang="en-US" sz="2600" i="0" u="none" strike="noStrike" baseline="0" dirty="0">
                <a:latin typeface="Arial" panose="020B0604020202020204" pitchFamily="34" charset="0"/>
              </a:rPr>
              <a:t>We can work to stop gender-based violence by learning to identify it in all its forms. This includes recognizing that GBV happens to people with disabilities. Naming it as a wrong action can be the first step in efforts to prevent or respond appropriately to the problem.</a:t>
            </a:r>
          </a:p>
        </p:txBody>
      </p:sp>
    </p:spTree>
    <p:extLst>
      <p:ext uri="{BB962C8B-B14F-4D97-AF65-F5344CB8AC3E}">
        <p14:creationId xmlns:p14="http://schemas.microsoft.com/office/powerpoint/2010/main" val="39388669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solidFill>
                  <a:srgbClr val="0075BF"/>
                </a:solidFill>
              </a:rPr>
              <a:t>ACTIVITY 4C: KEY MESSAGES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91</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638300"/>
            <a:ext cx="9975102" cy="4529645"/>
          </a:xfrm>
        </p:spPr>
        <p:txBody>
          <a:bodyPr>
            <a:noAutofit/>
          </a:bodyPr>
          <a:lstStyle/>
          <a:p>
            <a:pPr>
              <a:buClr>
                <a:schemeClr val="tx1"/>
              </a:buClr>
            </a:pPr>
            <a:r>
              <a:rPr lang="en-US" sz="2600" i="0" u="none" strike="noStrike" baseline="0" dirty="0">
                <a:latin typeface="Arial" panose="020B0604020202020204" pitchFamily="34" charset="0"/>
              </a:rPr>
              <a:t>Gender-based violence can take several forms such as physical, emotional, sexual, and economic forms. It can take place in private, in public, online, or at work.</a:t>
            </a:r>
          </a:p>
          <a:p>
            <a:pPr>
              <a:buClr>
                <a:schemeClr val="tx1"/>
              </a:buClr>
            </a:pPr>
            <a:r>
              <a:rPr lang="en-US" sz="2600" i="0" u="none" strike="noStrike" baseline="0" dirty="0">
                <a:latin typeface="Arial" panose="020B0604020202020204" pitchFamily="34" charset="0"/>
              </a:rPr>
              <a:t>Perpetrators can be intimate partners but also strangers, caretakers, family members, support staff, and health workers.</a:t>
            </a:r>
          </a:p>
          <a:p>
            <a:pPr>
              <a:buClr>
                <a:schemeClr val="tx1"/>
              </a:buClr>
            </a:pPr>
            <a:r>
              <a:rPr lang="en-US" sz="2600" i="0" u="none" strike="noStrike" baseline="0" dirty="0">
                <a:latin typeface="Arial" panose="020B0604020202020204" pitchFamily="34" charset="0"/>
              </a:rPr>
              <a:t>The term gender-based violence is also used to describe any form of gendered violence, including violence against men or gender minorities, when the violence is driven by gender roles and stereotypes.</a:t>
            </a:r>
          </a:p>
        </p:txBody>
      </p:sp>
    </p:spTree>
    <p:extLst>
      <p:ext uri="{BB962C8B-B14F-4D97-AF65-F5344CB8AC3E}">
        <p14:creationId xmlns:p14="http://schemas.microsoft.com/office/powerpoint/2010/main" val="20031097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1ED7A-053E-1EBF-C662-B99C6DDB3452}"/>
              </a:ext>
            </a:extLst>
          </p:cNvPr>
          <p:cNvSpPr>
            <a:spLocks noGrp="1"/>
          </p:cNvSpPr>
          <p:nvPr>
            <p:ph type="title"/>
          </p:nvPr>
        </p:nvSpPr>
        <p:spPr/>
        <p:txBody>
          <a:bodyPr/>
          <a:lstStyle/>
          <a:p>
            <a:r>
              <a:rPr lang="cs-CZ" dirty="0"/>
              <a:t>SESSION</a:t>
            </a:r>
            <a:r>
              <a:rPr lang="en-US" dirty="0"/>
              <a:t> 5</a:t>
            </a:r>
          </a:p>
        </p:txBody>
      </p:sp>
      <p:sp>
        <p:nvSpPr>
          <p:cNvPr id="5" name="Slide Number Placeholder 4">
            <a:extLst>
              <a:ext uri="{FF2B5EF4-FFF2-40B4-BE49-F238E27FC236}">
                <a16:creationId xmlns:a16="http://schemas.microsoft.com/office/drawing/2014/main" id="{2AF9461D-2D33-EEA7-5F60-6EA9DCB8FD5E}"/>
              </a:ext>
            </a:extLst>
          </p:cNvPr>
          <p:cNvSpPr>
            <a:spLocks noGrp="1"/>
          </p:cNvSpPr>
          <p:nvPr>
            <p:ph type="sldNum" sz="quarter" idx="12"/>
          </p:nvPr>
        </p:nvSpPr>
        <p:spPr/>
        <p:txBody>
          <a:bodyPr/>
          <a:lstStyle/>
          <a:p>
            <a:fld id="{028175E8-2982-4B09-AFF5-24CBA7DB805C}" type="slidenum">
              <a:rPr lang="en-US" smtClean="0"/>
              <a:pPr/>
              <a:t>92</a:t>
            </a:fld>
            <a:endParaRPr lang="en-US" dirty="0"/>
          </a:p>
        </p:txBody>
      </p:sp>
      <p:sp>
        <p:nvSpPr>
          <p:cNvPr id="2" name="Text Placeholder 1">
            <a:extLst>
              <a:ext uri="{FF2B5EF4-FFF2-40B4-BE49-F238E27FC236}">
                <a16:creationId xmlns:a16="http://schemas.microsoft.com/office/drawing/2014/main" id="{EA61388F-BC6F-EE34-85FF-E16748CC1D39}"/>
              </a:ext>
            </a:extLst>
          </p:cNvPr>
          <p:cNvSpPr>
            <a:spLocks noGrp="1"/>
          </p:cNvSpPr>
          <p:nvPr>
            <p:ph type="body" sz="quarter" idx="13"/>
          </p:nvPr>
        </p:nvSpPr>
        <p:spPr/>
        <p:txBody>
          <a:bodyPr/>
          <a:lstStyle/>
          <a:p>
            <a:pPr lvl="0"/>
            <a:r>
              <a:rPr lang="en-US" dirty="0"/>
              <a:t>GENDER-BASED VIOLENCE AND DISABILITY: DEEPENING OUR UNDERSTANDING AND ACCESS </a:t>
            </a:r>
            <a:br>
              <a:rPr lang="en-US" dirty="0"/>
            </a:br>
            <a:r>
              <a:rPr lang="en-US" dirty="0"/>
              <a:t>TO SERVICES</a:t>
            </a:r>
          </a:p>
        </p:txBody>
      </p:sp>
    </p:spTree>
    <p:extLst>
      <p:ext uri="{BB962C8B-B14F-4D97-AF65-F5344CB8AC3E}">
        <p14:creationId xmlns:p14="http://schemas.microsoft.com/office/powerpoint/2010/main" val="1166602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22D-61CE-1570-264B-211C16443114}"/>
              </a:ext>
            </a:extLst>
          </p:cNvPr>
          <p:cNvSpPr>
            <a:spLocks noGrp="1"/>
          </p:cNvSpPr>
          <p:nvPr>
            <p:ph type="title"/>
          </p:nvPr>
        </p:nvSpPr>
        <p:spPr/>
        <p:txBody>
          <a:bodyPr/>
          <a:lstStyle/>
          <a:p>
            <a:r>
              <a:rPr lang="en-US" dirty="0">
                <a:solidFill>
                  <a:srgbClr val="D44516"/>
                </a:solidFill>
              </a:rPr>
              <a:t>ACTIVITY 5A</a:t>
            </a:r>
          </a:p>
        </p:txBody>
      </p:sp>
      <p:sp>
        <p:nvSpPr>
          <p:cNvPr id="3" name="Slide Number Placeholder 2">
            <a:extLst>
              <a:ext uri="{FF2B5EF4-FFF2-40B4-BE49-F238E27FC236}">
                <a16:creationId xmlns:a16="http://schemas.microsoft.com/office/drawing/2014/main" id="{9928F0A8-F2AA-6DF4-A542-386481F6D356}"/>
              </a:ext>
            </a:extLst>
          </p:cNvPr>
          <p:cNvSpPr>
            <a:spLocks noGrp="1"/>
          </p:cNvSpPr>
          <p:nvPr>
            <p:ph type="sldNum" sz="quarter" idx="12"/>
          </p:nvPr>
        </p:nvSpPr>
        <p:spPr/>
        <p:txBody>
          <a:bodyPr/>
          <a:lstStyle/>
          <a:p>
            <a:fld id="{028175E8-2982-4B09-AFF5-24CBA7DB805C}" type="slidenum">
              <a:rPr lang="en-US" smtClean="0"/>
              <a:pPr/>
              <a:t>93</a:t>
            </a:fld>
            <a:endParaRPr lang="en-US" dirty="0"/>
          </a:p>
        </p:txBody>
      </p:sp>
      <p:sp>
        <p:nvSpPr>
          <p:cNvPr id="6" name="Title 1">
            <a:extLst>
              <a:ext uri="{FF2B5EF4-FFF2-40B4-BE49-F238E27FC236}">
                <a16:creationId xmlns:a16="http://schemas.microsoft.com/office/drawing/2014/main" id="{91F595E3-C630-D36E-8FC0-60F12684636C}"/>
              </a:ext>
            </a:extLst>
          </p:cNvPr>
          <p:cNvSpPr txBox="1">
            <a:spLocks/>
          </p:cNvSpPr>
          <p:nvPr/>
        </p:nvSpPr>
        <p:spPr>
          <a:xfrm>
            <a:off x="492969" y="1324947"/>
            <a:ext cx="8023234" cy="49211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000" b="1" kern="1200">
                <a:solidFill>
                  <a:schemeClr val="tx2">
                    <a:lumMod val="60000"/>
                    <a:lumOff val="40000"/>
                  </a:schemeClr>
                </a:solidFill>
                <a:latin typeface="Arial" panose="020B0604020202020204" pitchFamily="34" charset="0"/>
                <a:ea typeface="+mj-ea"/>
                <a:cs typeface="Arial" panose="020B0604020202020204" pitchFamily="34" charset="0"/>
              </a:defRPr>
            </a:lvl1pPr>
          </a:lstStyle>
          <a:p>
            <a:endParaRPr lang="en-US" dirty="0">
              <a:solidFill>
                <a:schemeClr val="tx1"/>
              </a:solidFill>
            </a:endParaRPr>
          </a:p>
        </p:txBody>
      </p:sp>
      <p:sp>
        <p:nvSpPr>
          <p:cNvPr id="5" name="TextBox 4">
            <a:extLst>
              <a:ext uri="{FF2B5EF4-FFF2-40B4-BE49-F238E27FC236}">
                <a16:creationId xmlns:a16="http://schemas.microsoft.com/office/drawing/2014/main" id="{73761621-AADB-AB86-A756-8C12AEAADE04}"/>
              </a:ext>
            </a:extLst>
          </p:cNvPr>
          <p:cNvSpPr txBox="1"/>
          <p:nvPr/>
        </p:nvSpPr>
        <p:spPr>
          <a:xfrm>
            <a:off x="516294" y="1585001"/>
            <a:ext cx="6096000" cy="3785652"/>
          </a:xfrm>
          <a:prstGeom prst="rect">
            <a:avLst/>
          </a:prstGeom>
          <a:noFill/>
        </p:spPr>
        <p:txBody>
          <a:bodyPr wrap="square">
            <a:spAutoFit/>
          </a:bodyPr>
          <a:lstStyle/>
          <a:p>
            <a:pPr algn="l"/>
            <a:r>
              <a:rPr lang="en-US" sz="4000" b="1" i="0" u="none" strike="noStrike" baseline="0" dirty="0">
                <a:latin typeface="Arial" panose="020B0604020202020204" pitchFamily="34" charset="0"/>
                <a:cs typeface="Arial" panose="020B0604020202020204" pitchFamily="34" charset="0"/>
              </a:rPr>
              <a:t>GENDER-BASED</a:t>
            </a:r>
          </a:p>
          <a:p>
            <a:pPr algn="l"/>
            <a:r>
              <a:rPr lang="en-US" sz="4000" b="1" i="0" u="none" strike="noStrike" baseline="0" dirty="0">
                <a:latin typeface="Arial" panose="020B0604020202020204" pitchFamily="34" charset="0"/>
                <a:cs typeface="Arial" panose="020B0604020202020204" pitchFamily="34" charset="0"/>
              </a:rPr>
              <a:t>VIOLENCE AND DISABILITY:</a:t>
            </a:r>
          </a:p>
          <a:p>
            <a:pPr algn="l"/>
            <a:r>
              <a:rPr lang="en-US" sz="4000" b="1" i="0" u="none" strike="noStrike" baseline="0" dirty="0">
                <a:latin typeface="Arial" panose="020B0604020202020204" pitchFamily="34" charset="0"/>
                <a:cs typeface="Arial" panose="020B0604020202020204" pitchFamily="34" charset="0"/>
              </a:rPr>
              <a:t>DEEPENING OUR</a:t>
            </a:r>
          </a:p>
          <a:p>
            <a:pPr algn="l"/>
            <a:r>
              <a:rPr lang="en-US" sz="4000" b="1" i="0" u="none" strike="noStrike" baseline="0" dirty="0">
                <a:latin typeface="Arial" panose="020B0604020202020204" pitchFamily="34" charset="0"/>
                <a:cs typeface="Arial" panose="020B0604020202020204" pitchFamily="34" charset="0"/>
              </a:rPr>
              <a:t>UNDERSTANDING AND</a:t>
            </a:r>
          </a:p>
          <a:p>
            <a:pPr algn="l"/>
            <a:r>
              <a:rPr lang="en-US" sz="4000" b="1" i="0" u="none" strike="noStrike" baseline="0" dirty="0">
                <a:latin typeface="Arial" panose="020B0604020202020204" pitchFamily="34" charset="0"/>
                <a:cs typeface="Arial" panose="020B0604020202020204" pitchFamily="34" charset="0"/>
              </a:rPr>
              <a:t>ACCESS TO SERVICES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199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GENDER-BASED VIOLENCE AGAINST</a:t>
            </a:r>
            <a:br>
              <a:rPr lang="en-US" dirty="0"/>
            </a:br>
            <a:r>
              <a:rPr lang="en-US" dirty="0"/>
              <a:t>WOMEN AND YOUNG PEOPLE WITH DISABILITIES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94</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10573968" cy="4120781"/>
          </a:xfrm>
        </p:spPr>
        <p:txBody>
          <a:bodyPr>
            <a:noAutofit/>
          </a:bodyPr>
          <a:lstStyle/>
          <a:p>
            <a:r>
              <a:rPr lang="en-US" sz="2600" b="0" i="0" u="none" strike="noStrike" baseline="0" dirty="0">
                <a:latin typeface="Arial" panose="020B0604020202020204" pitchFamily="34" charset="0"/>
              </a:rPr>
              <a:t>People with disabilities have similar experiences of gender-based violence as people without disabilities. Sometimes a person’s disability may not be an influential factor in a person’s experience.</a:t>
            </a:r>
          </a:p>
          <a:p>
            <a:r>
              <a:rPr lang="en-US" sz="2600" b="0" i="0" u="none" strike="noStrike" baseline="0" dirty="0">
                <a:latin typeface="Arial" panose="020B0604020202020204" pitchFamily="34" charset="0"/>
              </a:rPr>
              <a:t>People with disabilities also experience unique forms of gender-based violence due to their disabilities.</a:t>
            </a:r>
          </a:p>
          <a:p>
            <a:r>
              <a:rPr lang="en-US" sz="2600" b="0" i="0" u="none" strike="noStrike" baseline="0" dirty="0">
                <a:latin typeface="Arial" panose="020B0604020202020204" pitchFamily="34" charset="0"/>
              </a:rPr>
              <a:t>Other characteristics (race, indigeneity, sexual orientation or gender identity, age, immigration or refugee status) can make it even more likely for people with disabilities to experience gender-based violence.</a:t>
            </a:r>
          </a:p>
        </p:txBody>
      </p:sp>
    </p:spTree>
    <p:extLst>
      <p:ext uri="{BB962C8B-B14F-4D97-AF65-F5344CB8AC3E}">
        <p14:creationId xmlns:p14="http://schemas.microsoft.com/office/powerpoint/2010/main" val="2567656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GENDER-BASED VIOLENCE AGAINST</a:t>
            </a:r>
            <a:br>
              <a:rPr lang="en-US" dirty="0"/>
            </a:br>
            <a:r>
              <a:rPr lang="en-US" dirty="0"/>
              <a:t>WOMEN AND YOUNG PEOPLE WITH DISABILITIES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95</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10573968" cy="4120781"/>
          </a:xfrm>
        </p:spPr>
        <p:txBody>
          <a:bodyPr>
            <a:noAutofit/>
          </a:bodyPr>
          <a:lstStyle/>
          <a:p>
            <a:pPr>
              <a:spcBef>
                <a:spcPts val="1800"/>
              </a:spcBef>
            </a:pPr>
            <a:r>
              <a:rPr lang="en-US" sz="2600" b="0" i="0" u="none" strike="noStrike" baseline="0" dirty="0">
                <a:latin typeface="Arial" panose="020B0604020202020204" pitchFamily="34" charset="0"/>
              </a:rPr>
              <a:t>People with disabilities seldom receive information about gender-based violence, which can make it harder to identify such violence and recognize it as a rights violation.</a:t>
            </a:r>
          </a:p>
          <a:p>
            <a:pPr>
              <a:spcBef>
                <a:spcPts val="1800"/>
              </a:spcBef>
            </a:pPr>
            <a:r>
              <a:rPr lang="en-US" sz="2600" b="0" i="0" u="none" strike="noStrike" baseline="0" dirty="0">
                <a:latin typeface="Arial" panose="020B0604020202020204" pitchFamily="34" charset="0"/>
              </a:rPr>
              <a:t>These factors, combined with inaccessible services and other barriers, can make it hard for people with disabilities to get help or stop the violence.</a:t>
            </a:r>
          </a:p>
          <a:p>
            <a:pPr>
              <a:spcBef>
                <a:spcPts val="1800"/>
              </a:spcBef>
            </a:pPr>
            <a:r>
              <a:rPr lang="en-US" sz="2600" b="0" i="0" u="none" strike="noStrike" baseline="0" dirty="0">
                <a:latin typeface="Arial" panose="020B0604020202020204" pitchFamily="34" charset="0"/>
              </a:rPr>
              <a:t>Because of harmful stereotypes, people with disabilities are often excluded from GBV-related advocacy discussions.</a:t>
            </a:r>
          </a:p>
        </p:txBody>
      </p:sp>
    </p:spTree>
    <p:extLst>
      <p:ext uri="{BB962C8B-B14F-4D97-AF65-F5344CB8AC3E}">
        <p14:creationId xmlns:p14="http://schemas.microsoft.com/office/powerpoint/2010/main" val="30355927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GENDER-BASED VIOLENCE</a:t>
            </a:r>
            <a:br>
              <a:rPr lang="en-US" dirty="0"/>
            </a:br>
            <a:r>
              <a:rPr lang="en-US" dirty="0"/>
              <a:t>DATA AND EVIDENCE</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96</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2047164"/>
            <a:ext cx="10245557" cy="4120781"/>
          </a:xfrm>
        </p:spPr>
        <p:txBody>
          <a:bodyPr>
            <a:noAutofit/>
          </a:bodyPr>
          <a:lstStyle/>
          <a:p>
            <a:pPr>
              <a:spcBef>
                <a:spcPts val="2400"/>
              </a:spcBef>
            </a:pPr>
            <a:r>
              <a:rPr lang="en-US" sz="2600" b="0" i="0" u="none" strike="noStrike" baseline="0" dirty="0">
                <a:latin typeface="Arial" panose="020B0604020202020204" pitchFamily="34" charset="0"/>
              </a:rPr>
              <a:t>People with disabilities are three times more likely to experience physical violence, sexual violence, and emotional violence than people without disabilities.</a:t>
            </a:r>
          </a:p>
          <a:p>
            <a:pPr>
              <a:spcBef>
                <a:spcPts val="2400"/>
              </a:spcBef>
            </a:pPr>
            <a:r>
              <a:rPr lang="en-US" sz="2600" b="0" i="0" u="none" strike="noStrike" baseline="0" dirty="0">
                <a:latin typeface="Arial" panose="020B0604020202020204" pitchFamily="34" charset="0"/>
              </a:rPr>
              <a:t>Women with disabilities are estimated to be up to 10 times more likely to experience sexual violence.</a:t>
            </a:r>
          </a:p>
          <a:p>
            <a:pPr>
              <a:spcBef>
                <a:spcPts val="2400"/>
              </a:spcBef>
            </a:pPr>
            <a:r>
              <a:rPr lang="en-US" sz="2600" b="0" i="0" u="none" strike="noStrike" baseline="0" dirty="0">
                <a:latin typeface="Arial" panose="020B0604020202020204" pitchFamily="34" charset="0"/>
              </a:rPr>
              <a:t>Boys and men with disabilities are twice as likely as boys and men without disabilities to be sexually abused in their lifetime.</a:t>
            </a:r>
          </a:p>
        </p:txBody>
      </p:sp>
    </p:spTree>
    <p:extLst>
      <p:ext uri="{BB962C8B-B14F-4D97-AF65-F5344CB8AC3E}">
        <p14:creationId xmlns:p14="http://schemas.microsoft.com/office/powerpoint/2010/main" val="27218326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97</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936465" cy="4596935"/>
          </a:xfrm>
        </p:spPr>
        <p:txBody>
          <a:bodyPr>
            <a:noAutofit/>
          </a:bodyPr>
          <a:lstStyle/>
          <a:p>
            <a:pPr marL="0" indent="0">
              <a:buNone/>
            </a:pPr>
            <a:r>
              <a:rPr lang="en-US" sz="2600" b="1" i="0" u="none" strike="noStrike" baseline="0" dirty="0">
                <a:latin typeface="Arial" panose="020B0604020202020204" pitchFamily="34" charset="0"/>
              </a:rPr>
              <a:t>What are examples of violence that women/young people with disabilities experience? </a:t>
            </a:r>
          </a:p>
          <a:p>
            <a:pPr marL="0" indent="0">
              <a:buNone/>
            </a:pPr>
            <a:r>
              <a:rPr lang="en-US" sz="2600" b="1" i="0" u="none" strike="noStrike" baseline="0" dirty="0">
                <a:latin typeface="Arial" panose="020B0604020202020204" pitchFamily="34" charset="0"/>
              </a:rPr>
              <a:t>(For example, physical, verbal, emotional/psychological, or sexual)</a:t>
            </a:r>
          </a:p>
        </p:txBody>
      </p:sp>
    </p:spTree>
    <p:extLst>
      <p:ext uri="{BB962C8B-B14F-4D97-AF65-F5344CB8AC3E}">
        <p14:creationId xmlns:p14="http://schemas.microsoft.com/office/powerpoint/2010/main" val="16459212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 - EXAMPLES</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98</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3" y="1571010"/>
            <a:ext cx="5171282" cy="4702411"/>
          </a:xfrm>
        </p:spPr>
        <p:txBody>
          <a:bodyPr>
            <a:noAutofit/>
          </a:bodyPr>
          <a:lstStyle/>
          <a:p>
            <a:pPr marL="0" indent="0">
              <a:buNone/>
            </a:pPr>
            <a:r>
              <a:rPr lang="en-US" sz="2600" b="1" i="0" u="none" strike="noStrike" baseline="0" dirty="0">
                <a:latin typeface="Arial" panose="020B0604020202020204" pitchFamily="34" charset="0"/>
              </a:rPr>
              <a:t>General Examples</a:t>
            </a:r>
          </a:p>
        </p:txBody>
      </p:sp>
      <p:sp>
        <p:nvSpPr>
          <p:cNvPr id="5" name="Text Placeholder 6">
            <a:extLst>
              <a:ext uri="{FF2B5EF4-FFF2-40B4-BE49-F238E27FC236}">
                <a16:creationId xmlns:a16="http://schemas.microsoft.com/office/drawing/2014/main" id="{F6D57EA5-4460-4CD6-BE1C-6C29EA2776BE}"/>
              </a:ext>
            </a:extLst>
          </p:cNvPr>
          <p:cNvSpPr txBox="1">
            <a:spLocks/>
          </p:cNvSpPr>
          <p:nvPr/>
        </p:nvSpPr>
        <p:spPr>
          <a:xfrm>
            <a:off x="6269036" y="1571009"/>
            <a:ext cx="5171282" cy="470241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SzPct val="108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600" b="1" dirty="0"/>
              <a:t>Disability-Specific Examples</a:t>
            </a:r>
          </a:p>
        </p:txBody>
      </p:sp>
      <p:cxnSp>
        <p:nvCxnSpPr>
          <p:cNvPr id="6" name="Straight Connector 5">
            <a:extLst>
              <a:ext uri="{FF2B5EF4-FFF2-40B4-BE49-F238E27FC236}">
                <a16:creationId xmlns:a16="http://schemas.microsoft.com/office/drawing/2014/main" id="{C359C57F-FBB1-7684-35BA-6F3A6C1E4035}"/>
              </a:ext>
            </a:extLst>
          </p:cNvPr>
          <p:cNvCxnSpPr>
            <a:cxnSpLocks/>
          </p:cNvCxnSpPr>
          <p:nvPr/>
        </p:nvCxnSpPr>
        <p:spPr>
          <a:xfrm>
            <a:off x="6096000" y="1638300"/>
            <a:ext cx="0" cy="4635121"/>
          </a:xfrm>
          <a:prstGeom prst="line">
            <a:avLst/>
          </a:prstGeom>
          <a:ln w="44450">
            <a:solidFill>
              <a:srgbClr val="D4451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53363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A6457-8884-D25B-B7B6-B9CCF13CF967}"/>
              </a:ext>
            </a:extLst>
          </p:cNvPr>
          <p:cNvSpPr>
            <a:spLocks noGrp="1"/>
          </p:cNvSpPr>
          <p:nvPr>
            <p:ph type="title"/>
          </p:nvPr>
        </p:nvSpPr>
        <p:spPr/>
        <p:txBody>
          <a:bodyPr/>
          <a:lstStyle/>
          <a:p>
            <a:r>
              <a:rPr lang="en-US" dirty="0"/>
              <a:t>ACTIVITY 5A: GROUP DISCUSSION</a:t>
            </a:r>
          </a:p>
        </p:txBody>
      </p:sp>
      <p:sp>
        <p:nvSpPr>
          <p:cNvPr id="2" name="Footer Placeholder 1">
            <a:extLst>
              <a:ext uri="{FF2B5EF4-FFF2-40B4-BE49-F238E27FC236}">
                <a16:creationId xmlns:a16="http://schemas.microsoft.com/office/drawing/2014/main" id="{60700DA3-CC86-4B5D-9D72-B08CA98F3903}"/>
              </a:ext>
            </a:extLst>
          </p:cNvPr>
          <p:cNvSpPr>
            <a:spLocks noGrp="1"/>
          </p:cNvSpPr>
          <p:nvPr>
            <p:ph type="ftr" sz="quarter" idx="11"/>
          </p:nvPr>
        </p:nvSpPr>
        <p:spPr/>
        <p:txBody>
          <a:bodyPr/>
          <a:lstStyle/>
          <a:p>
            <a:r>
              <a:rPr lang="en-US"/>
              <a:t>Our Bodies, Our Rights!   |   An In-person Workshop</a:t>
            </a:r>
          </a:p>
        </p:txBody>
      </p:sp>
      <p:sp>
        <p:nvSpPr>
          <p:cNvPr id="3" name="Slide Number Placeholder 2">
            <a:extLst>
              <a:ext uri="{FF2B5EF4-FFF2-40B4-BE49-F238E27FC236}">
                <a16:creationId xmlns:a16="http://schemas.microsoft.com/office/drawing/2014/main" id="{47EF7CB2-4B10-6CF0-54BE-CB14624A771B}"/>
              </a:ext>
            </a:extLst>
          </p:cNvPr>
          <p:cNvSpPr>
            <a:spLocks noGrp="1"/>
          </p:cNvSpPr>
          <p:nvPr>
            <p:ph type="sldNum" sz="quarter" idx="12"/>
          </p:nvPr>
        </p:nvSpPr>
        <p:spPr/>
        <p:txBody>
          <a:bodyPr/>
          <a:lstStyle/>
          <a:p>
            <a:fld id="{028175E8-2982-4B09-AFF5-24CBA7DB805C}" type="slidenum">
              <a:rPr lang="en-US" smtClean="0"/>
              <a:t>99</a:t>
            </a:fld>
            <a:endParaRPr lang="en-US"/>
          </a:p>
        </p:txBody>
      </p:sp>
      <p:sp>
        <p:nvSpPr>
          <p:cNvPr id="8" name="Text Placeholder 6">
            <a:extLst>
              <a:ext uri="{FF2B5EF4-FFF2-40B4-BE49-F238E27FC236}">
                <a16:creationId xmlns:a16="http://schemas.microsoft.com/office/drawing/2014/main" id="{07AAC4CF-B33A-84F3-6395-9E947369888E}"/>
              </a:ext>
            </a:extLst>
          </p:cNvPr>
          <p:cNvSpPr>
            <a:spLocks noGrp="1"/>
          </p:cNvSpPr>
          <p:nvPr>
            <p:ph type="body" idx="13"/>
          </p:nvPr>
        </p:nvSpPr>
        <p:spPr>
          <a:xfrm>
            <a:off x="611332" y="1571010"/>
            <a:ext cx="9936465" cy="4596935"/>
          </a:xfrm>
        </p:spPr>
        <p:txBody>
          <a:bodyPr>
            <a:noAutofit/>
          </a:bodyPr>
          <a:lstStyle/>
          <a:p>
            <a:pPr marL="0" indent="0">
              <a:buNone/>
            </a:pPr>
            <a:r>
              <a:rPr lang="en-US" sz="2600" b="1" i="0" u="none" strike="noStrike" baseline="0" dirty="0">
                <a:latin typeface="Arial" panose="020B0604020202020204" pitchFamily="34" charset="0"/>
              </a:rPr>
              <a:t>In what areas of our lives does this violence occur?</a:t>
            </a:r>
          </a:p>
          <a:p>
            <a:pPr marL="0" indent="0">
              <a:buNone/>
            </a:pPr>
            <a:br>
              <a:rPr lang="en-US" sz="2600" b="1" i="0" u="none" strike="noStrike" baseline="0" dirty="0">
                <a:latin typeface="Arial" panose="020B0604020202020204" pitchFamily="34" charset="0"/>
              </a:rPr>
            </a:br>
            <a:r>
              <a:rPr lang="en-US" sz="2600" b="1" i="0" u="none" strike="noStrike" baseline="0" dirty="0">
                <a:latin typeface="Arial" panose="020B0604020202020204" pitchFamily="34" charset="0"/>
              </a:rPr>
              <a:t>(For example, family, community, health systems, institutions)</a:t>
            </a:r>
          </a:p>
        </p:txBody>
      </p:sp>
    </p:spTree>
    <p:extLst>
      <p:ext uri="{BB962C8B-B14F-4D97-AF65-F5344CB8AC3E}">
        <p14:creationId xmlns:p14="http://schemas.microsoft.com/office/powerpoint/2010/main" val="338676936"/>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A90FCFCA79B9459576FE11068D27FF" ma:contentTypeVersion="10" ma:contentTypeDescription="Vytvoří nový dokument" ma:contentTypeScope="" ma:versionID="4a56c5844971bede5fabedd2f0ae25b9">
  <xsd:schema xmlns:xsd="http://www.w3.org/2001/XMLSchema" xmlns:xs="http://www.w3.org/2001/XMLSchema" xmlns:p="http://schemas.microsoft.com/office/2006/metadata/properties" xmlns:ns3="0d873dd3-f9d1-4e92-9bbb-1c098a5b925a" targetNamespace="http://schemas.microsoft.com/office/2006/metadata/properties" ma:root="true" ma:fieldsID="8d3cc35301f59aa99f609a0c907e6a1b" ns3:_="">
    <xsd:import namespace="0d873dd3-f9d1-4e92-9bbb-1c098a5b92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73dd3-f9d1-4e92-9bbb-1c098a5b9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F72AF7-ED67-43CE-AF4D-735CC33CD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73dd3-f9d1-4e92-9bbb-1c098a5b92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22D9E-E07B-4324-9A07-18F9F1E1BE02}">
  <ds:schemaRefs>
    <ds:schemaRef ds:uri="http://schemas.microsoft.com/sharepoint/v3/contenttype/forms"/>
  </ds:schemaRefs>
</ds:datastoreItem>
</file>

<file path=customXml/itemProps3.xml><?xml version="1.0" encoding="utf-8"?>
<ds:datastoreItem xmlns:ds="http://schemas.openxmlformats.org/officeDocument/2006/customXml" ds:itemID="{9D0384C3-BE1B-4DF7-9979-48AA671A623B}">
  <ds:schemaRefs>
    <ds:schemaRef ds:uri="0d873dd3-f9d1-4e92-9bbb-1c098a5b925a"/>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733</TotalTime>
  <Words>7467</Words>
  <Application>Microsoft Office PowerPoint</Application>
  <PresentationFormat>Widescreen</PresentationFormat>
  <Paragraphs>666</Paragraphs>
  <Slides>116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116</vt:i4>
      </vt:variant>
    </vt:vector>
  </HeadingPairs>
  <TitlesOfParts>
    <vt:vector size="120" baseType="lpstr">
      <vt:lpstr>Arial</vt:lpstr>
      <vt:lpstr>Calibri</vt:lpstr>
      <vt:lpstr>Calibri Light</vt:lpstr>
      <vt:lpstr>Office Theme</vt:lpstr>
      <vt:lpstr>PowerPoint Presentation</vt:lpstr>
      <vt:lpstr>WHO WE ARE</vt:lpstr>
      <vt:lpstr>PURPOSE OF THE WORKSHOP</vt:lpstr>
      <vt:lpstr>WORKSHOP AGENDA</vt:lpstr>
      <vt:lpstr>TODAY’S AGENDA </vt:lpstr>
      <vt:lpstr>INTRODUCTIONS</vt:lpstr>
      <vt:lpstr>GROUP AGREEMENTS</vt:lpstr>
      <vt:lpstr>SESSION 1</vt:lpstr>
      <vt:lpstr>ACTIVITY 1B:</vt:lpstr>
      <vt:lpstr>ACTIVITY 1B: INSTRUCTIONS</vt:lpstr>
      <vt:lpstr>ACTIVITY 1B: INSTRUCTIONS</vt:lpstr>
      <vt:lpstr>NETWORKING ROUND 1</vt:lpstr>
      <vt:lpstr>NETWORKING ROUND 2</vt:lpstr>
      <vt:lpstr>NETWORKING ROUND 3</vt:lpstr>
      <vt:lpstr>ACTIVITY 1B: KEY MESSAGES </vt:lpstr>
      <vt:lpstr>ACTIVITY 1C:</vt:lpstr>
      <vt:lpstr>ACTIVITY 1C: THE SOCIAL MODEL OF DISABILITY VIDEO, PEOPLE WITH DISABILITY AUSTRALIA</vt:lpstr>
      <vt:lpstr>ACTIVITY 1C: MEDICAL AND CHARITY MODELS OF DISABILITY</vt:lpstr>
      <vt:lpstr>ACTIVITY 1C: MEDICAL AND CHARITY MODELS OF DISABILITY</vt:lpstr>
      <vt:lpstr>ACTIVITY 1C: SOCIAL AND RIGHTS-BASED MODEL OF DISABILITY</vt:lpstr>
      <vt:lpstr>ACTIVITY 1C: SOCIAL AND RIGHTS-BASED MODEL OF DISABILITY</vt:lpstr>
      <vt:lpstr>CONVENTION ON THE RIGHTS OF PERSONS WITH DISABILITIES (CRPD)</vt:lpstr>
      <vt:lpstr>CONVENTION ON THE RIGHTS OF PERSONS WITH DISABILITIES (CRPD)</vt:lpstr>
      <vt:lpstr>ACTIVITY 1C: FATIMA’S STORY</vt:lpstr>
      <vt:lpstr>ACTIVITY 1C: FATIMA’S STORY</vt:lpstr>
      <vt:lpstr>Activity 1C: Key Messages </vt:lpstr>
      <vt:lpstr>SESSION 2</vt:lpstr>
      <vt:lpstr>ACTIVITY 2A</vt:lpstr>
      <vt:lpstr>ACTIVITY 2A: WHAT ARE SEXUAL AND REPRODUCTIVE HEALTH AND RIGHTS (SRHR)?</vt:lpstr>
      <vt:lpstr>ACTIVITY 2A: REPRODUCTIVE HEALTH AND RIGHTS</vt:lpstr>
      <vt:lpstr>ACTIVITY 2A: SEXUAL HEALTH AND RIGHTS</vt:lpstr>
      <vt:lpstr>ACTIVITY 2A: OTHER KEY CONCEPTS</vt:lpstr>
      <vt:lpstr>ACTIVITY 2A: SRHR: REALIZATION OF THE RIGHTS</vt:lpstr>
      <vt:lpstr>ACTIVITY 2A: SRHR: REALIZATION OF THE RIGHTS</vt:lpstr>
      <vt:lpstr>ACTIVITY 2A: SRHR: REALIZATION OF THE RIGHTS</vt:lpstr>
      <vt:lpstr>ACTIVITY 2A: SRHR VIOLATIONS AGAINST WOMEN AND YOUNG PEOPLE WITH DISABILITIES</vt:lpstr>
      <vt:lpstr>ACTIVITY 2A: SRHR DATA AND EVIDENCE</vt:lpstr>
      <vt:lpstr>ACTIVITY 2A: SRHR DATA AND EVIDENCE</vt:lpstr>
      <vt:lpstr>ACTIVITY 2A: KEY MESSAGES</vt:lpstr>
      <vt:lpstr>ACTIVITY 2B</vt:lpstr>
      <vt:lpstr>1. Sexual and reproductive health includes  which of the following?</vt:lpstr>
      <vt:lpstr>ANSWER – D ALL OF THE ABOVE</vt:lpstr>
      <vt:lpstr>ANSWER – D ALL OF THE ABOVE</vt:lpstr>
      <vt:lpstr>2. Sexual and reproductive rights are explicitly recognized in which of the following treaties?</vt:lpstr>
      <vt:lpstr>ANSWER – B CONVENTION ON THE RIGHTS OF PERSONS WITH DISABILITIES (CRPD)</vt:lpstr>
      <vt:lpstr>3. True or False? Women with disabilities have the same rights as women without disabilities to become parents.</vt:lpstr>
      <vt:lpstr>ANSWER – A, TRUE</vt:lpstr>
      <vt:lpstr>4. True or False? A parent can give permission for a medical procedure for their 45-year-old child with a disability without consulting their child.</vt:lpstr>
      <vt:lpstr>ANSWER – B, FALSE</vt:lpstr>
      <vt:lpstr>5. True or False? Teaching young people with disabilities sexuality education promotes sexual activity among young people.</vt:lpstr>
      <vt:lpstr>ANSWER – B, FALSE</vt:lpstr>
      <vt:lpstr>6. Bodily autonomy means:</vt:lpstr>
      <vt:lpstr>ANSWER – C</vt:lpstr>
      <vt:lpstr>ACTIVITY 2B: KEY MESSAGES</vt:lpstr>
      <vt:lpstr>ACTIVITY 2B: KEY MESSAGES</vt:lpstr>
      <vt:lpstr>ACTIVITY 2B: KEY MESSAGES</vt:lpstr>
      <vt:lpstr>ACTIVITY 2B: KEY MESSAGES</vt:lpstr>
      <vt:lpstr>ACTIVITY 2C</vt:lpstr>
      <vt:lpstr>ACTIVITY 2C: KEY MESSAGE</vt:lpstr>
      <vt:lpstr>SESSION 3</vt:lpstr>
      <vt:lpstr>ACTIVITY 3A</vt:lpstr>
      <vt:lpstr>ACTIVITY 3A: SEXUAL AND REPRODUCTIVE HEALTH KEY SERVICES</vt:lpstr>
      <vt:lpstr>ACTIVITY 3A: SEXUAL AND REPRODUCTIVE HEALTH KEY SERVICES</vt:lpstr>
      <vt:lpstr>ACTIVITY 3A: ELSA’S STORY</vt:lpstr>
      <vt:lpstr>ACTIVITY 3A: BRAINSTORMING QUESTION</vt:lpstr>
      <vt:lpstr>ACTIVITY 3A: SEXUAL AND REPRODUCTIVE HEALTH KEY SERVICES</vt:lpstr>
      <vt:lpstr>ACTIVITY 3A: KEY MESSAGES</vt:lpstr>
      <vt:lpstr>ACTIVITY 3A: KEY MESSAGES</vt:lpstr>
      <vt:lpstr>ACTIVITY 3A: KEY MESSAGES</vt:lpstr>
      <vt:lpstr>ACTIVITY 3B</vt:lpstr>
      <vt:lpstr>ACTIVITY 3B: REFLECTION QUESTION</vt:lpstr>
      <vt:lpstr>ACTIVITY 3B: KEY CONCEPTS AAAQ FRAMEWORK:</vt:lpstr>
      <vt:lpstr>ACTIVITY 3B: AAAQ-AVAILABLE</vt:lpstr>
      <vt:lpstr>ACTIVITY 3B: AAAQ-ACCESSIBLE</vt:lpstr>
      <vt:lpstr>ACTIVITY 3B: AAAQ-ACCEPTABLE</vt:lpstr>
      <vt:lpstr>ACTIVITY 3B: AAAQ-QUALITY</vt:lpstr>
      <vt:lpstr>ACTIVITY 3B: OUTREACH SERVICES IN PRACTICE</vt:lpstr>
      <vt:lpstr>ACTIVITY 3B: BRAINSTORMING QUESTION</vt:lpstr>
      <vt:lpstr>ACTIVITY 3B: KEY MESSAGES</vt:lpstr>
      <vt:lpstr>SESSION 4</vt:lpstr>
      <vt:lpstr>ACTIVITY 4A</vt:lpstr>
      <vt:lpstr>ACTIVITY 4A: KEY TERMS: SEX AND GENDER</vt:lpstr>
      <vt:lpstr>ACTIVITY 4A: KEY MESSAGES</vt:lpstr>
      <vt:lpstr>ACTIVITY 4B</vt:lpstr>
      <vt:lpstr>ACTIVITY 4B: KEY MESSAGES</vt:lpstr>
      <vt:lpstr>ACTIVITY 4C</vt:lpstr>
      <vt:lpstr>ACTIVITY 4C: WHAT IS GENDER-BASED VIOLENCE (GBV)?</vt:lpstr>
      <vt:lpstr>ACTIVITY 4C: WHAT IS GENDER-BASED VIOLENCE (GBV)?</vt:lpstr>
      <vt:lpstr>ACTIVITY 4C: CASE STUDY</vt:lpstr>
      <vt:lpstr>ACTIVITY 4C: KEY MESSAGES</vt:lpstr>
      <vt:lpstr>ACTIVITY 4C: KEY MESSAGES</vt:lpstr>
      <vt:lpstr>SESSION 5</vt:lpstr>
      <vt:lpstr>ACTIVITY 5A</vt:lpstr>
      <vt:lpstr>ACTIVITY 5A: GENDER-BASED VIOLENCE AGAINST WOMEN AND YOUNG PEOPLE WITH DISABILITIES</vt:lpstr>
      <vt:lpstr>ACTIVITY 5A: GENDER-BASED VIOLENCE AGAINST WOMEN AND YOUNG PEOPLE WITH DISABILITIES</vt:lpstr>
      <vt:lpstr>ACTIVITY 5A: GENDER-BASED VIOLENCE DATA AND EVIDENCE</vt:lpstr>
      <vt:lpstr>ACTIVITY 5A: GROUP DISCUSSION</vt:lpstr>
      <vt:lpstr>ACTIVITY 5A: GROUP DISCUSSION - EXAMPLES</vt:lpstr>
      <vt:lpstr>ACTIVITY 5A: GROUP DISCUSSION</vt:lpstr>
      <vt:lpstr>ACTIVITY 5A: GROUP DISCUSSION - AREAS</vt:lpstr>
      <vt:lpstr>ACTIVITY 5A: GROUP DISCUSSION</vt:lpstr>
      <vt:lpstr>ACTIVITY 5A: GROUP DISCUSSION - RISK FACTORS</vt:lpstr>
      <vt:lpstr>ACTIVITY 5A: KEY MESSAGES</vt:lpstr>
      <vt:lpstr>ACTIVITY 5A: KEY MESSAGES</vt:lpstr>
      <vt:lpstr>ACTIVITY 5A: KEY MESSAGES</vt:lpstr>
      <vt:lpstr>ACTIVITY 5A: KEY MESSAGES</vt:lpstr>
      <vt:lpstr>ACTIVITY 5B</vt:lpstr>
      <vt:lpstr>ACTIVITY 5B: KEY MESSAGES</vt:lpstr>
      <vt:lpstr>ACTIVITY 5C</vt:lpstr>
      <vt:lpstr>ACTIVITY 5C: GENDER-BASED VIOLENCE SERVICES EXAMPLES</vt:lpstr>
      <vt:lpstr>ACTIVITY 5C: GENDER-BASED VIOLENCE SERVICES EXAMPLES</vt:lpstr>
      <vt:lpstr>ACTIVITY 5C: ACCESSIBLE GBV SERVICES</vt:lpstr>
      <vt:lpstr>ACTIVITY 5C: KEY MESSAGES</vt:lpstr>
      <vt:lpstr>ACTIVITY 5C: KEY MESSAGES</vt:lpstr>
      <vt:lpstr>CHOOSE ONE STATEMENT TO COMPLETE AND SHARE WITH THE GROUP AS A CLOSING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Paulína Hulmanová</dc:creator>
  <cp:lastModifiedBy>Paulína Hulmanová</cp:lastModifiedBy>
  <cp:revision>44</cp:revision>
  <dcterms:created xsi:type="dcterms:W3CDTF">2023-11-24T08:52:41Z</dcterms:created>
  <dcterms:modified xsi:type="dcterms:W3CDTF">2023-11-28T08:50:08Z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0x010100EDA90FCFCA79B9459576FE11068D27FF</vt:lpwstr>
  </property>
</Properties>
</file>